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19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7" r:id="rId82"/>
    <p:sldId id="336" r:id="rId83"/>
    <p:sldId id="339" r:id="rId84"/>
    <p:sldId id="342" r:id="rId85"/>
    <p:sldId id="343" r:id="rId86"/>
    <p:sldId id="344" r:id="rId87"/>
    <p:sldId id="345" r:id="rId88"/>
    <p:sldId id="346" r:id="rId89"/>
    <p:sldId id="349" r:id="rId90"/>
    <p:sldId id="350" r:id="rId91"/>
    <p:sldId id="348" r:id="rId92"/>
    <p:sldId id="347" r:id="rId93"/>
    <p:sldId id="351" r:id="rId94"/>
    <p:sldId id="352" r:id="rId95"/>
    <p:sldId id="353" r:id="rId96"/>
    <p:sldId id="354" r:id="rId97"/>
    <p:sldId id="356" r:id="rId98"/>
    <p:sldId id="358" r:id="rId99"/>
    <p:sldId id="360" r:id="rId100"/>
    <p:sldId id="361" r:id="rId101"/>
    <p:sldId id="362" r:id="rId102"/>
    <p:sldId id="363" r:id="rId103"/>
    <p:sldId id="440" r:id="rId104"/>
    <p:sldId id="442" r:id="rId105"/>
    <p:sldId id="367" r:id="rId106"/>
    <p:sldId id="444" r:id="rId107"/>
    <p:sldId id="445" r:id="rId108"/>
    <p:sldId id="446" r:id="rId109"/>
    <p:sldId id="447" r:id="rId110"/>
    <p:sldId id="448" r:id="rId111"/>
    <p:sldId id="449" r:id="rId112"/>
    <p:sldId id="443" r:id="rId113"/>
    <p:sldId id="368" r:id="rId114"/>
    <p:sldId id="370" r:id="rId115"/>
    <p:sldId id="375" r:id="rId116"/>
    <p:sldId id="376" r:id="rId117"/>
    <p:sldId id="450" r:id="rId118"/>
    <p:sldId id="369" r:id="rId119"/>
    <p:sldId id="371" r:id="rId120"/>
    <p:sldId id="451" r:id="rId121"/>
    <p:sldId id="372" r:id="rId122"/>
    <p:sldId id="465" r:id="rId123"/>
    <p:sldId id="382" r:id="rId124"/>
    <p:sldId id="377" r:id="rId125"/>
    <p:sldId id="378" r:id="rId126"/>
    <p:sldId id="379" r:id="rId127"/>
    <p:sldId id="453" r:id="rId128"/>
    <p:sldId id="454" r:id="rId129"/>
    <p:sldId id="455" r:id="rId130"/>
    <p:sldId id="456" r:id="rId131"/>
    <p:sldId id="457" r:id="rId132"/>
    <p:sldId id="381" r:id="rId133"/>
    <p:sldId id="364" r:id="rId134"/>
    <p:sldId id="464" r:id="rId135"/>
    <p:sldId id="383" r:id="rId136"/>
    <p:sldId id="384" r:id="rId137"/>
    <p:sldId id="385" r:id="rId138"/>
    <p:sldId id="386" r:id="rId139"/>
    <p:sldId id="387" r:id="rId140"/>
    <p:sldId id="388" r:id="rId141"/>
    <p:sldId id="389" r:id="rId142"/>
    <p:sldId id="390" r:id="rId143"/>
    <p:sldId id="391" r:id="rId144"/>
    <p:sldId id="392" r:id="rId145"/>
    <p:sldId id="393" r:id="rId146"/>
    <p:sldId id="394" r:id="rId147"/>
    <p:sldId id="395" r:id="rId148"/>
    <p:sldId id="396" r:id="rId149"/>
    <p:sldId id="397" r:id="rId150"/>
    <p:sldId id="398" r:id="rId151"/>
    <p:sldId id="399" r:id="rId152"/>
    <p:sldId id="400" r:id="rId153"/>
    <p:sldId id="401" r:id="rId154"/>
    <p:sldId id="402" r:id="rId155"/>
    <p:sldId id="403" r:id="rId156"/>
    <p:sldId id="404" r:id="rId157"/>
    <p:sldId id="405" r:id="rId158"/>
    <p:sldId id="406" r:id="rId159"/>
    <p:sldId id="407" r:id="rId160"/>
    <p:sldId id="408" r:id="rId161"/>
    <p:sldId id="409" r:id="rId162"/>
    <p:sldId id="458" r:id="rId163"/>
    <p:sldId id="411" r:id="rId164"/>
    <p:sldId id="412" r:id="rId165"/>
    <p:sldId id="413" r:id="rId166"/>
    <p:sldId id="414" r:id="rId167"/>
    <p:sldId id="415" r:id="rId168"/>
    <p:sldId id="416" r:id="rId169"/>
    <p:sldId id="417" r:id="rId170"/>
    <p:sldId id="418" r:id="rId171"/>
    <p:sldId id="419" r:id="rId172"/>
    <p:sldId id="420" r:id="rId173"/>
    <p:sldId id="421" r:id="rId174"/>
    <p:sldId id="422" r:id="rId175"/>
    <p:sldId id="423" r:id="rId176"/>
    <p:sldId id="424" r:id="rId177"/>
    <p:sldId id="425" r:id="rId178"/>
    <p:sldId id="426" r:id="rId179"/>
    <p:sldId id="428" r:id="rId180"/>
    <p:sldId id="429" r:id="rId181"/>
    <p:sldId id="430" r:id="rId182"/>
    <p:sldId id="431" r:id="rId183"/>
    <p:sldId id="432" r:id="rId184"/>
    <p:sldId id="433" r:id="rId185"/>
    <p:sldId id="434" r:id="rId186"/>
    <p:sldId id="435" r:id="rId187"/>
    <p:sldId id="436" r:id="rId188"/>
    <p:sldId id="459" r:id="rId189"/>
    <p:sldId id="460" r:id="rId190"/>
    <p:sldId id="461" r:id="rId191"/>
    <p:sldId id="462" r:id="rId192"/>
    <p:sldId id="463" r:id="rId193"/>
    <p:sldId id="437" r:id="rId194"/>
  </p:sldIdLst>
  <p:sldSz cx="36576000" cy="20574000"/>
  <p:notesSz cx="6858000" cy="9144000"/>
  <p:embeddedFontLst>
    <p:embeddedFont>
      <p:font typeface="NVIDIA Sans" panose="020B0503020203020204" pitchFamily="34" charset="0"/>
      <p:regular r:id="rId196"/>
      <p:bold r:id="rId197"/>
      <p:italic r:id="rId198"/>
      <p:boldItalic r:id="rId199"/>
    </p:embeddedFont>
    <p:embeddedFont>
      <p:font typeface="NVIDIA Sans Medium" panose="020B0603020203020204" pitchFamily="34" charset="0"/>
      <p:regular r:id="rId200"/>
      <p:bold r:id="rId201"/>
      <p:italic r:id="rId202"/>
      <p:boldItalic r:id="rId203"/>
    </p:embeddedFont>
    <p:embeddedFont>
      <p:font typeface="Roboto" panose="02000000000000000000" pitchFamily="2" charset="0"/>
      <p:regular r:id="rId204"/>
      <p:bold r:id="rId205"/>
      <p:italic r:id="rId206"/>
      <p:boldItalic r:id="rId207"/>
    </p:embeddedFont>
    <p:embeddedFont>
      <p:font typeface="Roboto Mono" panose="00000009000000000000" pitchFamily="49" charset="0"/>
      <p:regular r:id="rId208"/>
      <p:bold r:id="rId209"/>
      <p:italic r:id="rId210"/>
      <p:boldItalic r:id="rId2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CFA058-A834-7A50-EBB8-DAEAB1FE4C13}" v="405" dt="2024-10-16T16:27:09.431"/>
  </p1510:revLst>
</p1510:revInfo>
</file>

<file path=ppt/tableStyles.xml><?xml version="1.0" encoding="utf-8"?>
<a:tblStyleLst xmlns:a="http://schemas.openxmlformats.org/drawingml/2006/main" def="{89E95118-CC8F-4DD4-99C0-2ED3706FB02C}">
  <a:tblStyle styleId="{89E95118-CC8F-4DD4-99C0-2ED3706FB02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AD6CAE1-352B-400B-BC37-460CE8BD4CD2}" styleName="Table_1">
    <a:wholeTbl>
      <a:tcTxStyle b="off" i="off">
        <a:font>
          <a:latin typeface="NVIDIA Sans"/>
          <a:ea typeface="NVIDIA Sans"/>
          <a:cs typeface="NVIDIA San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EA"/>
          </a:solidFill>
        </a:fill>
      </a:tcStyle>
    </a:wholeTbl>
    <a:band1H>
      <a:tcTxStyle/>
      <a:tcStyle>
        <a:tcBdr/>
        <a:fill>
          <a:solidFill>
            <a:srgbClr val="CAD8D2"/>
          </a:solidFill>
        </a:fill>
      </a:tcStyle>
    </a:band1H>
    <a:band2H>
      <a:tcTxStyle/>
      <a:tcStyle>
        <a:tcBdr/>
      </a:tcStyle>
    </a:band2H>
    <a:band1V>
      <a:tcTxStyle/>
      <a:tcStyle>
        <a:tcBdr/>
        <a:fill>
          <a:solidFill>
            <a:srgbClr val="CAD8D2"/>
          </a:solidFill>
        </a:fill>
      </a:tcStyle>
    </a:band1V>
    <a:band2V>
      <a:tcTxStyle/>
      <a:tcStyle>
        <a:tcBdr/>
      </a:tcStyle>
    </a:band2V>
    <a:lastCol>
      <a:tcTxStyle b="on" i="off">
        <a:font>
          <a:latin typeface="NVIDIA Sans"/>
          <a:ea typeface="NVIDIA Sans"/>
          <a:cs typeface="NVIDIA Sans"/>
        </a:font>
        <a:schemeClr val="lt1"/>
      </a:tcTxStyle>
      <a:tcStyle>
        <a:tcBdr/>
        <a:fill>
          <a:solidFill>
            <a:schemeClr val="accent1"/>
          </a:solidFill>
        </a:fill>
      </a:tcStyle>
    </a:lastCol>
    <a:firstCol>
      <a:tcTxStyle b="on" i="off">
        <a:font>
          <a:latin typeface="NVIDIA Sans"/>
          <a:ea typeface="NVIDIA Sans"/>
          <a:cs typeface="NVIDIA Sans"/>
        </a:font>
        <a:schemeClr val="lt1"/>
      </a:tcTxStyle>
      <a:tcStyle>
        <a:tcBdr/>
        <a:fill>
          <a:solidFill>
            <a:schemeClr val="accent1"/>
          </a:solidFill>
        </a:fill>
      </a:tcStyle>
    </a:firstCol>
    <a:lastRow>
      <a:tcTxStyle b="on" i="off">
        <a:font>
          <a:latin typeface="NVIDIA Sans"/>
          <a:ea typeface="NVIDIA Sans"/>
          <a:cs typeface="NVIDIA San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NVIDIA Sans"/>
          <a:ea typeface="NVIDIA Sans"/>
          <a:cs typeface="NVIDIA San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5885"/>
  </p:normalViewPr>
  <p:slideViewPr>
    <p:cSldViewPr snapToGrid="0">
      <p:cViewPr>
        <p:scale>
          <a:sx n="35" d="100"/>
          <a:sy n="35" d="100"/>
        </p:scale>
        <p:origin x="744"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font" Target="fonts/font10.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microsoft.com/office/2015/10/relationships/revisionInfo" Target="revisionInfo.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font" Target="fonts/font11.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font" Target="fonts/font12.fntdata"/><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notesMaster" Target="notesMasters/notesMaster1.xml"/><Relationship Id="rId209" Type="http://schemas.openxmlformats.org/officeDocument/2006/relationships/font" Target="fonts/font14.fntdata"/><Relationship Id="rId190" Type="http://schemas.openxmlformats.org/officeDocument/2006/relationships/slide" Target="slides/slide189.xml"/><Relationship Id="rId204" Type="http://schemas.openxmlformats.org/officeDocument/2006/relationships/font" Target="fonts/font9.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font" Target="fonts/font15.fntdata"/><Relationship Id="rId215" Type="http://schemas.openxmlformats.org/officeDocument/2006/relationships/tableStyles" Target="tableStyle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font" Target="fonts/font1.fntdata"/><Relationship Id="rId200" Type="http://schemas.openxmlformats.org/officeDocument/2006/relationships/font" Target="fonts/font5.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font" Target="fonts/font16.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font" Target="fonts/font2.fntdata"/><Relationship Id="rId201" Type="http://schemas.openxmlformats.org/officeDocument/2006/relationships/font" Target="fonts/font6.fntdata"/><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presProps" Target="pres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font" Target="fonts/font3.fntdata"/><Relationship Id="rId202" Type="http://schemas.openxmlformats.org/officeDocument/2006/relationships/font" Target="fonts/font7.fntdata"/><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font" Target="fonts/font4.fntdata"/><Relationship Id="rId203"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1pPr>
            <a:lvl2pPr marR="0" lvl="1" algn="l" rtl="0">
              <a:spcBef>
                <a:spcPts val="0"/>
              </a:spcBef>
              <a:spcAft>
                <a:spcPts val="0"/>
              </a:spcAft>
              <a:buSzPts val="1400"/>
              <a:buNone/>
              <a:defRPr sz="1800" b="0" i="0" u="none" strike="noStrike" cap="none">
                <a:solidFill>
                  <a:schemeClr val="dk1"/>
                </a:solidFill>
                <a:latin typeface="NVIDIA Sans"/>
                <a:ea typeface="NVIDIA Sans"/>
                <a:cs typeface="NVIDIA Sans"/>
                <a:sym typeface="NVIDIA Sans"/>
              </a:defRPr>
            </a:lvl2pPr>
            <a:lvl3pPr marR="0" lvl="2" algn="l" rtl="0">
              <a:spcBef>
                <a:spcPts val="0"/>
              </a:spcBef>
              <a:spcAft>
                <a:spcPts val="0"/>
              </a:spcAft>
              <a:buSzPts val="1400"/>
              <a:buNone/>
              <a:defRPr sz="1800" b="0" i="0" u="none" strike="noStrike" cap="none">
                <a:solidFill>
                  <a:schemeClr val="dk1"/>
                </a:solidFill>
                <a:latin typeface="NVIDIA Sans"/>
                <a:ea typeface="NVIDIA Sans"/>
                <a:cs typeface="NVIDIA Sans"/>
                <a:sym typeface="NVIDIA Sans"/>
              </a:defRPr>
            </a:lvl3pPr>
            <a:lvl4pPr marR="0" lvl="3" algn="l" rtl="0">
              <a:spcBef>
                <a:spcPts val="0"/>
              </a:spcBef>
              <a:spcAft>
                <a:spcPts val="0"/>
              </a:spcAft>
              <a:buSzPts val="1400"/>
              <a:buNone/>
              <a:defRPr sz="1800" b="0" i="0" u="none" strike="noStrike" cap="none">
                <a:solidFill>
                  <a:schemeClr val="dk1"/>
                </a:solidFill>
                <a:latin typeface="NVIDIA Sans"/>
                <a:ea typeface="NVIDIA Sans"/>
                <a:cs typeface="NVIDIA Sans"/>
                <a:sym typeface="NVIDIA Sans"/>
              </a:defRPr>
            </a:lvl4pPr>
            <a:lvl5pPr marR="0" lvl="4" algn="l" rtl="0">
              <a:spcBef>
                <a:spcPts val="0"/>
              </a:spcBef>
              <a:spcAft>
                <a:spcPts val="0"/>
              </a:spcAft>
              <a:buSzPts val="1400"/>
              <a:buNone/>
              <a:defRPr sz="1800" b="0" i="0" u="none" strike="noStrike" cap="none">
                <a:solidFill>
                  <a:schemeClr val="dk1"/>
                </a:solidFill>
                <a:latin typeface="NVIDIA Sans"/>
                <a:ea typeface="NVIDIA Sans"/>
                <a:cs typeface="NVIDIA Sans"/>
                <a:sym typeface="NVIDIA Sans"/>
              </a:defRPr>
            </a:lvl5pPr>
            <a:lvl6pPr marR="0" lvl="5" algn="l" rtl="0">
              <a:spcBef>
                <a:spcPts val="0"/>
              </a:spcBef>
              <a:spcAft>
                <a:spcPts val="0"/>
              </a:spcAft>
              <a:buSzPts val="1400"/>
              <a:buNone/>
              <a:defRPr sz="1800" b="0" i="0" u="none" strike="noStrike" cap="none">
                <a:solidFill>
                  <a:schemeClr val="dk1"/>
                </a:solidFill>
                <a:latin typeface="NVIDIA Sans"/>
                <a:ea typeface="NVIDIA Sans"/>
                <a:cs typeface="NVIDIA Sans"/>
                <a:sym typeface="NVIDIA Sans"/>
              </a:defRPr>
            </a:lvl6pPr>
            <a:lvl7pPr marR="0" lvl="6" algn="l" rtl="0">
              <a:spcBef>
                <a:spcPts val="0"/>
              </a:spcBef>
              <a:spcAft>
                <a:spcPts val="0"/>
              </a:spcAft>
              <a:buSzPts val="1400"/>
              <a:buNone/>
              <a:defRPr sz="1800" b="0" i="0" u="none" strike="noStrike" cap="none">
                <a:solidFill>
                  <a:schemeClr val="dk1"/>
                </a:solidFill>
                <a:latin typeface="NVIDIA Sans"/>
                <a:ea typeface="NVIDIA Sans"/>
                <a:cs typeface="NVIDIA Sans"/>
                <a:sym typeface="NVIDIA Sans"/>
              </a:defRPr>
            </a:lvl7pPr>
            <a:lvl8pPr marR="0" lvl="7" algn="l" rtl="0">
              <a:spcBef>
                <a:spcPts val="0"/>
              </a:spcBef>
              <a:spcAft>
                <a:spcPts val="0"/>
              </a:spcAft>
              <a:buSzPts val="1400"/>
              <a:buNone/>
              <a:defRPr sz="1800" b="0" i="0" u="none" strike="noStrike" cap="none">
                <a:solidFill>
                  <a:schemeClr val="dk1"/>
                </a:solidFill>
                <a:latin typeface="NVIDIA Sans"/>
                <a:ea typeface="NVIDIA Sans"/>
                <a:cs typeface="NVIDIA Sans"/>
                <a:sym typeface="NVIDIA Sans"/>
              </a:defRPr>
            </a:lvl8pPr>
            <a:lvl9pPr marR="0" lvl="8" algn="l" rtl="0">
              <a:spcBef>
                <a:spcPts val="0"/>
              </a:spcBef>
              <a:spcAft>
                <a:spcPts val="0"/>
              </a:spcAft>
              <a:buSzPts val="1400"/>
              <a:buNone/>
              <a:defRPr sz="1800" b="0" i="0" u="none" strike="noStrike" cap="none">
                <a:solidFill>
                  <a:schemeClr val="dk1"/>
                </a:solidFill>
                <a:latin typeface="NVIDIA Sans"/>
                <a:ea typeface="NVIDIA Sans"/>
                <a:cs typeface="NVIDIA Sans"/>
                <a:sym typeface="NVIDIA Sans"/>
              </a:defRPr>
            </a:lvl9pPr>
          </a:lstStyle>
          <a:p>
            <a:endParaRPr/>
          </a:p>
        </p:txBody>
      </p:sp>
      <p:sp>
        <p:nvSpPr>
          <p:cNvPr id="4" name="Google Shape;4;n"/>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 name="Google Shape;5;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1pPr>
            <a:lvl2pPr marL="914400" marR="0" lvl="1"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2pPr>
            <a:lvl3pPr marL="1371600" marR="0" lvl="2"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3pPr>
            <a:lvl4pPr marL="1828800" marR="0" lvl="3"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4pPr>
            <a:lvl5pPr marL="2286000" marR="0" lvl="4"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5pPr>
            <a:lvl6pPr marL="2743200" marR="0" lvl="5"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6pPr>
            <a:lvl7pPr marL="3200400" marR="0" lvl="6"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7pPr>
            <a:lvl8pPr marL="3657600" marR="0" lvl="7"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8pPr>
            <a:lvl9pPr marL="4114800" marR="0" lvl="8" indent="-228600" algn="l" rtl="0">
              <a:spcBef>
                <a:spcPts val="0"/>
              </a:spcBef>
              <a:spcAft>
                <a:spcPts val="0"/>
              </a:spcAft>
              <a:buSzPts val="1400"/>
              <a:buNone/>
              <a:defRPr sz="1200" b="0" i="0" u="none" strike="noStrike" cap="none">
                <a:solidFill>
                  <a:schemeClr val="dk1"/>
                </a:solidFill>
                <a:latin typeface="NVIDIA Sans"/>
                <a:ea typeface="NVIDIA Sans"/>
                <a:cs typeface="NVIDIA Sans"/>
                <a:sym typeface="NVIDIA Sans"/>
              </a:defRPr>
            </a:lvl9pPr>
          </a:lstStyle>
          <a:p>
            <a:endParaRPr/>
          </a:p>
        </p:txBody>
      </p:sp>
      <p:sp>
        <p:nvSpPr>
          <p:cNvPr id="6" name="Google Shape;6;n"/>
          <p:cNvSpPr txBox="1">
            <a:spLocks noGrp="1"/>
          </p:cNvSpPr>
          <p:nvPr>
            <p:ph type="sldNum" idx="12"/>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None/>
            </a:pPr>
            <a:fld id="{00000000-1234-1234-1234-123412341234}" type="slidenum">
              <a:rPr lang="en-US" sz="1200" b="0" i="0" u="none" strike="noStrike" cap="none">
                <a:solidFill>
                  <a:schemeClr val="dk1"/>
                </a:solidFill>
                <a:latin typeface="NVIDIA Sans"/>
                <a:ea typeface="NVIDIA Sans"/>
                <a:cs typeface="NVIDIA Sans"/>
                <a:sym typeface="NVIDIA Sans"/>
              </a:rPr>
              <a:t>‹#›</a:t>
            </a:fld>
            <a:endParaRPr sz="1200" b="0" i="0" u="none" strike="noStrike" cap="none">
              <a:solidFill>
                <a:schemeClr val="dk1"/>
              </a:solidFill>
              <a:latin typeface="NVIDIA Sans"/>
              <a:ea typeface="NVIDIA Sans"/>
              <a:cs typeface="NVIDIA Sans"/>
              <a:sym typeface="NVIDIA Sans"/>
            </a:endParaRPr>
          </a:p>
        </p:txBody>
      </p:sp>
      <p:pic>
        <p:nvPicPr>
          <p:cNvPr id="7" name="Google Shape;7;n"/>
          <p:cNvPicPr preferRelativeResize="0"/>
          <p:nvPr/>
        </p:nvPicPr>
        <p:blipFill rotWithShape="1">
          <a:blip r:embed="rId2">
            <a:alphaModFix/>
          </a:blip>
          <a:srcRect/>
          <a:stretch/>
        </p:blipFill>
        <p:spPr>
          <a:xfrm>
            <a:off x="5777346" y="8736014"/>
            <a:ext cx="963023" cy="331788"/>
          </a:xfrm>
          <a:prstGeom prst="rect">
            <a:avLst/>
          </a:prstGeom>
          <a:noFill/>
          <a:ln>
            <a:noFill/>
          </a:ln>
        </p:spPr>
      </p:pic>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05d56efd0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g305d56efd0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gn="l"/>
            <a:r>
              <a:rPr lang="en-US" b="0" i="0" u="none" strike="noStrike" dirty="0">
                <a:solidFill>
                  <a:srgbClr val="000000"/>
                </a:solidFill>
                <a:effectLst/>
              </a:rPr>
              <a:t>"Hello and welcome to the NVIDIA Deep Learning Institute (DLI) course on rapid application development using large language models (LLMs)."</a:t>
            </a:r>
          </a:p>
          <a:p>
            <a:pPr algn="l">
              <a:buFont typeface="Arial" panose="020B0604020202020204" pitchFamily="34" charset="0"/>
              <a:buChar char="•"/>
            </a:pPr>
            <a:r>
              <a:rPr lang="en-US" b="0" i="0" u="none" strike="noStrike" dirty="0">
                <a:solidFill>
                  <a:srgbClr val="000000"/>
                </a:solidFill>
                <a:effectLst/>
              </a:rPr>
              <a:t>We will explore LLMs, generative AI, and software paradigms built around these technologies.</a:t>
            </a:r>
          </a:p>
          <a:p>
            <a:pPr algn="l">
              <a:buFont typeface="Arial" panose="020B0604020202020204" pitchFamily="34" charset="0"/>
              <a:buChar char="•"/>
            </a:pPr>
            <a:r>
              <a:rPr lang="en-US" b="0" i="0" u="none" strike="noStrike" dirty="0">
                <a:solidFill>
                  <a:srgbClr val="000000"/>
                </a:solidFill>
                <a:effectLst/>
              </a:rPr>
              <a:t>Expect hands-on experience, practical learning, and insights into advanced AI concepts.</a:t>
            </a:r>
          </a:p>
          <a:p>
            <a:pPr algn="l">
              <a:buFont typeface="Arial" panose="020B0604020202020204" pitchFamily="34" charset="0"/>
              <a:buChar char="•"/>
            </a:pPr>
            <a:r>
              <a:rPr lang="en-US" b="0" i="0" u="none" strike="noStrike" dirty="0">
                <a:solidFill>
                  <a:srgbClr val="000000"/>
                </a:solidFill>
                <a:effectLst/>
              </a:rPr>
              <a:t>Let’s dive into the course and the exciting content ahead.</a:t>
            </a:r>
          </a:p>
        </p:txBody>
      </p:sp>
      <p:sp>
        <p:nvSpPr>
          <p:cNvPr id="367" name="Google Shape;367;g305d56efd02_0_0:notes"/>
          <p:cNvSpPr txBox="1">
            <a:spLocks noGrp="1"/>
          </p:cNvSpPr>
          <p:nvPr>
            <p:ph type="sldNum" idx="12"/>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05d56efd02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"LLMs enable computers to understand language without human intervention."</a:t>
            </a:r>
          </a:p>
          <a:p>
            <a:pPr algn="l">
              <a:buFont typeface="Arial" panose="020B0604020202020204" pitchFamily="34" charset="0"/>
              <a:buChar char="•"/>
            </a:pPr>
            <a:r>
              <a:rPr lang="en-US" b="0" i="0" u="none" strike="noStrike" dirty="0">
                <a:solidFill>
                  <a:srgbClr val="000000"/>
                </a:solidFill>
                <a:effectLst/>
              </a:rPr>
              <a:t>LLMs can handle various tasks: text classification, text generation, and even image-to-text conversion.</a:t>
            </a:r>
          </a:p>
          <a:p>
            <a:pPr algn="l">
              <a:buFont typeface="Arial" panose="020B0604020202020204" pitchFamily="34" charset="0"/>
              <a:buChar char="•"/>
            </a:pPr>
            <a:r>
              <a:rPr lang="en-US" b="0" i="0" u="none" strike="noStrike" dirty="0">
                <a:solidFill>
                  <a:srgbClr val="000000"/>
                </a:solidFill>
                <a:effectLst/>
              </a:rPr>
              <a:t>We’ll work with multiple models like semantic classification models, question-answering models, and more.</a:t>
            </a:r>
          </a:p>
          <a:p>
            <a:pPr algn="l">
              <a:buFont typeface="Arial" panose="020B0604020202020204" pitchFamily="34" charset="0"/>
              <a:buChar char="•"/>
            </a:pPr>
            <a:r>
              <a:rPr lang="en-US" b="0" i="0" u="none" strike="noStrike" dirty="0">
                <a:solidFill>
                  <a:srgbClr val="000000"/>
                </a:solidFill>
                <a:effectLst/>
              </a:rPr>
              <a:t>We will narrow down on text generation towards the end of the course.</a:t>
            </a:r>
          </a:p>
        </p:txBody>
      </p:sp>
      <p:sp>
        <p:nvSpPr>
          <p:cNvPr id="373" name="Google Shape;373;g305d56efd02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05d56efd02_0_22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"We distinguish between generative AI models and orchestration."</a:t>
            </a:r>
          </a:p>
          <a:p>
            <a:pPr algn="l">
              <a:buFont typeface="Arial" panose="020B0604020202020204" pitchFamily="34" charset="0"/>
              <a:buChar char="•"/>
            </a:pPr>
            <a:r>
              <a:rPr lang="en-US" b="1" i="0" u="none" strike="noStrike" dirty="0">
                <a:solidFill>
                  <a:srgbClr val="000000"/>
                </a:solidFill>
                <a:effectLst/>
              </a:rPr>
              <a:t>Generative AI models</a:t>
            </a:r>
            <a:r>
              <a:rPr lang="en-US" b="0" i="0" u="none" strike="noStrike" dirty="0">
                <a:solidFill>
                  <a:srgbClr val="000000"/>
                </a:solidFill>
                <a:effectLst/>
              </a:rPr>
              <a:t> handle single tasks such as text understanding and generation.</a:t>
            </a:r>
          </a:p>
          <a:p>
            <a:pPr algn="l">
              <a:buFont typeface="Arial" panose="020B0604020202020204" pitchFamily="34" charset="0"/>
              <a:buChar char="•"/>
            </a:pPr>
            <a:r>
              <a:rPr lang="en-US" b="1" i="0" u="none" strike="noStrike" dirty="0">
                <a:solidFill>
                  <a:srgbClr val="000000"/>
                </a:solidFill>
                <a:effectLst/>
              </a:rPr>
              <a:t>Orchestration</a:t>
            </a:r>
            <a:r>
              <a:rPr lang="en-US" b="0" i="0" u="none" strike="noStrike" dirty="0">
                <a:solidFill>
                  <a:srgbClr val="000000"/>
                </a:solidFill>
                <a:effectLst/>
              </a:rPr>
              <a:t> combines multiple models to create integrated AI systems.</a:t>
            </a:r>
          </a:p>
          <a:p>
            <a:pPr algn="l">
              <a:buFont typeface="Arial" panose="020B0604020202020204" pitchFamily="34" charset="0"/>
              <a:buChar char="•"/>
            </a:pPr>
            <a:r>
              <a:rPr lang="en-US" b="0" i="0" u="none" strike="noStrike" dirty="0">
                <a:solidFill>
                  <a:srgbClr val="000000"/>
                </a:solidFill>
                <a:effectLst/>
              </a:rPr>
              <a:t>By the end of the course, you'll see how to develop such systems easily.</a:t>
            </a:r>
          </a:p>
        </p:txBody>
      </p:sp>
      <p:sp>
        <p:nvSpPr>
          <p:cNvPr id="382" name="Google Shape;382;g305d56efd02_0_22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05d56efd02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"Our focus will be on sequence modeling, particularly transformers, but our exploration will lead us to other domains as our understanding continues to evolve."</a:t>
            </a:r>
          </a:p>
          <a:p>
            <a:pPr algn="l">
              <a:buFont typeface="Arial" panose="020B0604020202020204" pitchFamily="34" charset="0"/>
              <a:buChar char="•"/>
            </a:pPr>
            <a:r>
              <a:rPr lang="en-US" b="0" i="0" u="none" strike="noStrike" dirty="0">
                <a:solidFill>
                  <a:srgbClr val="000000"/>
                </a:solidFill>
                <a:effectLst/>
              </a:rPr>
              <a:t>Sequence models are central to many AI tasks: from text understanding to generating images and animations.</a:t>
            </a:r>
          </a:p>
          <a:p>
            <a:pPr algn="l">
              <a:buFont typeface="Arial" panose="020B0604020202020204" pitchFamily="34" charset="0"/>
              <a:buChar char="•"/>
            </a:pPr>
            <a:r>
              <a:rPr lang="en-US" b="0" i="0" u="none" strike="noStrike" dirty="0">
                <a:solidFill>
                  <a:srgbClr val="000000"/>
                </a:solidFill>
                <a:effectLst/>
              </a:rPr>
              <a:t>We’ll also touch on complementary architectures like autoencoders and diffusion models to help us reason with more complex input formats like images.</a:t>
            </a:r>
          </a:p>
          <a:p>
            <a:pPr algn="l">
              <a:buFont typeface="Arial" panose="020B0604020202020204" pitchFamily="34" charset="0"/>
              <a:buChar char="•"/>
            </a:pPr>
            <a:r>
              <a:rPr lang="en-US" b="0" i="0" u="none" strike="noStrike" dirty="0">
                <a:solidFill>
                  <a:srgbClr val="000000"/>
                </a:solidFill>
                <a:effectLst/>
              </a:rPr>
              <a:t>You’ll learn how these models connect across various tasks and domains, and will approach an understanding of more general generative AI principles along the way.</a:t>
            </a:r>
          </a:p>
        </p:txBody>
      </p:sp>
      <p:sp>
        <p:nvSpPr>
          <p:cNvPr id="411" name="Google Shape;411;g305d56efd02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05d56efd02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"This course is structured to help you understand and build LLM-based applications."</a:t>
            </a:r>
          </a:p>
          <a:p>
            <a:pPr algn="l">
              <a:buFont typeface="Arial" panose="020B0604020202020204" pitchFamily="34" charset="0"/>
              <a:buChar char="•"/>
            </a:pPr>
            <a:r>
              <a:rPr lang="en-US" b="1" i="0" u="none" strike="noStrike" dirty="0">
                <a:solidFill>
                  <a:srgbClr val="000000"/>
                </a:solidFill>
                <a:effectLst/>
              </a:rPr>
              <a:t>Understand LLM architecture</a:t>
            </a:r>
            <a:r>
              <a:rPr lang="en-US" b="0" i="0" u="none" strike="noStrike" dirty="0">
                <a:solidFill>
                  <a:srgbClr val="000000"/>
                </a:solidFill>
                <a:effectLst/>
              </a:rPr>
              <a:t>: Deep dive into model architectures and design paradigms.</a:t>
            </a:r>
          </a:p>
          <a:p>
            <a:pPr algn="l">
              <a:buFont typeface="Arial" panose="020B0604020202020204" pitchFamily="34" charset="0"/>
              <a:buChar char="•"/>
            </a:pPr>
            <a:r>
              <a:rPr lang="en-US" b="1" i="0" u="none" strike="noStrike" dirty="0">
                <a:solidFill>
                  <a:srgbClr val="000000"/>
                </a:solidFill>
                <a:effectLst/>
              </a:rPr>
              <a:t>Apply LLMs to problems</a:t>
            </a:r>
            <a:r>
              <a:rPr lang="en-US" b="0" i="0" u="none" strike="noStrike" dirty="0">
                <a:solidFill>
                  <a:srgbClr val="000000"/>
                </a:solidFill>
                <a:effectLst/>
              </a:rPr>
              <a:t>: Language reasoning, text generation, chatbot development, etc.</a:t>
            </a:r>
          </a:p>
          <a:p>
            <a:pPr algn="l">
              <a:buFont typeface="Arial" panose="020B0604020202020204" pitchFamily="34" charset="0"/>
              <a:buChar char="•"/>
            </a:pPr>
            <a:r>
              <a:rPr lang="en-US" b="1" i="0" u="none" strike="noStrike" dirty="0">
                <a:solidFill>
                  <a:srgbClr val="000000"/>
                </a:solidFill>
                <a:effectLst/>
              </a:rPr>
              <a:t>Deploy and scale</a:t>
            </a:r>
            <a:r>
              <a:rPr lang="en-US" b="0" i="0" u="none" strike="noStrike" dirty="0">
                <a:solidFill>
                  <a:srgbClr val="000000"/>
                </a:solidFill>
                <a:effectLst/>
              </a:rPr>
              <a:t>: Learn how to deploy LLM servers and optimize them.</a:t>
            </a:r>
          </a:p>
          <a:p>
            <a:pPr marL="0" lvl="0" indent="0" algn="l" rtl="0">
              <a:spcBef>
                <a:spcPts val="0"/>
              </a:spcBef>
              <a:spcAft>
                <a:spcPts val="0"/>
              </a:spcAft>
              <a:buNone/>
            </a:pPr>
            <a:endParaRPr dirty="0"/>
          </a:p>
        </p:txBody>
      </p:sp>
      <p:sp>
        <p:nvSpPr>
          <p:cNvPr id="421" name="Google Shape;421;g305d56efd02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05d56efd02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305d56efd02_0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"Before starting, it's crucial you have a background in deep learning and Python."</a:t>
            </a:r>
          </a:p>
          <a:p>
            <a:pPr algn="l">
              <a:buFont typeface="Arial" panose="020B0604020202020204" pitchFamily="34" charset="0"/>
              <a:buChar char="•"/>
            </a:pPr>
            <a:r>
              <a:rPr lang="en-US" b="0" i="0" u="none" strike="noStrike" dirty="0">
                <a:solidFill>
                  <a:srgbClr val="000000"/>
                </a:solidFill>
                <a:effectLst/>
              </a:rPr>
              <a:t>Python knowledge is required, and familiarity with libraries like NumPy, </a:t>
            </a:r>
            <a:r>
              <a:rPr lang="en-US" b="0" i="0" u="none" strike="noStrike" dirty="0" err="1">
                <a:solidFill>
                  <a:srgbClr val="000000"/>
                </a:solidFill>
                <a:effectLst/>
              </a:rPr>
              <a:t>Keras</a:t>
            </a:r>
            <a:r>
              <a:rPr lang="en-US" b="0" i="0" u="none" strike="noStrike" dirty="0">
                <a:solidFill>
                  <a:srgbClr val="000000"/>
                </a:solidFill>
                <a:effectLst/>
              </a:rPr>
              <a:t>, and </a:t>
            </a:r>
            <a:r>
              <a:rPr lang="en-US" b="0" i="0" u="none" strike="noStrike" dirty="0" err="1">
                <a:solidFill>
                  <a:srgbClr val="000000"/>
                </a:solidFill>
                <a:effectLst/>
              </a:rPr>
              <a:t>PyTorch</a:t>
            </a:r>
            <a:r>
              <a:rPr lang="en-US" b="0" i="0" u="none" strike="noStrike" dirty="0">
                <a:solidFill>
                  <a:srgbClr val="000000"/>
                </a:solidFill>
                <a:effectLst/>
              </a:rPr>
              <a:t> is recommended.</a:t>
            </a:r>
          </a:p>
          <a:p>
            <a:pPr algn="l">
              <a:buFont typeface="Arial" panose="020B0604020202020204" pitchFamily="34" charset="0"/>
              <a:buChar char="•"/>
            </a:pPr>
            <a:r>
              <a:rPr lang="en-US" b="0" i="0" u="none" strike="noStrike" dirty="0">
                <a:solidFill>
                  <a:srgbClr val="000000"/>
                </a:solidFill>
                <a:effectLst/>
              </a:rPr>
              <a:t>Prior experience in deep learning frameworks is helpful.</a:t>
            </a:r>
          </a:p>
          <a:p>
            <a:pPr algn="l">
              <a:buFont typeface="Arial" panose="020B0604020202020204" pitchFamily="34" charset="0"/>
              <a:buChar char="•"/>
            </a:pPr>
            <a:r>
              <a:rPr lang="en-US" b="0" i="0" u="none" strike="noStrike" dirty="0">
                <a:solidFill>
                  <a:srgbClr val="000000"/>
                </a:solidFill>
                <a:effectLst/>
              </a:rPr>
              <a:t>We will build on machine learning and deep learning fundamentals throughout the course.</a:t>
            </a:r>
          </a:p>
        </p:txBody>
      </p:sp>
      <p:sp>
        <p:nvSpPr>
          <p:cNvPr id="431" name="Google Shape;431;g305d56efd02_0_31: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05d56efd02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305d56efd02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"Our main tools for this course will be Transformers and </a:t>
            </a:r>
            <a:r>
              <a:rPr lang="en-US" b="0" i="0" u="none" strike="noStrike" dirty="0" err="1">
                <a:solidFill>
                  <a:srgbClr val="000000"/>
                </a:solidFill>
                <a:effectLst/>
              </a:rPr>
              <a:t>LangChain</a:t>
            </a:r>
            <a:r>
              <a:rPr lang="en-US" b="0" i="0" u="none" strike="noStrike" dirty="0">
                <a:solidFill>
                  <a:srgbClr val="000000"/>
                </a:solidFill>
                <a:effectLst/>
              </a:rPr>
              <a:t>."</a:t>
            </a:r>
          </a:p>
          <a:p>
            <a:pPr algn="l">
              <a:buFont typeface="Arial" panose="020B0604020202020204" pitchFamily="34" charset="0"/>
              <a:buChar char="•"/>
            </a:pPr>
            <a:r>
              <a:rPr lang="en-US" b="1" i="0" u="none" strike="noStrike" dirty="0">
                <a:solidFill>
                  <a:srgbClr val="000000"/>
                </a:solidFill>
                <a:effectLst/>
              </a:rPr>
              <a:t>Transformers</a:t>
            </a:r>
            <a:r>
              <a:rPr lang="en-US" b="0" i="0" u="none" strike="noStrike" dirty="0">
                <a:solidFill>
                  <a:srgbClr val="000000"/>
                </a:solidFill>
                <a:effectLst/>
              </a:rPr>
              <a:t>: The foundation for model specification and inference.</a:t>
            </a:r>
          </a:p>
          <a:p>
            <a:pPr algn="l">
              <a:buFont typeface="Arial" panose="020B0604020202020204" pitchFamily="34" charset="0"/>
              <a:buChar char="•"/>
            </a:pPr>
            <a:r>
              <a:rPr lang="en-US" b="1" i="0" u="none" strike="noStrike" dirty="0" err="1">
                <a:solidFill>
                  <a:srgbClr val="000000"/>
                </a:solidFill>
                <a:effectLst/>
              </a:rPr>
              <a:t>LangChain</a:t>
            </a:r>
            <a:r>
              <a:rPr lang="en-US" b="0" i="0" u="none" strike="noStrike" dirty="0">
                <a:solidFill>
                  <a:srgbClr val="000000"/>
                </a:solidFill>
                <a:effectLst/>
              </a:rPr>
              <a:t>: The orchestration framework for integrating different AI models.</a:t>
            </a:r>
          </a:p>
          <a:p>
            <a:pPr algn="l">
              <a:buFont typeface="Arial" panose="020B0604020202020204" pitchFamily="34" charset="0"/>
              <a:buChar char="•"/>
            </a:pPr>
            <a:r>
              <a:rPr lang="en-US" b="0" i="0" u="none" strike="noStrike" dirty="0">
                <a:solidFill>
                  <a:srgbClr val="000000"/>
                </a:solidFill>
                <a:effectLst/>
              </a:rPr>
              <a:t>These tools will be our primary focus, and we’ll explore their usage in depth.</a:t>
            </a:r>
          </a:p>
        </p:txBody>
      </p:sp>
      <p:sp>
        <p:nvSpPr>
          <p:cNvPr id="444" name="Google Shape;444;g305d56efd02_0_43: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305d56efd02_0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305d56efd02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"The course will cover the following main topics:"</a:t>
            </a:r>
          </a:p>
          <a:p>
            <a:pPr algn="l">
              <a:buFont typeface="+mj-lt"/>
              <a:buAutoNum type="arabicPeriod"/>
            </a:pPr>
            <a:r>
              <a:rPr lang="en-US" b="1" i="0" u="none" strike="noStrike" dirty="0">
                <a:solidFill>
                  <a:srgbClr val="000000"/>
                </a:solidFill>
                <a:effectLst/>
              </a:rPr>
              <a:t>Getting Started</a:t>
            </a:r>
            <a:r>
              <a:rPr lang="en-US" b="0" i="0" u="none" strike="noStrike" dirty="0">
                <a:solidFill>
                  <a:srgbClr val="000000"/>
                </a:solidFill>
                <a:effectLst/>
              </a:rPr>
              <a:t>: Introduction to the tools and setup.</a:t>
            </a:r>
          </a:p>
          <a:p>
            <a:pPr algn="l">
              <a:buFont typeface="+mj-lt"/>
              <a:buAutoNum type="arabicPeriod"/>
            </a:pPr>
            <a:r>
              <a:rPr lang="en-US" b="1" i="0" u="none" strike="noStrike" dirty="0">
                <a:solidFill>
                  <a:srgbClr val="000000"/>
                </a:solidFill>
                <a:effectLst/>
              </a:rPr>
              <a:t>Transformer Intuitions</a:t>
            </a:r>
            <a:r>
              <a:rPr lang="en-US" b="0" i="0" u="none" strike="noStrike" dirty="0">
                <a:solidFill>
                  <a:srgbClr val="000000"/>
                </a:solidFill>
                <a:effectLst/>
              </a:rPr>
              <a:t>: Understanding how transformers work.</a:t>
            </a:r>
          </a:p>
          <a:p>
            <a:pPr algn="l">
              <a:buFont typeface="+mj-lt"/>
              <a:buAutoNum type="arabicPeriod"/>
            </a:pPr>
            <a:r>
              <a:rPr lang="en-US" b="1" i="0" u="none" strike="noStrike" dirty="0">
                <a:solidFill>
                  <a:srgbClr val="000000"/>
                </a:solidFill>
                <a:effectLst/>
              </a:rPr>
              <a:t>Encoder Tasks</a:t>
            </a:r>
            <a:r>
              <a:rPr lang="en-US" b="0" i="0" u="none" strike="noStrike" dirty="0">
                <a:solidFill>
                  <a:srgbClr val="000000"/>
                </a:solidFill>
                <a:effectLst/>
              </a:rPr>
              <a:t>: Text classification and feature extraction.</a:t>
            </a:r>
          </a:p>
          <a:p>
            <a:pPr algn="l">
              <a:buFont typeface="+mj-lt"/>
              <a:buAutoNum type="arabicPeriod"/>
            </a:pPr>
            <a:r>
              <a:rPr lang="en-US" b="1" i="0" u="none" strike="noStrike" dirty="0">
                <a:solidFill>
                  <a:srgbClr val="000000"/>
                </a:solidFill>
                <a:effectLst/>
              </a:rPr>
              <a:t>Seq2Seq Models</a:t>
            </a:r>
            <a:r>
              <a:rPr lang="en-US" b="0" i="0" u="none" strike="noStrike" dirty="0">
                <a:solidFill>
                  <a:srgbClr val="000000"/>
                </a:solidFill>
                <a:effectLst/>
              </a:rPr>
              <a:t>: Sequence-to-sequence modeling.</a:t>
            </a:r>
          </a:p>
          <a:p>
            <a:pPr algn="l">
              <a:buFont typeface="+mj-lt"/>
              <a:buAutoNum type="arabicPeriod"/>
            </a:pPr>
            <a:r>
              <a:rPr lang="en-US" b="1" i="0" u="none" strike="noStrike" dirty="0">
                <a:solidFill>
                  <a:srgbClr val="000000"/>
                </a:solidFill>
                <a:effectLst/>
              </a:rPr>
              <a:t>Multimodality</a:t>
            </a:r>
            <a:r>
              <a:rPr lang="en-US" b="0" i="0" u="none" strike="noStrike" dirty="0">
                <a:solidFill>
                  <a:srgbClr val="000000"/>
                </a:solidFill>
                <a:effectLst/>
              </a:rPr>
              <a:t>: Integrating different data types (text, images, audio).</a:t>
            </a:r>
          </a:p>
          <a:p>
            <a:pPr algn="l">
              <a:buFont typeface="+mj-lt"/>
              <a:buAutoNum type="arabicPeriod"/>
            </a:pPr>
            <a:r>
              <a:rPr lang="en-US" b="1" i="0" u="none" strike="noStrike" dirty="0">
                <a:solidFill>
                  <a:srgbClr val="000000"/>
                </a:solidFill>
                <a:effectLst/>
              </a:rPr>
              <a:t>Inference Servers</a:t>
            </a:r>
            <a:r>
              <a:rPr lang="en-US" b="0" i="0" u="none" strike="noStrike" dirty="0">
                <a:solidFill>
                  <a:srgbClr val="000000"/>
                </a:solidFill>
                <a:effectLst/>
              </a:rPr>
              <a:t>: How to deploy models.</a:t>
            </a:r>
          </a:p>
          <a:p>
            <a:pPr algn="l">
              <a:buFont typeface="+mj-lt"/>
              <a:buAutoNum type="arabicPeriod"/>
            </a:pPr>
            <a:r>
              <a:rPr lang="en-US" b="1" i="0" u="none" strike="noStrike" dirty="0" err="1">
                <a:solidFill>
                  <a:srgbClr val="000000"/>
                </a:solidFill>
                <a:effectLst/>
              </a:rPr>
              <a:t>Agentics</a:t>
            </a:r>
            <a:r>
              <a:rPr lang="en-US" b="0" i="0" u="none" strike="noStrike" dirty="0">
                <a:solidFill>
                  <a:srgbClr val="000000"/>
                </a:solidFill>
                <a:effectLst/>
              </a:rPr>
              <a:t>: Introduction to agent-based systems.</a:t>
            </a:r>
          </a:p>
          <a:p>
            <a:pPr algn="l">
              <a:buFont typeface="+mj-lt"/>
              <a:buAutoNum type="arabicPeriod"/>
            </a:pPr>
            <a:r>
              <a:rPr lang="en-US" b="1" i="0" u="none" strike="noStrike" dirty="0">
                <a:solidFill>
                  <a:srgbClr val="000000"/>
                </a:solidFill>
                <a:effectLst/>
              </a:rPr>
              <a:t>Final Assessment</a:t>
            </a:r>
            <a:r>
              <a:rPr lang="en-US" b="0" i="0" u="none" strike="noStrike" dirty="0">
                <a:solidFill>
                  <a:srgbClr val="000000"/>
                </a:solidFill>
                <a:effectLst/>
              </a:rPr>
              <a:t>: Testing your understanding of the course.</a:t>
            </a:r>
          </a:p>
        </p:txBody>
      </p:sp>
      <p:sp>
        <p:nvSpPr>
          <p:cNvPr id="453" name="Google Shape;453;g305d56efd02_0_51: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05d56efd02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"Welcome to Part 1: From Deep Learning to Language Models (LLMs). We’ll start by laying the foundation with a brief overview of deep learning concepts, then move towards applying them in language modeling."</a:t>
            </a:r>
          </a:p>
        </p:txBody>
      </p:sp>
      <p:sp>
        <p:nvSpPr>
          <p:cNvPr id="478" name="Google Shape;478;g305d56efd02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305d56efd02_0_34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305d56efd02_0_34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"At the heart of machine learning is deep learning, a paradigm shift in how we approach solving problems with complex data like images and text."</a:t>
            </a:r>
          </a:p>
          <a:p>
            <a:pPr algn="l">
              <a:buFont typeface="Arial" panose="020B0604020202020204" pitchFamily="34" charset="0"/>
              <a:buChar char="•"/>
            </a:pPr>
            <a:r>
              <a:rPr lang="en-US" b="0" i="0" u="none" strike="noStrike" dirty="0">
                <a:solidFill>
                  <a:srgbClr val="000000"/>
                </a:solidFill>
                <a:effectLst/>
              </a:rPr>
              <a:t>"The process typically begins with raw data, which we extract, transform, and load into a system of deep learning models."</a:t>
            </a:r>
          </a:p>
          <a:p>
            <a:pPr algn="l">
              <a:buFont typeface="Arial" panose="020B0604020202020204" pitchFamily="34" charset="0"/>
              <a:buChar char="•"/>
            </a:pPr>
            <a:r>
              <a:rPr lang="en-US" b="0" i="0" u="none" strike="noStrike" dirty="0">
                <a:solidFill>
                  <a:srgbClr val="000000"/>
                </a:solidFill>
                <a:effectLst/>
              </a:rPr>
              <a:t>"The goal is to iteratively train models using this data, continually refining their predictions until we have a model capable of generalizing well on unseen data."</a:t>
            </a:r>
          </a:p>
        </p:txBody>
      </p:sp>
      <p:sp>
        <p:nvSpPr>
          <p:cNvPr id="485" name="Google Shape;485;g305d56efd02_0_3494: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05d56efd02_0_40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305d56efd02_0_40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"Let’s look at a simple example of deep learning applied to image classification. Here, we’re asking the model to classify whether an image is a cat, dog, or bird."</a:t>
            </a:r>
          </a:p>
          <a:p>
            <a:pPr algn="l">
              <a:buFont typeface="Arial" panose="020B0604020202020204" pitchFamily="34" charset="0"/>
              <a:buChar char="•"/>
            </a:pPr>
            <a:r>
              <a:rPr lang="en-US" b="0" i="0" u="none" strike="noStrike" dirty="0">
                <a:solidFill>
                  <a:srgbClr val="000000"/>
                </a:solidFill>
                <a:effectLst/>
              </a:rPr>
              <a:t>"The model takes in an image, represented as a grid of pixels, and processes it through multiple layers, where each layer transforms the data step-by-step, from a highly complex image to a final prediction like 'Cat: 80%, Dog: 15%, Bird: 5%'."</a:t>
            </a:r>
          </a:p>
        </p:txBody>
      </p:sp>
      <p:sp>
        <p:nvSpPr>
          <p:cNvPr id="494" name="Google Shape;494;g305d56efd02_0_4071: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305d56efd02_0_4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305d56efd02_0_41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"Deep learning models can have different types of connections between neurons. Two common types are </a:t>
            </a:r>
            <a:r>
              <a:rPr lang="en-US" b="1" i="0" u="none" strike="noStrike" dirty="0">
                <a:solidFill>
                  <a:srgbClr val="000000"/>
                </a:solidFill>
                <a:effectLst/>
              </a:rPr>
              <a:t>Sparse </a:t>
            </a:r>
            <a:r>
              <a:rPr lang="en-US" b="0" i="0" u="none" strike="noStrike" dirty="0">
                <a:solidFill>
                  <a:srgbClr val="000000"/>
                </a:solidFill>
                <a:effectLst/>
              </a:rPr>
              <a:t>and </a:t>
            </a:r>
            <a:r>
              <a:rPr lang="en-US" b="1" i="0" u="none" strike="noStrike" dirty="0">
                <a:solidFill>
                  <a:srgbClr val="000000"/>
                </a:solidFill>
                <a:effectLst/>
              </a:rPr>
              <a:t>Dense</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a:t>
            </a:r>
            <a:r>
              <a:rPr lang="en-US" b="1" i="0" u="none" strike="noStrike" dirty="0">
                <a:solidFill>
                  <a:srgbClr val="000000"/>
                </a:solidFill>
                <a:effectLst/>
              </a:rPr>
              <a:t>Sparse connections</a:t>
            </a:r>
            <a:r>
              <a:rPr lang="en-US" b="0" i="0" u="none" strike="noStrike" dirty="0">
                <a:solidFill>
                  <a:srgbClr val="000000"/>
                </a:solidFill>
                <a:effectLst/>
              </a:rPr>
              <a:t> only interact with specific parts of the input, like certain regions of an image, while </a:t>
            </a:r>
            <a:r>
              <a:rPr lang="en-US" b="1" i="0" u="none" strike="noStrike" dirty="0">
                <a:solidFill>
                  <a:srgbClr val="000000"/>
                </a:solidFill>
                <a:effectLst/>
              </a:rPr>
              <a:t>Dense connections</a:t>
            </a:r>
            <a:r>
              <a:rPr lang="en-US" b="0" i="0" u="none" strike="noStrike" dirty="0">
                <a:solidFill>
                  <a:srgbClr val="000000"/>
                </a:solidFill>
                <a:effectLst/>
              </a:rPr>
              <a:t> work on the entire input at once."</a:t>
            </a:r>
          </a:p>
          <a:p>
            <a:pPr algn="l">
              <a:buFont typeface="Arial" panose="020B0604020202020204" pitchFamily="34" charset="0"/>
              <a:buChar char="•"/>
            </a:pPr>
            <a:r>
              <a:rPr lang="en-US" b="0" i="0" u="none" strike="noStrike" dirty="0">
                <a:solidFill>
                  <a:srgbClr val="000000"/>
                </a:solidFill>
                <a:effectLst/>
              </a:rPr>
              <a:t>"You may have encountered sparse connections in </a:t>
            </a:r>
            <a:r>
              <a:rPr lang="en-US" b="1" i="0" u="none" strike="noStrike" dirty="0">
                <a:solidFill>
                  <a:srgbClr val="000000"/>
                </a:solidFill>
                <a:effectLst/>
              </a:rPr>
              <a:t>convolutional layers</a:t>
            </a:r>
            <a:r>
              <a:rPr lang="en-US" b="0" i="0" u="none" strike="noStrike" dirty="0">
                <a:solidFill>
                  <a:srgbClr val="000000"/>
                </a:solidFill>
                <a:effectLst/>
              </a:rPr>
              <a:t>, which focus on small regions of the input, while dense layers aggregate all the data."</a:t>
            </a:r>
          </a:p>
        </p:txBody>
      </p:sp>
      <p:sp>
        <p:nvSpPr>
          <p:cNvPr id="518" name="Google Shape;518;g305d56efd02_0_4145: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305d56efd02_0_40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305d56efd02_0_40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"Deep learning models often break down tasks into stages. The first part of the model, known as the </a:t>
            </a:r>
            <a:r>
              <a:rPr lang="en-US" b="1" i="0" u="none" strike="noStrike" dirty="0">
                <a:solidFill>
                  <a:srgbClr val="000000"/>
                </a:solidFill>
                <a:effectLst/>
              </a:rPr>
              <a:t>feature extractor</a:t>
            </a:r>
            <a:r>
              <a:rPr lang="en-US" b="0" i="0" u="none" strike="noStrike" dirty="0">
                <a:solidFill>
                  <a:srgbClr val="000000"/>
                </a:solidFill>
                <a:effectLst/>
              </a:rPr>
              <a:t>, learns to recognize general patterns in data."</a:t>
            </a:r>
          </a:p>
          <a:p>
            <a:pPr lvl="1" algn="l">
              <a:buFont typeface="Arial" panose="020B0604020202020204" pitchFamily="34" charset="0"/>
              <a:buChar char="•"/>
            </a:pPr>
            <a:r>
              <a:rPr lang="en-US" b="0" i="0" u="none" strike="noStrike" dirty="0">
                <a:solidFill>
                  <a:srgbClr val="000000"/>
                </a:solidFill>
                <a:effectLst/>
              </a:rPr>
              <a:t>"For instance, the feature extractor might focus on identifying the edges and shapes in an image."</a:t>
            </a:r>
          </a:p>
          <a:p>
            <a:pPr algn="l">
              <a:buFont typeface="Arial" panose="020B0604020202020204" pitchFamily="34" charset="0"/>
              <a:buChar char="•"/>
            </a:pPr>
            <a:r>
              <a:rPr lang="en-US" b="0" i="0" u="none" strike="noStrike" dirty="0">
                <a:solidFill>
                  <a:srgbClr val="000000"/>
                </a:solidFill>
                <a:effectLst/>
              </a:rPr>
              <a:t>"The second part, known as the </a:t>
            </a:r>
            <a:r>
              <a:rPr lang="en-US" b="1" i="0" u="none" strike="noStrike" dirty="0">
                <a:solidFill>
                  <a:srgbClr val="000000"/>
                </a:solidFill>
                <a:effectLst/>
              </a:rPr>
              <a:t>task head</a:t>
            </a:r>
            <a:r>
              <a:rPr lang="en-US" b="0" i="0" u="none" strike="noStrike" dirty="0">
                <a:solidFill>
                  <a:srgbClr val="000000"/>
                </a:solidFill>
                <a:effectLst/>
              </a:rPr>
              <a:t>, focuses on the specific problem, such as classifying the image into one of the three categories: cat, dog, or bird.”</a:t>
            </a:r>
          </a:p>
        </p:txBody>
      </p:sp>
      <p:sp>
        <p:nvSpPr>
          <p:cNvPr id="548" name="Google Shape;548;g305d56efd02_0_4038: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305d56efd02_0_4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305d56efd02_0_410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"A crucial feature of deep learning models is that they are </a:t>
            </a:r>
            <a:r>
              <a:rPr lang="en-US" b="1" i="0" u="none" strike="noStrike" dirty="0">
                <a:solidFill>
                  <a:srgbClr val="000000"/>
                </a:solidFill>
                <a:effectLst/>
              </a:rPr>
              <a:t>differentiable</a:t>
            </a:r>
            <a:r>
              <a:rPr lang="en-US" b="0" i="0" u="none" strike="noStrike" dirty="0">
                <a:solidFill>
                  <a:srgbClr val="000000"/>
                </a:solidFill>
                <a:effectLst/>
              </a:rPr>
              <a:t>. This allows us to calculate how small changes to the model’s parameters (its weights) impact its predictions."</a:t>
            </a:r>
          </a:p>
          <a:p>
            <a:pPr lvl="0" algn="l">
              <a:buFont typeface="Arial" panose="020B0604020202020204" pitchFamily="34" charset="0"/>
              <a:buChar char="•"/>
            </a:pPr>
            <a:r>
              <a:rPr lang="en-US" b="0" i="0" u="none" strike="noStrike" dirty="0">
                <a:solidFill>
                  <a:srgbClr val="000000"/>
                </a:solidFill>
                <a:effectLst/>
              </a:rPr>
              <a:t>"This process, called </a:t>
            </a:r>
            <a:r>
              <a:rPr lang="en-US" b="1" i="0" u="none" strike="noStrike" dirty="0">
                <a:solidFill>
                  <a:srgbClr val="000000"/>
                </a:solidFill>
                <a:effectLst/>
              </a:rPr>
              <a:t>backpropagation</a:t>
            </a:r>
            <a:r>
              <a:rPr lang="en-US" b="0" i="0" u="none" strike="noStrike" dirty="0">
                <a:solidFill>
                  <a:srgbClr val="000000"/>
                </a:solidFill>
                <a:effectLst/>
              </a:rPr>
              <a:t>, is what enables the model to learn from its mistakes and optimize itself."</a:t>
            </a:r>
          </a:p>
          <a:p>
            <a:pPr algn="l">
              <a:buFont typeface="Arial" panose="020B0604020202020204" pitchFamily="34" charset="0"/>
              <a:buChar char="•"/>
            </a:pPr>
            <a:r>
              <a:rPr lang="en-US" b="0" i="0" u="none" strike="noStrike" dirty="0">
                <a:solidFill>
                  <a:srgbClr val="000000"/>
                </a:solidFill>
                <a:effectLst/>
              </a:rPr>
              <a:t>"Through backpropagation, we calculate the gradient of the loss function with respect to the model’s parameters and use this to adjust the model, making it perform better."</a:t>
            </a:r>
          </a:p>
        </p:txBody>
      </p:sp>
      <p:sp>
        <p:nvSpPr>
          <p:cNvPr id="578" name="Google Shape;578;g305d56efd02_0_4104: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305d56efd02_0_42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305d56efd02_0_42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"The model’s prediction is called a hypothesis. For example, it might predict that an image is 80% likely to be a cat and 20% likely to be a dog."</a:t>
            </a:r>
          </a:p>
          <a:p>
            <a:pPr algn="l">
              <a:buFont typeface="Arial" panose="020B0604020202020204" pitchFamily="34" charset="0"/>
              <a:buChar char="•"/>
            </a:pPr>
            <a:r>
              <a:rPr lang="en-US" b="0" i="0" u="none" strike="noStrike" dirty="0">
                <a:solidFill>
                  <a:srgbClr val="000000"/>
                </a:solidFill>
                <a:effectLst/>
              </a:rPr>
              <a:t>"We compare this hypothesis to the true label—what we know the image actually is.”</a:t>
            </a:r>
          </a:p>
          <a:p>
            <a:pPr marL="228600" indent="0" algn="l">
              <a:buFont typeface="Arial" panose="020B0604020202020204" pitchFamily="34" charset="0"/>
              <a:buNone/>
            </a:pPr>
            <a:r>
              <a:rPr lang="en-US" b="0" i="0" u="none" strike="noStrike" dirty="0">
                <a:solidFill>
                  <a:srgbClr val="000000"/>
                </a:solidFill>
                <a:effectLst/>
              </a:rPr>
              <a:t>(next slide)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"The difference between the model’s prediction and the true label is called the </a:t>
            </a:r>
            <a:r>
              <a:rPr lang="en-US" b="1" i="0" u="none" strike="noStrike" dirty="0">
                <a:solidFill>
                  <a:srgbClr val="000000"/>
                </a:solidFill>
                <a:effectLst/>
              </a:rPr>
              <a:t>loss</a:t>
            </a:r>
            <a:r>
              <a:rPr lang="en-US" b="0" i="0" u="none" strike="noStrike" dirty="0">
                <a:solidFill>
                  <a:srgbClr val="000000"/>
                </a:solidFill>
                <a:effectLst/>
              </a:rPr>
              <a:t>. The goal of training is to minimize this loss.</a:t>
            </a:r>
          </a:p>
        </p:txBody>
      </p:sp>
      <p:sp>
        <p:nvSpPr>
          <p:cNvPr id="609" name="Google Shape;609;g305d56efd02_0_4284: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305d56efd02_0_42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305d56efd02_0_42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"The difference between the model’s prediction and the true label is called the </a:t>
            </a:r>
            <a:r>
              <a:rPr lang="en-US" b="1" i="0" u="none" strike="noStrike" dirty="0">
                <a:solidFill>
                  <a:srgbClr val="000000"/>
                </a:solidFill>
                <a:effectLst/>
              </a:rPr>
              <a:t>loss</a:t>
            </a:r>
            <a:r>
              <a:rPr lang="en-US" b="0" i="0" u="none" strike="noStrike" dirty="0">
                <a:solidFill>
                  <a:srgbClr val="000000"/>
                </a:solidFill>
                <a:effectLst/>
              </a:rPr>
              <a:t>. The goal of training is to minimize this loss.”</a:t>
            </a:r>
          </a:p>
          <a:p>
            <a:pPr algn="l"/>
            <a:r>
              <a:rPr lang="en-US" b="0" i="0" u="none" strike="noStrike" dirty="0">
                <a:solidFill>
                  <a:srgbClr val="000000"/>
                </a:solidFill>
                <a:effectLst/>
              </a:rPr>
              <a:t>(Next Slide)</a:t>
            </a:r>
          </a:p>
          <a:p>
            <a:pPr algn="l">
              <a:buFont typeface="Arial" panose="020B0604020202020204" pitchFamily="34" charset="0"/>
              <a:buChar char="•"/>
            </a:pPr>
            <a:r>
              <a:rPr lang="en-US" b="0" i="0" u="none" strike="noStrike" dirty="0">
                <a:solidFill>
                  <a:srgbClr val="000000"/>
                </a:solidFill>
                <a:effectLst/>
              </a:rPr>
              <a:t>"To reduce the loss, we use a process called </a:t>
            </a:r>
            <a:r>
              <a:rPr lang="en-US" b="1" i="0" u="none" strike="noStrike" dirty="0">
                <a:solidFill>
                  <a:srgbClr val="000000"/>
                </a:solidFill>
                <a:effectLst/>
              </a:rPr>
              <a:t>gradient descent</a:t>
            </a:r>
            <a:r>
              <a:rPr lang="en-US" b="0" i="0" u="none" strike="noStrike" dirty="0">
                <a:solidFill>
                  <a:srgbClr val="000000"/>
                </a:solidFill>
                <a:effectLst/>
              </a:rPr>
              <a:t>. Essentially, we calculate how the loss changes with respect to the model’s parameters, then adjust those parameters in the direction that reduces the loss."</a:t>
            </a:r>
          </a:p>
          <a:p>
            <a:pPr algn="l">
              <a:buFont typeface="Arial" panose="020B0604020202020204" pitchFamily="34" charset="0"/>
              <a:buChar char="•"/>
            </a:pPr>
            <a:r>
              <a:rPr lang="en-US" b="0" i="0" u="none" strike="noStrike" dirty="0">
                <a:solidFill>
                  <a:srgbClr val="000000"/>
                </a:solidFill>
                <a:effectLst/>
              </a:rPr>
              <a:t>"This allows the model to improve with each iteration, gradually finding better parameters that make better predictions."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US" b="0" i="0" u="none" strike="noStrike" dirty="0">
              <a:solidFill>
                <a:srgbClr val="000000"/>
              </a:solidFill>
              <a:effectLst/>
            </a:endParaRPr>
          </a:p>
        </p:txBody>
      </p:sp>
      <p:sp>
        <p:nvSpPr>
          <p:cNvPr id="625" name="Google Shape;625;g305d56efd02_0_4240: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305d56efd02_0_43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305d56efd02_0_43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"To reduce the loss, we use a process called </a:t>
            </a:r>
            <a:r>
              <a:rPr lang="en-US" b="1" i="0" u="none" strike="noStrike" dirty="0">
                <a:solidFill>
                  <a:srgbClr val="000000"/>
                </a:solidFill>
                <a:effectLst/>
              </a:rPr>
              <a:t>gradient descent</a:t>
            </a:r>
            <a:r>
              <a:rPr lang="en-US" b="0" i="0" u="none" strike="noStrike" dirty="0">
                <a:solidFill>
                  <a:srgbClr val="000000"/>
                </a:solidFill>
                <a:effectLst/>
              </a:rPr>
              <a:t>. Essentially, we calculate how the loss changes with respect to the model’s parameters, then adjust those parameters in the direction that reduces the loss."</a:t>
            </a:r>
          </a:p>
          <a:p>
            <a:pPr algn="l">
              <a:buFont typeface="Arial" panose="020B0604020202020204" pitchFamily="34" charset="0"/>
              <a:buChar char="•"/>
            </a:pPr>
            <a:r>
              <a:rPr lang="en-US" b="0" i="0" u="none" strike="noStrike" dirty="0">
                <a:solidFill>
                  <a:srgbClr val="000000"/>
                </a:solidFill>
                <a:effectLst/>
              </a:rPr>
              <a:t>"This allows the model to improve with each iteration, gradually finding better parameters that make better predictions</a:t>
            </a:r>
          </a:p>
          <a:p>
            <a:pPr algn="l"/>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"By repeatedly applying gradient descent, the model gets better and better at making accurate predictions. With each iteration, the loss decreases, and the model’s performance improves."</a:t>
            </a:r>
          </a:p>
          <a:p>
            <a:pPr algn="l">
              <a:buFont typeface="Arial" panose="020B0604020202020204" pitchFamily="34" charset="0"/>
              <a:buChar char="•"/>
            </a:pPr>
            <a:r>
              <a:rPr lang="en-US" b="0" i="0" u="none" strike="noStrike" dirty="0">
                <a:solidFill>
                  <a:srgbClr val="000000"/>
                </a:solidFill>
                <a:effectLst/>
              </a:rPr>
              <a:t>"Eventually, the model reaches a point where its predictions are consistently very close to the true values, which may hopefully indicate that it can generalize well to new data - assuming everything is set up nicely."</a:t>
            </a:r>
          </a:p>
          <a:p>
            <a:pPr algn="l">
              <a:buFont typeface="Arial" panose="020B0604020202020204" pitchFamily="34" charset="0"/>
              <a:buChar char="•"/>
            </a:pPr>
            <a:endParaRPr lang="en-US" b="0" i="0" u="none" strike="noStrike" dirty="0">
              <a:solidFill>
                <a:srgbClr val="000000"/>
              </a:solidFill>
              <a:effectLst/>
            </a:endParaRPr>
          </a:p>
        </p:txBody>
      </p:sp>
      <p:sp>
        <p:nvSpPr>
          <p:cNvPr id="645" name="Google Shape;645;g305d56efd02_0_4335: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05d56efd02_0_43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305d56efd02_0_43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"At the core of this course, we aim to transition from understanding </a:t>
            </a:r>
            <a:r>
              <a:rPr lang="en-US" b="1" i="0" u="none" strike="noStrike" dirty="0">
                <a:solidFill>
                  <a:srgbClr val="000000"/>
                </a:solidFill>
                <a:effectLst/>
              </a:rPr>
              <a:t>deep learning fundamentals</a:t>
            </a:r>
            <a:r>
              <a:rPr lang="en-US" b="0" i="0" u="none" strike="noStrike" dirty="0">
                <a:solidFill>
                  <a:srgbClr val="000000"/>
                </a:solidFill>
                <a:effectLst/>
              </a:rPr>
              <a:t> to tackling more complex language tasks with </a:t>
            </a:r>
            <a:r>
              <a:rPr lang="en-US" b="1" i="0" u="none" strike="noStrike" dirty="0">
                <a:solidFill>
                  <a:srgbClr val="000000"/>
                </a:solidFill>
                <a:effectLst/>
              </a:rPr>
              <a:t>large language models (LLMs)</a:t>
            </a:r>
            <a:r>
              <a:rPr lang="en-US" b="0" i="0" u="none" strike="noStrike" dirty="0">
                <a:solidFill>
                  <a:srgbClr val="000000"/>
                </a:solidFill>
                <a:effectLst/>
              </a:rPr>
              <a:t>."</a:t>
            </a:r>
          </a:p>
        </p:txBody>
      </p:sp>
      <p:sp>
        <p:nvSpPr>
          <p:cNvPr id="669" name="Google Shape;669;g305d56efd02_0_4362: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305d56efd02_0_1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"So, what exactly is </a:t>
            </a:r>
            <a:r>
              <a:rPr lang="en-US" b="1" i="0" u="none" strike="noStrike" dirty="0">
                <a:solidFill>
                  <a:srgbClr val="000000"/>
                </a:solidFill>
                <a:effectLst/>
              </a:rPr>
              <a:t>language</a:t>
            </a:r>
            <a:r>
              <a:rPr lang="en-US" b="0" i="0" u="none" strike="noStrike" dirty="0">
                <a:solidFill>
                  <a:srgbClr val="000000"/>
                </a:solidFill>
                <a:effectLst/>
              </a:rPr>
              <a:t>? It’s not just a string of letters or characters but a </a:t>
            </a:r>
            <a:r>
              <a:rPr lang="en-US" b="1" i="0" u="none" strike="noStrike" dirty="0">
                <a:solidFill>
                  <a:srgbClr val="000000"/>
                </a:solidFill>
                <a:effectLst/>
              </a:rPr>
              <a:t>sequence</a:t>
            </a:r>
            <a:r>
              <a:rPr lang="en-US" b="0" i="0" u="none" strike="noStrike" dirty="0">
                <a:solidFill>
                  <a:srgbClr val="000000"/>
                </a:solidFill>
                <a:effectLst/>
              </a:rPr>
              <a:t> of information that carries meaning."</a:t>
            </a:r>
          </a:p>
          <a:p>
            <a:pPr algn="l">
              <a:buFont typeface="Arial" panose="020B0604020202020204" pitchFamily="34" charset="0"/>
              <a:buChar char="•"/>
            </a:pPr>
            <a:r>
              <a:rPr lang="en-US" b="0" i="0" u="none" strike="noStrike" dirty="0">
                <a:solidFill>
                  <a:srgbClr val="000000"/>
                </a:solidFill>
                <a:effectLst/>
              </a:rPr>
              <a:t>"We start with raw sequences of letters, as in this sentence: 'Hello! How is it going?!'."</a:t>
            </a:r>
          </a:p>
          <a:p>
            <a:pPr algn="l">
              <a:buFont typeface="Arial" panose="020B0604020202020204" pitchFamily="34" charset="0"/>
              <a:buChar char="•"/>
            </a:pPr>
            <a:r>
              <a:rPr lang="en-US" b="0" i="0" u="none" strike="noStrike" dirty="0">
                <a:solidFill>
                  <a:srgbClr val="000000"/>
                </a:solidFill>
                <a:effectLst/>
              </a:rPr>
              <a:t>"Using a process called </a:t>
            </a:r>
            <a:r>
              <a:rPr lang="en-US" b="1" i="0" u="none" strike="noStrike" dirty="0">
                <a:solidFill>
                  <a:srgbClr val="000000"/>
                </a:solidFill>
                <a:effectLst/>
              </a:rPr>
              <a:t>tokenization</a:t>
            </a:r>
            <a:r>
              <a:rPr lang="en-US" b="0" i="0" u="none" strike="noStrike" dirty="0">
                <a:solidFill>
                  <a:srgbClr val="000000"/>
                </a:solidFill>
                <a:effectLst/>
              </a:rPr>
              <a:t>, we break these sequences into smaller, understandable units—like words, punctuation marks, or even sub-word components."</a:t>
            </a:r>
          </a:p>
          <a:p>
            <a:pPr algn="l">
              <a:buFont typeface="Arial" panose="020B0604020202020204" pitchFamily="34" charset="0"/>
              <a:buChar char="•"/>
            </a:pPr>
            <a:r>
              <a:rPr lang="en-US" b="0" i="0" u="none" strike="noStrike" dirty="0">
                <a:solidFill>
                  <a:srgbClr val="000000"/>
                </a:solidFill>
                <a:effectLst/>
              </a:rPr>
              <a:t>"These tokens form an </a:t>
            </a:r>
            <a:r>
              <a:rPr lang="en-US" b="1" i="0" u="none" strike="noStrike" dirty="0">
                <a:solidFill>
                  <a:srgbClr val="000000"/>
                </a:solidFill>
                <a:effectLst/>
              </a:rPr>
              <a:t>ordered sequence of classes</a:t>
            </a:r>
            <a:r>
              <a:rPr lang="en-US" b="0" i="0" u="none" strike="noStrike" dirty="0">
                <a:solidFill>
                  <a:srgbClr val="000000"/>
                </a:solidFill>
                <a:effectLst/>
              </a:rPr>
              <a:t> that a model can process and understand. The goal is not just to recognize words but also to capture the </a:t>
            </a:r>
            <a:r>
              <a:rPr lang="en-US" b="1" i="0" u="none" strike="noStrike" dirty="0">
                <a:solidFill>
                  <a:srgbClr val="000000"/>
                </a:solidFill>
                <a:effectLst/>
              </a:rPr>
              <a:t>relationships</a:t>
            </a:r>
            <a:r>
              <a:rPr lang="en-US" b="0" i="0" u="none" strike="noStrike" dirty="0">
                <a:solidFill>
                  <a:srgbClr val="000000"/>
                </a:solidFill>
                <a:effectLst/>
              </a:rPr>
              <a:t> between them."</a:t>
            </a:r>
          </a:p>
        </p:txBody>
      </p:sp>
      <p:sp>
        <p:nvSpPr>
          <p:cNvPr id="682" name="Google Shape;682;g305d56efd02_0_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05d56efd02_0_1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"When dealing with language, we can approach it from different angles. Consider the phrase 'Hello! How is it going?!'."</a:t>
            </a:r>
          </a:p>
          <a:p>
            <a:pPr algn="l">
              <a:buFont typeface="Arial" panose="020B0604020202020204" pitchFamily="34" charset="0"/>
              <a:buChar char="•"/>
            </a:pPr>
            <a:r>
              <a:rPr lang="en-US" b="0" i="0" u="none" strike="noStrike" dirty="0">
                <a:solidFill>
                  <a:srgbClr val="000000"/>
                </a:solidFill>
                <a:effectLst/>
              </a:rPr>
              <a:t>"Some models, like </a:t>
            </a:r>
            <a:r>
              <a:rPr lang="en-US" b="1" i="0" u="none" strike="noStrike" dirty="0">
                <a:solidFill>
                  <a:srgbClr val="000000"/>
                </a:solidFill>
                <a:effectLst/>
              </a:rPr>
              <a:t>BERT</a:t>
            </a:r>
            <a:r>
              <a:rPr lang="en-US" b="0" i="0" u="none" strike="noStrike" dirty="0">
                <a:solidFill>
                  <a:srgbClr val="000000"/>
                </a:solidFill>
                <a:effectLst/>
              </a:rPr>
              <a:t>, treat language as a sequence that can be encoded. The encoder processes the entire sequence of tokens and extracts useful representations."</a:t>
            </a:r>
          </a:p>
          <a:p>
            <a:pPr algn="l">
              <a:buFont typeface="Arial" panose="020B0604020202020204" pitchFamily="34" charset="0"/>
              <a:buChar char="•"/>
            </a:pPr>
            <a:r>
              <a:rPr lang="en-US" b="0" i="0" u="none" strike="noStrike" dirty="0">
                <a:solidFill>
                  <a:srgbClr val="000000"/>
                </a:solidFill>
                <a:effectLst/>
              </a:rPr>
              <a:t>"Other models, like </a:t>
            </a:r>
            <a:r>
              <a:rPr lang="en-US" b="1" i="0" u="none" strike="noStrike" dirty="0">
                <a:solidFill>
                  <a:srgbClr val="000000"/>
                </a:solidFill>
                <a:effectLst/>
              </a:rPr>
              <a:t>GPT-2</a:t>
            </a:r>
            <a:r>
              <a:rPr lang="en-US" b="0" i="0" u="none" strike="noStrike" dirty="0">
                <a:solidFill>
                  <a:srgbClr val="000000"/>
                </a:solidFill>
                <a:effectLst/>
              </a:rPr>
              <a:t>, use decoders to generate new sequences, predicting what comes next or generating responses."</a:t>
            </a:r>
          </a:p>
          <a:p>
            <a:pPr algn="l">
              <a:buFont typeface="Arial" panose="020B0604020202020204" pitchFamily="34" charset="0"/>
              <a:buChar char="•"/>
            </a:pPr>
            <a:r>
              <a:rPr lang="en-US" b="0" i="0" u="none" strike="noStrike" dirty="0">
                <a:solidFill>
                  <a:srgbClr val="000000"/>
                </a:solidFill>
                <a:effectLst/>
              </a:rPr>
              <a:t>"Depending on the task, we might use </a:t>
            </a:r>
            <a:r>
              <a:rPr lang="en-US" b="1" i="0" u="none" strike="noStrike" dirty="0">
                <a:solidFill>
                  <a:srgbClr val="000000"/>
                </a:solidFill>
                <a:effectLst/>
              </a:rPr>
              <a:t>sequence prediction</a:t>
            </a:r>
            <a:r>
              <a:rPr lang="en-US" b="0" i="0" u="none" strike="noStrike" dirty="0">
                <a:solidFill>
                  <a:srgbClr val="000000"/>
                </a:solidFill>
                <a:effectLst/>
              </a:rPr>
              <a:t> (e.g., predicting the sentiment of a sentence: 90% positive, 10% negative), </a:t>
            </a:r>
            <a:r>
              <a:rPr lang="en-US" b="1" i="0" u="none" strike="noStrike" dirty="0">
                <a:solidFill>
                  <a:srgbClr val="000000"/>
                </a:solidFill>
                <a:effectLst/>
              </a:rPr>
              <a:t>pre-token prediction</a:t>
            </a:r>
            <a:r>
              <a:rPr lang="en-US" b="0" i="0" u="none" strike="noStrike" dirty="0">
                <a:solidFill>
                  <a:srgbClr val="000000"/>
                </a:solidFill>
                <a:effectLst/>
              </a:rPr>
              <a:t> (like understanding each token’s role in the sentence), or </a:t>
            </a:r>
            <a:r>
              <a:rPr lang="en-US" b="1" i="0" u="none" strike="noStrike" dirty="0">
                <a:solidFill>
                  <a:srgbClr val="000000"/>
                </a:solidFill>
                <a:effectLst/>
              </a:rPr>
              <a:t>forecasting predictions</a:t>
            </a:r>
            <a:r>
              <a:rPr lang="en-US" b="0" i="0" u="none" strike="noStrike" dirty="0">
                <a:solidFill>
                  <a:srgbClr val="000000"/>
                </a:solidFill>
                <a:effectLst/>
              </a:rPr>
              <a:t> (e.g., generating a response like 'It’s going great!’).”</a:t>
            </a:r>
          </a:p>
          <a:p>
            <a:pPr marL="228600" indent="0" algn="l">
              <a:buFont typeface="Arial" panose="020B0604020202020204" pitchFamily="34" charset="0"/>
              <a:buNone/>
            </a:pPr>
            <a:r>
              <a:rPr lang="en-US" b="0" i="0" u="none" strike="noStrike" dirty="0">
                <a:solidFill>
                  <a:srgbClr val="000000"/>
                </a:solidFill>
                <a:effectLst/>
              </a:rPr>
              <a:t>In the next notebook, we’ll explore some of the easier flavors of these models and will learn how we can start using them in our environment. </a:t>
            </a:r>
          </a:p>
        </p:txBody>
      </p:sp>
      <p:sp>
        <p:nvSpPr>
          <p:cNvPr id="689" name="Google Shape;689;g305d56efd02_0_1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305d56efd02_0_1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i="1" dirty="0"/>
              <a:t>NOTE: Ask people to start their notebooks now.</a:t>
            </a:r>
          </a:p>
          <a:p>
            <a:pPr marL="0" lvl="0" indent="0" algn="l" rtl="0">
              <a:spcBef>
                <a:spcPts val="0"/>
              </a:spcBef>
              <a:spcAft>
                <a:spcPts val="0"/>
              </a:spcAft>
              <a:buClr>
                <a:schemeClr val="dk1"/>
              </a:buClr>
              <a:buSzPts val="1100"/>
              <a:buFont typeface="Arial"/>
              <a:buNone/>
            </a:pPr>
            <a:endParaRPr lang="en-US" b="1" i="1" dirty="0"/>
          </a:p>
          <a:p>
            <a:pPr marL="171450" marR="0" lvl="0" indent="-171450" algn="l" defTabSz="914400" rtl="0" eaLnBrk="1" fontAlgn="auto" latinLnBrk="0" hangingPunct="1">
              <a:lnSpc>
                <a:spcPct val="100000"/>
              </a:lnSpc>
              <a:spcBef>
                <a:spcPts val="0"/>
              </a:spcBef>
              <a:spcAft>
                <a:spcPts val="0"/>
              </a:spcAft>
              <a:buClr>
                <a:schemeClr val="dk1"/>
              </a:buClr>
              <a:buSzPts val="1100"/>
              <a:buFont typeface="Arial" panose="020B0604020202020204" pitchFamily="34" charset="0"/>
              <a:buChar char="•"/>
              <a:tabLst/>
              <a:defRPr/>
            </a:pPr>
            <a:r>
              <a:rPr lang="en-US" b="0" i="0" u="none" strike="noStrike" dirty="0">
                <a:solidFill>
                  <a:srgbClr val="000000"/>
                </a:solidFill>
                <a:effectLst/>
              </a:rPr>
              <a:t>Welcome back to the course! In the previous section, we introduced deep learning and its fundamentals to set the stage for more advanced topics. </a:t>
            </a:r>
          </a:p>
          <a:p>
            <a:pPr marL="171450" marR="0" lvl="0" indent="-171450" algn="l" defTabSz="914400" rtl="0" eaLnBrk="1" fontAlgn="auto" latinLnBrk="0" hangingPunct="1">
              <a:lnSpc>
                <a:spcPct val="100000"/>
              </a:lnSpc>
              <a:spcBef>
                <a:spcPts val="0"/>
              </a:spcBef>
              <a:spcAft>
                <a:spcPts val="0"/>
              </a:spcAft>
              <a:buClr>
                <a:schemeClr val="dk1"/>
              </a:buClr>
              <a:buSzPts val="1100"/>
              <a:buFont typeface="Arial" panose="020B0604020202020204" pitchFamily="34" charset="0"/>
              <a:buChar char="•"/>
              <a:tabLst/>
              <a:defRPr/>
            </a:pPr>
            <a:r>
              <a:rPr lang="en-US" b="0" i="0" u="none" strike="noStrike" dirty="0">
                <a:solidFill>
                  <a:srgbClr val="000000"/>
                </a:solidFill>
                <a:effectLst/>
              </a:rPr>
              <a:t>Now, we’re going to dive deeper into language models and start pulling in models from the Hugging Face platform.</a:t>
            </a:r>
          </a:p>
          <a:p>
            <a:pPr marL="0" lvl="0" indent="0" algn="l" rtl="0">
              <a:spcBef>
                <a:spcPts val="0"/>
              </a:spcBef>
              <a:spcAft>
                <a:spcPts val="0"/>
              </a:spcAft>
              <a:buClr>
                <a:schemeClr val="dk1"/>
              </a:buClr>
              <a:buSzPts val="1100"/>
              <a:buFont typeface="Arial"/>
              <a:buNone/>
            </a:pPr>
            <a:endParaRPr dirty="0"/>
          </a:p>
        </p:txBody>
      </p:sp>
      <p:sp>
        <p:nvSpPr>
          <p:cNvPr id="701" name="Google Shape;701;g305d56efd02_0_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305d56efd02_0_1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To kick things off, we’ll be working with </a:t>
            </a:r>
            <a:r>
              <a:rPr lang="en-US" b="1" i="0" u="none" strike="noStrike" dirty="0">
                <a:solidFill>
                  <a:srgbClr val="000000"/>
                </a:solidFill>
                <a:effectLst/>
              </a:rPr>
              <a:t>Hugging Face</a:t>
            </a:r>
            <a:r>
              <a:rPr lang="en-US" b="0" i="0" u="none" strike="noStrike" dirty="0">
                <a:solidFill>
                  <a:srgbClr val="000000"/>
                </a:solidFill>
                <a:effectLst/>
              </a:rPr>
              <a:t>, which is a large open-source community dedicated to sharing machine learning models, datasets, and tools. </a:t>
            </a:r>
          </a:p>
          <a:p>
            <a:pPr algn="l">
              <a:buFont typeface="Arial" panose="020B0604020202020204" pitchFamily="34" charset="0"/>
              <a:buChar char="•"/>
            </a:pPr>
            <a:r>
              <a:rPr lang="en-US" b="0" i="0" u="none" strike="noStrike" dirty="0">
                <a:solidFill>
                  <a:srgbClr val="000000"/>
                </a:solidFill>
                <a:effectLst/>
              </a:rPr>
              <a:t>Hugging Face offers a broad range of pre-trained models for various tasks, from text generation to image classification. </a:t>
            </a:r>
          </a:p>
          <a:p>
            <a:pPr algn="l">
              <a:buFont typeface="Arial" panose="020B0604020202020204" pitchFamily="34" charset="0"/>
              <a:buChar char="•"/>
            </a:pPr>
            <a:r>
              <a:rPr lang="en-US" b="0" i="0" u="none" strike="noStrike" dirty="0">
                <a:solidFill>
                  <a:srgbClr val="000000"/>
                </a:solidFill>
                <a:effectLst/>
              </a:rPr>
              <a:t>The platform allows you to pull in models, fine-tune them, or even deploy them directly in production.</a:t>
            </a:r>
          </a:p>
        </p:txBody>
      </p:sp>
      <p:sp>
        <p:nvSpPr>
          <p:cNvPr id="707" name="Google Shape;707;g305d56efd02_0_1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05d56efd02_0_1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Hugging Face’s repository is particularly useful for experimentation. You can browse thousands of models uploaded by everyone from large corporations to individual developers. </a:t>
            </a:r>
          </a:p>
          <a:p>
            <a:pPr algn="l">
              <a:buFont typeface="Arial" panose="020B0604020202020204" pitchFamily="34" charset="0"/>
              <a:buChar char="•"/>
            </a:pPr>
            <a:r>
              <a:rPr lang="en-US" b="0" i="0" u="none" strike="noStrike" dirty="0">
                <a:solidFill>
                  <a:srgbClr val="000000"/>
                </a:solidFill>
                <a:effectLst/>
              </a:rPr>
              <a:t>The platform also offers an intuitive way to search, upload, and experiment with models, making it accessible even for newcomers.</a:t>
            </a:r>
          </a:p>
          <a:p>
            <a:pPr algn="l">
              <a:buFont typeface="Arial" panose="020B0604020202020204" pitchFamily="34" charset="0"/>
              <a:buChar char="•"/>
            </a:pPr>
            <a:r>
              <a:rPr lang="en-US" b="0" i="0" u="none" strike="noStrike" dirty="0">
                <a:solidFill>
                  <a:srgbClr val="000000"/>
                </a:solidFill>
                <a:effectLst/>
              </a:rPr>
              <a:t>(Next slide talks about EULAs and restrictions)</a:t>
            </a:r>
          </a:p>
        </p:txBody>
      </p:sp>
      <p:sp>
        <p:nvSpPr>
          <p:cNvPr id="714" name="Google Shape;714;g305d56efd02_0_1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305d56efd02_0_2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One thing to keep in mind when working with Hugging Face models is licensing. </a:t>
            </a:r>
          </a:p>
          <a:p>
            <a:pPr algn="l">
              <a:buFont typeface="Arial" panose="020B0604020202020204" pitchFamily="34" charset="0"/>
              <a:buChar char="•"/>
            </a:pPr>
            <a:r>
              <a:rPr lang="en-US" b="0" i="0" u="none" strike="noStrike" dirty="0">
                <a:solidFill>
                  <a:srgbClr val="000000"/>
                </a:solidFill>
                <a:effectLst/>
              </a:rPr>
              <a:t>Not every model is suitable for every purpose, so it’s essential to check the End User License Agreements (EULA) for models and datasets to ensure they align with your project needs. </a:t>
            </a:r>
          </a:p>
          <a:p>
            <a:pPr algn="l">
              <a:buFont typeface="Arial" panose="020B0604020202020204" pitchFamily="34" charset="0"/>
              <a:buChar char="•"/>
            </a:pPr>
            <a:r>
              <a:rPr lang="en-US" b="0" i="0" u="none" strike="noStrike" dirty="0">
                <a:solidFill>
                  <a:srgbClr val="000000"/>
                </a:solidFill>
                <a:effectLst/>
              </a:rPr>
              <a:t>Some models are only intended for research or have specific restrictions, so always do your due diligence.</a:t>
            </a:r>
          </a:p>
        </p:txBody>
      </p:sp>
      <p:sp>
        <p:nvSpPr>
          <p:cNvPr id="730" name="Google Shape;730;g305d56efd02_0_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305d56efd02_0_2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In this section, we’ll show how easy it is to pull in a simple </a:t>
            </a:r>
            <a:r>
              <a:rPr lang="en-US" b="1" i="0" u="none" strike="noStrike" dirty="0">
                <a:solidFill>
                  <a:srgbClr val="000000"/>
                </a:solidFill>
                <a:effectLst/>
              </a:rPr>
              <a:t>LLM </a:t>
            </a:r>
            <a:r>
              <a:rPr lang="en-US" b="0" i="0" u="none" strike="noStrike" dirty="0">
                <a:solidFill>
                  <a:srgbClr val="000000"/>
                </a:solidFill>
                <a:effectLst/>
              </a:rPr>
              <a:t>from Hugging Face.</a:t>
            </a:r>
          </a:p>
          <a:p>
            <a:pPr algn="l">
              <a:buFont typeface="Arial" panose="020B0604020202020204" pitchFamily="34" charset="0"/>
              <a:buChar char="•"/>
            </a:pPr>
            <a:r>
              <a:rPr lang="en-US" b="0" i="0" u="none" strike="noStrike" dirty="0">
                <a:solidFill>
                  <a:srgbClr val="000000"/>
                </a:solidFill>
                <a:effectLst/>
              </a:rPr>
              <a:t>The first step is searching for a relevant model by filtering in the Hugging Face model directory for what you want.</a:t>
            </a:r>
          </a:p>
        </p:txBody>
      </p:sp>
      <p:sp>
        <p:nvSpPr>
          <p:cNvPr id="746" name="Google Shape;746;g305d56efd02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305d56efd02_0_2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As an example, we can selected a </a:t>
            </a:r>
            <a:r>
              <a:rPr lang="en-US" b="1" i="0" u="none" strike="noStrike" dirty="0">
                <a:solidFill>
                  <a:srgbClr val="000000"/>
                </a:solidFill>
                <a:effectLst/>
              </a:rPr>
              <a:t>lightweight BERT model</a:t>
            </a:r>
            <a:r>
              <a:rPr lang="en-US" b="0" i="0" u="none" strike="noStrike" dirty="0">
                <a:solidFill>
                  <a:srgbClr val="000000"/>
                </a:solidFill>
                <a:effectLst/>
              </a:rPr>
              <a:t> for multilingual sentiment analysis. </a:t>
            </a:r>
          </a:p>
          <a:p>
            <a:pPr algn="l">
              <a:buFont typeface="Arial" panose="020B0604020202020204" pitchFamily="34" charset="0"/>
              <a:buChar char="•"/>
            </a:pPr>
            <a:r>
              <a:rPr lang="en-US" b="0" i="0" u="none" strike="noStrike" dirty="0">
                <a:solidFill>
                  <a:srgbClr val="000000"/>
                </a:solidFill>
                <a:effectLst/>
              </a:rPr>
              <a:t>You’ll see some key details like the model’s architecture (BERT), the licensing (MIT), and what frameworks it supports (e.g., </a:t>
            </a:r>
            <a:r>
              <a:rPr lang="en-US" b="0" i="0" u="none" strike="noStrike" dirty="0" err="1">
                <a:solidFill>
                  <a:srgbClr val="000000"/>
                </a:solidFill>
                <a:effectLst/>
              </a:rPr>
              <a:t>PyTorch</a:t>
            </a:r>
            <a:r>
              <a:rPr lang="en-US" b="0" i="0" u="none" strike="noStrike" dirty="0">
                <a:solidFill>
                  <a:srgbClr val="000000"/>
                </a:solidFill>
                <a:effectLst/>
              </a:rPr>
              <a:t>, TensorFlow, etc.). </a:t>
            </a:r>
          </a:p>
          <a:p>
            <a:pPr algn="l">
              <a:buFont typeface="Arial" panose="020B0604020202020204" pitchFamily="34" charset="0"/>
              <a:buChar char="•"/>
            </a:pPr>
            <a:r>
              <a:rPr lang="en-US" b="0" i="0" u="none" strike="noStrike" dirty="0">
                <a:solidFill>
                  <a:srgbClr val="000000"/>
                </a:solidFill>
                <a:effectLst/>
              </a:rPr>
              <a:t>It’s always a good practice to review this information before proceeding.</a:t>
            </a:r>
          </a:p>
        </p:txBody>
      </p:sp>
      <p:sp>
        <p:nvSpPr>
          <p:cNvPr id="757" name="Google Shape;757;g305d56efd02_0_2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305d56efd02_0_2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Once you’ve selected a model, you can test it using Hugging Face’s </a:t>
            </a:r>
            <a:r>
              <a:rPr lang="en-US" b="1" i="0" u="none" strike="noStrike" dirty="0">
                <a:solidFill>
                  <a:srgbClr val="000000"/>
                </a:solidFill>
                <a:effectLst/>
              </a:rPr>
              <a:t>hosted inference API</a:t>
            </a:r>
            <a:r>
              <a:rPr lang="en-US" b="0" i="0" u="none" strike="noStrike" dirty="0">
                <a:solidFill>
                  <a:srgbClr val="000000"/>
                </a:solidFill>
                <a:effectLst/>
              </a:rPr>
              <a:t>. </a:t>
            </a:r>
          </a:p>
          <a:p>
            <a:pPr algn="l">
              <a:buFont typeface="Arial" panose="020B0604020202020204" pitchFamily="34" charset="0"/>
              <a:buChar char="•"/>
            </a:pPr>
            <a:r>
              <a:rPr lang="en-US" b="0" i="0" u="none" strike="noStrike" dirty="0">
                <a:solidFill>
                  <a:srgbClr val="000000"/>
                </a:solidFill>
                <a:effectLst/>
              </a:rPr>
              <a:t>This allows you to experiment with the model directly in the browser without needing to download it. </a:t>
            </a:r>
          </a:p>
          <a:p>
            <a:pPr algn="l">
              <a:buFont typeface="Arial" panose="020B0604020202020204" pitchFamily="34" charset="0"/>
              <a:buChar char="•"/>
            </a:pPr>
            <a:r>
              <a:rPr lang="en-US" b="0" i="0" u="none" strike="noStrike" dirty="0">
                <a:solidFill>
                  <a:srgbClr val="000000"/>
                </a:solidFill>
                <a:effectLst/>
              </a:rPr>
              <a:t>For instance, you can input a sentence like “I like you. I love you” and see that it returns a positive sentiment score.</a:t>
            </a:r>
          </a:p>
        </p:txBody>
      </p:sp>
      <p:sp>
        <p:nvSpPr>
          <p:cNvPr id="767" name="Google Shape;767;g305d56efd02_0_2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305d56efd02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Next, let’s walk through how to import the model into your environment. </a:t>
            </a:r>
          </a:p>
          <a:p>
            <a:pPr algn="l">
              <a:buFont typeface="Arial" panose="020B0604020202020204" pitchFamily="34" charset="0"/>
              <a:buChar char="•"/>
            </a:pPr>
            <a:r>
              <a:rPr lang="en-US" b="0" i="0" u="none" strike="noStrike" dirty="0">
                <a:solidFill>
                  <a:srgbClr val="000000"/>
                </a:solidFill>
                <a:effectLst/>
              </a:rPr>
              <a:t>Using Hugging Face’s </a:t>
            </a:r>
            <a:r>
              <a:rPr lang="en-US" b="1" i="0" u="none" strike="noStrike" dirty="0">
                <a:solidFill>
                  <a:srgbClr val="000000"/>
                </a:solidFill>
                <a:effectLst/>
              </a:rPr>
              <a:t>Transformers library</a:t>
            </a:r>
            <a:r>
              <a:rPr lang="en-US" b="0" i="0" u="none" strike="noStrike" dirty="0">
                <a:solidFill>
                  <a:srgbClr val="000000"/>
                </a:solidFill>
                <a:effectLst/>
              </a:rPr>
              <a:t>, you can import the model with just a few lines of code.</a:t>
            </a:r>
          </a:p>
          <a:p>
            <a:pPr algn="l">
              <a:buFont typeface="Arial" panose="020B0604020202020204" pitchFamily="34" charset="0"/>
              <a:buChar char="•"/>
            </a:pPr>
            <a:r>
              <a:rPr lang="en-US" b="0" i="0" u="none" strike="noStrike" dirty="0">
                <a:solidFill>
                  <a:srgbClr val="000000"/>
                </a:solidFill>
                <a:effectLst/>
              </a:rPr>
              <a:t>The pipeline function simplifies this by abstracting away the complex logic behind pre-processing, model loading, and post-processing.</a:t>
            </a:r>
          </a:p>
        </p:txBody>
      </p:sp>
      <p:sp>
        <p:nvSpPr>
          <p:cNvPr id="775" name="Google Shape;775;g305d56efd02_0_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305d56efd02_0_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Now that we've seen how easy it is to navigate Hugging Face and find models, let's pull one in and try it out.</a:t>
            </a:r>
          </a:p>
          <a:p>
            <a:pPr algn="l">
              <a:buFont typeface="Arial" panose="020B0604020202020204" pitchFamily="34" charset="0"/>
              <a:buChar char="•"/>
            </a:pPr>
            <a:r>
              <a:rPr lang="en-US" b="0" i="0" u="none" strike="noStrike" dirty="0">
                <a:solidFill>
                  <a:srgbClr val="000000"/>
                </a:solidFill>
                <a:effectLst/>
              </a:rPr>
              <a:t>Here, we use the transformers library to import a BERT-based sentiment classification model. </a:t>
            </a:r>
          </a:p>
          <a:p>
            <a:pPr algn="l">
              <a:buFont typeface="Arial" panose="020B0604020202020204" pitchFamily="34" charset="0"/>
              <a:buChar char="•"/>
            </a:pPr>
            <a:r>
              <a:rPr lang="en-US" b="0" i="0" u="none" strike="noStrike" dirty="0">
                <a:solidFill>
                  <a:srgbClr val="000000"/>
                </a:solidFill>
                <a:effectLst/>
              </a:rPr>
              <a:t>You can see how it downloads everything necessary to run the model – the configuration, tokenizer, model weights, and more. </a:t>
            </a:r>
          </a:p>
          <a:p>
            <a:pPr algn="l">
              <a:buFont typeface="Arial" panose="020B0604020202020204" pitchFamily="34" charset="0"/>
              <a:buChar char="•"/>
            </a:pPr>
            <a:r>
              <a:rPr lang="en-US" b="0" i="0" u="none" strike="noStrike" dirty="0">
                <a:solidFill>
                  <a:srgbClr val="000000"/>
                </a:solidFill>
                <a:effectLst/>
              </a:rPr>
              <a:t>This all comes from the model repository, which you can think of like a git repo associated with each </a:t>
            </a:r>
            <a:r>
              <a:rPr lang="en-US" b="0" i="0" u="none" strike="noStrike" dirty="0" err="1">
                <a:solidFill>
                  <a:srgbClr val="000000"/>
                </a:solidFill>
                <a:effectLst/>
              </a:rPr>
              <a:t>huggingface</a:t>
            </a:r>
            <a:r>
              <a:rPr lang="en-US" b="0" i="0" u="none" strike="noStrike" dirty="0">
                <a:solidFill>
                  <a:srgbClr val="000000"/>
                </a:solidFill>
                <a:effectLst/>
              </a:rPr>
              <a:t> model.</a:t>
            </a:r>
          </a:p>
        </p:txBody>
      </p:sp>
      <p:sp>
        <p:nvSpPr>
          <p:cNvPr id="783" name="Google Shape;783;g305d56efd02_0_2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305d56efd02_0_2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We can now feed simple words into the model and observe how it classifies them. </a:t>
            </a:r>
          </a:p>
          <a:p>
            <a:pPr algn="l">
              <a:buFont typeface="Arial" panose="020B0604020202020204" pitchFamily="34" charset="0"/>
              <a:buChar char="•"/>
            </a:pPr>
            <a:r>
              <a:rPr lang="en-US" b="0" i="0" u="none" strike="noStrike" dirty="0">
                <a:solidFill>
                  <a:srgbClr val="000000"/>
                </a:solidFill>
                <a:effectLst/>
              </a:rPr>
              <a:t>For example, common positive words like 'hello' or 'awesome' are rated with 5 stars, while words like 'uh' and 'eh' get lower ratings. </a:t>
            </a:r>
          </a:p>
          <a:p>
            <a:pPr algn="l">
              <a:buFont typeface="Arial" panose="020B0604020202020204" pitchFamily="34" charset="0"/>
              <a:buChar char="•"/>
            </a:pPr>
            <a:r>
              <a:rPr lang="en-US" b="0" i="0" u="none" strike="noStrike" dirty="0">
                <a:solidFill>
                  <a:srgbClr val="000000"/>
                </a:solidFill>
                <a:effectLst/>
              </a:rPr>
              <a:t>The model is making these classifications based on patterns it has learned during training, and each result comes with a confidence score that tells us how strongly the model associates the input with the corresponding label.</a:t>
            </a:r>
          </a:p>
        </p:txBody>
      </p:sp>
      <p:sp>
        <p:nvSpPr>
          <p:cNvPr id="790" name="Google Shape;790;g305d56efd02_0_2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g305d56efd02_0_2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Next, we test the model with some more complex inputs. </a:t>
            </a:r>
          </a:p>
          <a:p>
            <a:pPr algn="l">
              <a:buFont typeface="Arial" panose="020B0604020202020204" pitchFamily="34" charset="0"/>
              <a:buChar char="•"/>
            </a:pPr>
            <a:r>
              <a:rPr lang="en-US" b="0" i="0" u="none" strike="noStrike" dirty="0">
                <a:solidFill>
                  <a:srgbClr val="000000"/>
                </a:solidFill>
                <a:effectLst/>
              </a:rPr>
              <a:t>Sentences like 'I loved my old pillow more than anything!' are still classified as 5-star reviews with high confidence, while more negative-sounding inputs, such as 'I hated my old pillow so much,' receive 1 star. </a:t>
            </a:r>
          </a:p>
          <a:p>
            <a:pPr algn="l">
              <a:buFont typeface="Arial" panose="020B0604020202020204" pitchFamily="34" charset="0"/>
              <a:buChar char="•"/>
            </a:pPr>
            <a:r>
              <a:rPr lang="en-US" b="0" i="0" u="none" strike="noStrike" dirty="0">
                <a:solidFill>
                  <a:srgbClr val="000000"/>
                </a:solidFill>
                <a:effectLst/>
              </a:rPr>
              <a:t>You’ll notice that the model isn’t really great at handling tricky inputs, but you can see that it is trying to leverage semantic meanings to take guesses at the overall sentiment. </a:t>
            </a:r>
          </a:p>
        </p:txBody>
      </p:sp>
      <p:sp>
        <p:nvSpPr>
          <p:cNvPr id="797" name="Google Shape;797;g305d56efd02_0_2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05d56efd02_0_2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To break down the process a bit more, the pipeline is divided into three major stages: preprocessing, forward pass, and postprocessing. </a:t>
            </a:r>
          </a:p>
          <a:p>
            <a:pPr algn="l">
              <a:buFont typeface="Arial" panose="020B0604020202020204" pitchFamily="34" charset="0"/>
              <a:buChar char="•"/>
            </a:pPr>
            <a:r>
              <a:rPr lang="en-US" b="0" i="0" u="none" strike="noStrike" dirty="0">
                <a:solidFill>
                  <a:srgbClr val="000000"/>
                </a:solidFill>
                <a:effectLst/>
              </a:rPr>
              <a:t>In preprocessing, the input is tokenized and converted into tensors, which are the numerical representations the model can work with. </a:t>
            </a:r>
          </a:p>
          <a:p>
            <a:pPr algn="l">
              <a:buFont typeface="Arial" panose="020B0604020202020204" pitchFamily="34" charset="0"/>
              <a:buChar char="•"/>
            </a:pPr>
            <a:r>
              <a:rPr lang="en-US" b="0" i="0" u="none" strike="noStrike" dirty="0">
                <a:solidFill>
                  <a:srgbClr val="000000"/>
                </a:solidFill>
                <a:effectLst/>
              </a:rPr>
              <a:t>The forward pass sends these tensors through the model, where the actual predictions are made. </a:t>
            </a:r>
          </a:p>
          <a:p>
            <a:pPr algn="l">
              <a:buFont typeface="Arial" panose="020B0604020202020204" pitchFamily="34" charset="0"/>
              <a:buChar char="•"/>
            </a:pPr>
            <a:r>
              <a:rPr lang="en-US" b="0" i="0" u="none" strike="noStrike" dirty="0">
                <a:solidFill>
                  <a:srgbClr val="000000"/>
                </a:solidFill>
                <a:effectLst/>
              </a:rPr>
              <a:t>Finally, postprocessing takes the model's output and turns it back into a format that's understandable for us—such as star ratings or sentiment labels. </a:t>
            </a:r>
          </a:p>
          <a:p>
            <a:pPr algn="l"/>
            <a:r>
              <a:rPr lang="en-US" b="0" i="0" u="none" strike="noStrike" dirty="0">
                <a:solidFill>
                  <a:srgbClr val="000000"/>
                </a:solidFill>
                <a:effectLst/>
              </a:rPr>
              <a:t>This structure makes it easy to work with language models, hiding the complexity of what's happening under the hood.</a:t>
            </a:r>
          </a:p>
        </p:txBody>
      </p:sp>
      <p:sp>
        <p:nvSpPr>
          <p:cNvPr id="804" name="Google Shape;804;g305d56efd02_0_2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g305d56efd02_0_2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Let's see the pipeline in action. </a:t>
            </a:r>
          </a:p>
          <a:p>
            <a:pPr algn="l">
              <a:buFont typeface="Arial" panose="020B0604020202020204" pitchFamily="34" charset="0"/>
              <a:buChar char="•"/>
            </a:pPr>
            <a:r>
              <a:rPr lang="en-US" b="0" i="0" u="none" strike="noStrike" dirty="0">
                <a:solidFill>
                  <a:srgbClr val="000000"/>
                </a:solidFill>
                <a:effectLst/>
              </a:rPr>
              <a:t>The input is the sentence, 'It’s so fluffy I’m </a:t>
            </a:r>
            <a:r>
              <a:rPr lang="en-US" b="0" i="0" u="none" strike="noStrike" dirty="0" err="1">
                <a:solidFill>
                  <a:srgbClr val="000000"/>
                </a:solidFill>
                <a:effectLst/>
              </a:rPr>
              <a:t>gonna</a:t>
            </a:r>
            <a:r>
              <a:rPr lang="en-US" b="0" i="0" u="none" strike="noStrike" dirty="0">
                <a:solidFill>
                  <a:srgbClr val="000000"/>
                </a:solidFill>
                <a:effectLst/>
              </a:rPr>
              <a:t> die.’ </a:t>
            </a:r>
          </a:p>
          <a:p>
            <a:pPr algn="l">
              <a:buFont typeface="Arial" panose="020B0604020202020204" pitchFamily="34" charset="0"/>
              <a:buChar char="•"/>
            </a:pPr>
            <a:r>
              <a:rPr lang="en-US" b="0" i="0" u="none" strike="noStrike" dirty="0">
                <a:solidFill>
                  <a:srgbClr val="000000"/>
                </a:solidFill>
                <a:effectLst/>
              </a:rPr>
              <a:t>First, it goes through preprocessing, where the sentence is tokenized into input IDs and tensors. </a:t>
            </a:r>
          </a:p>
          <a:p>
            <a:pPr algn="l">
              <a:buFont typeface="Arial" panose="020B0604020202020204" pitchFamily="34" charset="0"/>
              <a:buChar char="•"/>
            </a:pPr>
            <a:r>
              <a:rPr lang="en-US" b="0" i="0" u="none" strike="noStrike" dirty="0">
                <a:solidFill>
                  <a:srgbClr val="000000"/>
                </a:solidFill>
                <a:effectLst/>
              </a:rPr>
              <a:t>Then, the forward pass sends it through the model, generating logits—the raw predictions. </a:t>
            </a:r>
          </a:p>
          <a:p>
            <a:pPr algn="l">
              <a:buFont typeface="Arial" panose="020B0604020202020204" pitchFamily="34" charset="0"/>
              <a:buChar char="•"/>
            </a:pPr>
            <a:r>
              <a:rPr lang="en-US" b="0" i="0" u="none" strike="noStrike" dirty="0">
                <a:solidFill>
                  <a:srgbClr val="000000"/>
                </a:solidFill>
                <a:effectLst/>
              </a:rPr>
              <a:t>Finally, in the postprocessing step, the logits are converted back into human-readable output, in this case a star rating of 1 star and a score of around 0.49. </a:t>
            </a:r>
          </a:p>
          <a:p>
            <a:pPr algn="l"/>
            <a:r>
              <a:rPr lang="en-US" b="0" i="0" u="none" strike="noStrike" dirty="0">
                <a:solidFill>
                  <a:srgbClr val="000000"/>
                </a:solidFill>
                <a:effectLst/>
              </a:rPr>
              <a:t>This process happens seamlessly when using the pipeline, and shows the overall flow of data in such a pipeline; from text to tensor, from tensor to tensor, and from tensor to output.</a:t>
            </a:r>
          </a:p>
        </p:txBody>
      </p:sp>
      <p:sp>
        <p:nvSpPr>
          <p:cNvPr id="814" name="Google Shape;814;g305d56efd02_0_2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305d56efd02_0_2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This diagram shows how each stage of the pipeline transforms data. </a:t>
            </a:r>
          </a:p>
          <a:p>
            <a:pPr algn="l">
              <a:buFont typeface="Arial" panose="020B0604020202020204" pitchFamily="34" charset="0"/>
              <a:buChar char="•"/>
            </a:pPr>
            <a:r>
              <a:rPr lang="en-US" b="0" i="0" u="none" strike="noStrike" dirty="0">
                <a:solidFill>
                  <a:srgbClr val="000000"/>
                </a:solidFill>
                <a:effectLst/>
              </a:rPr>
              <a:t>The message goes from a string to a dictionary of tensors, back to a dictionary of logits, and finally back to a string output. </a:t>
            </a:r>
          </a:p>
          <a:p>
            <a:pPr algn="l">
              <a:buFont typeface="Arial" panose="020B0604020202020204" pitchFamily="34" charset="0"/>
              <a:buChar char="•"/>
            </a:pPr>
            <a:r>
              <a:rPr lang="en-US" b="0" i="0" u="none" strike="noStrike" dirty="0">
                <a:solidFill>
                  <a:srgbClr val="000000"/>
                </a:solidFill>
                <a:effectLst/>
              </a:rPr>
              <a:t>Each step is tied to a specific component of the pipeline, be it the tokenizer, the model, or the pipeline itself. </a:t>
            </a:r>
          </a:p>
          <a:p>
            <a:pPr algn="l">
              <a:buFont typeface="Arial" panose="020B0604020202020204" pitchFamily="34" charset="0"/>
              <a:buChar char="•"/>
            </a:pPr>
            <a:r>
              <a:rPr lang="en-US" b="0" i="0" u="none" strike="noStrike" dirty="0">
                <a:solidFill>
                  <a:srgbClr val="000000"/>
                </a:solidFill>
                <a:effectLst/>
              </a:rPr>
              <a:t>All of these components are constructed in your environment from the config files which are present in the model repo combined with the settings you change in constructing your pipeline.</a:t>
            </a:r>
          </a:p>
        </p:txBody>
      </p:sp>
      <p:sp>
        <p:nvSpPr>
          <p:cNvPr id="822" name="Google Shape;822;g305d56efd02_0_2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305d56efd02_0_2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dirty="0"/>
              <a:t>Now that we know the specific components, let’s look a little bit more closely about how they were constructed for our specific model.</a:t>
            </a:r>
          </a:p>
          <a:p>
            <a:pPr marL="0" lvl="0" indent="0" algn="l" rtl="0">
              <a:spcBef>
                <a:spcPts val="0"/>
              </a:spcBef>
              <a:spcAft>
                <a:spcPts val="0"/>
              </a:spcAft>
              <a:buClr>
                <a:schemeClr val="dk1"/>
              </a:buClr>
              <a:buSzPts val="1100"/>
              <a:buFont typeface="Arial"/>
              <a:buNone/>
            </a:pPr>
            <a:r>
              <a:rPr lang="en-US" b="1" dirty="0"/>
              <a:t>(Subsequent sections)</a:t>
            </a:r>
          </a:p>
          <a:p>
            <a:pPr marL="171450" lvl="0" indent="-171450" algn="l" rtl="0">
              <a:spcBef>
                <a:spcPts val="0"/>
              </a:spcBef>
              <a:spcAft>
                <a:spcPts val="0"/>
              </a:spcAft>
              <a:buClr>
                <a:schemeClr val="dk1"/>
              </a:buClr>
              <a:buSzPts val="1100"/>
              <a:buFont typeface="Arial" panose="020B0604020202020204" pitchFamily="34" charset="0"/>
              <a:buChar char="•"/>
            </a:pPr>
            <a:r>
              <a:rPr lang="en-US" b="0" dirty="0"/>
              <a:t>For the preprocessing phase, we can see that the config settings specify various tokenization properties and also point out to BERT, which loads in a default tokenizer if one is not specified.</a:t>
            </a:r>
          </a:p>
          <a:p>
            <a:pPr marL="171450" lvl="0" indent="-171450" algn="l" rtl="0">
              <a:spcBef>
                <a:spcPts val="0"/>
              </a:spcBef>
              <a:spcAft>
                <a:spcPts val="0"/>
              </a:spcAft>
              <a:buClr>
                <a:schemeClr val="dk1"/>
              </a:buClr>
              <a:buSzPts val="1100"/>
              <a:buFont typeface="Arial" panose="020B0604020202020204" pitchFamily="34" charset="0"/>
              <a:buChar char="•"/>
            </a:pPr>
            <a:r>
              <a:rPr lang="en-US" b="0" dirty="0"/>
              <a:t>For the forward, we can see that some pipeline details are also provided in the config and </a:t>
            </a:r>
            <a:r>
              <a:rPr lang="en-US" b="0" dirty="0" err="1"/>
              <a:t>reguarding</a:t>
            </a:r>
            <a:r>
              <a:rPr lang="en-US" b="0" dirty="0"/>
              <a:t> what kind of forward pipeline to use along with some additional architectural settings.</a:t>
            </a:r>
          </a:p>
          <a:p>
            <a:pPr marL="171450" lvl="0" indent="-171450" algn="l" rtl="0">
              <a:spcBef>
                <a:spcPts val="0"/>
              </a:spcBef>
              <a:spcAft>
                <a:spcPts val="0"/>
              </a:spcAft>
              <a:buClr>
                <a:schemeClr val="dk1"/>
              </a:buClr>
              <a:buSzPts val="1100"/>
              <a:buFont typeface="Arial" panose="020B0604020202020204" pitchFamily="34" charset="0"/>
              <a:buChar char="•"/>
            </a:pPr>
            <a:r>
              <a:rPr lang="en-US" b="0" dirty="0"/>
              <a:t>And then lastly, the postprocessing comes naturally out of the pipeline definition, which is also selected in the config file and is aliased and directed to appropriate python objects by the transformers library. </a:t>
            </a:r>
          </a:p>
          <a:p>
            <a:pPr marL="0" lvl="0" indent="0" algn="l" rtl="0">
              <a:spcBef>
                <a:spcPts val="0"/>
              </a:spcBef>
              <a:spcAft>
                <a:spcPts val="0"/>
              </a:spcAft>
              <a:buClr>
                <a:schemeClr val="dk1"/>
              </a:buClr>
              <a:buSzPts val="1100"/>
              <a:buFont typeface="Arial"/>
              <a:buNone/>
            </a:pPr>
            <a:endParaRPr lang="en-US" b="0" dirty="0"/>
          </a:p>
          <a:p>
            <a:pPr marL="0" lvl="0" indent="0" algn="l" rtl="0">
              <a:spcBef>
                <a:spcPts val="0"/>
              </a:spcBef>
              <a:spcAft>
                <a:spcPts val="0"/>
              </a:spcAft>
              <a:buClr>
                <a:schemeClr val="dk1"/>
              </a:buClr>
              <a:buSzPts val="1100"/>
              <a:buFont typeface="Arial"/>
              <a:buNone/>
            </a:pPr>
            <a:endParaRPr dirty="0"/>
          </a:p>
        </p:txBody>
      </p:sp>
      <p:sp>
        <p:nvSpPr>
          <p:cNvPr id="829" name="Google Shape;829;g305d56efd02_0_2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305d56efd02_0_3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0" dirty="0"/>
              <a:t>Now that we know the specific components, let’s look a little bit more closely about how they were constructed for our specific model.</a:t>
            </a:r>
          </a:p>
          <a:p>
            <a:pPr marL="171450" lvl="0" indent="-171450" algn="l" rtl="0">
              <a:spcBef>
                <a:spcPts val="0"/>
              </a:spcBef>
              <a:spcAft>
                <a:spcPts val="0"/>
              </a:spcAft>
              <a:buClr>
                <a:schemeClr val="dk1"/>
              </a:buClr>
              <a:buSzPts val="1100"/>
              <a:buFont typeface="Arial" panose="020B0604020202020204" pitchFamily="34" charset="0"/>
              <a:buChar char="•"/>
            </a:pPr>
            <a:r>
              <a:rPr lang="en-US" b="1" dirty="0"/>
              <a:t>For the preprocessing phase, we can see that the config settings specify various tokenization properties and also point out to BERT, which loads in a default tokenizer if one is not specified.</a:t>
            </a:r>
          </a:p>
          <a:p>
            <a:pPr marL="171450" marR="0" lvl="0" indent="-171450" algn="l" defTabSz="914400" rtl="0" eaLnBrk="1" fontAlgn="auto" latinLnBrk="0" hangingPunct="1">
              <a:lnSpc>
                <a:spcPct val="100000"/>
              </a:lnSpc>
              <a:spcBef>
                <a:spcPts val="0"/>
              </a:spcBef>
              <a:spcAft>
                <a:spcPts val="0"/>
              </a:spcAft>
              <a:buClr>
                <a:schemeClr val="dk1"/>
              </a:buClr>
              <a:buSzPts val="1100"/>
              <a:buFont typeface="Arial" panose="020B0604020202020204" pitchFamily="34" charset="0"/>
              <a:buChar char="•"/>
              <a:tabLst/>
              <a:defRPr/>
            </a:pPr>
            <a:r>
              <a:rPr lang="en-US" b="0" dirty="0"/>
              <a:t>(Subsequent sections)</a:t>
            </a:r>
            <a:endParaRPr lang="en-US" b="1" dirty="0"/>
          </a:p>
          <a:p>
            <a:pPr marL="171450" lvl="0" indent="-171450" algn="l" rtl="0">
              <a:spcBef>
                <a:spcPts val="0"/>
              </a:spcBef>
              <a:spcAft>
                <a:spcPts val="0"/>
              </a:spcAft>
              <a:buClr>
                <a:schemeClr val="dk1"/>
              </a:buClr>
              <a:buSzPts val="1100"/>
              <a:buFont typeface="Arial" panose="020B0604020202020204" pitchFamily="34" charset="0"/>
              <a:buChar char="•"/>
            </a:pPr>
            <a:r>
              <a:rPr lang="en-US" b="0" dirty="0"/>
              <a:t>For the forward, we can see that some pipeline details are also provided in the config and </a:t>
            </a:r>
            <a:r>
              <a:rPr lang="en-US" b="0" dirty="0" err="1"/>
              <a:t>reguarding</a:t>
            </a:r>
            <a:r>
              <a:rPr lang="en-US" b="0" dirty="0"/>
              <a:t> what kind of forward pipeline to use along with some additional architectural settings.</a:t>
            </a:r>
          </a:p>
          <a:p>
            <a:pPr marL="171450" lvl="0" indent="-171450" algn="l" rtl="0">
              <a:spcBef>
                <a:spcPts val="0"/>
              </a:spcBef>
              <a:spcAft>
                <a:spcPts val="0"/>
              </a:spcAft>
              <a:buClr>
                <a:schemeClr val="dk1"/>
              </a:buClr>
              <a:buSzPts val="1100"/>
              <a:buFont typeface="Arial" panose="020B0604020202020204" pitchFamily="34" charset="0"/>
              <a:buChar char="•"/>
            </a:pPr>
            <a:r>
              <a:rPr lang="en-US" b="0" dirty="0"/>
              <a:t>And then lastly, the postprocessing comes naturally out of the pipeline definition, which is also selected in the config file and is aliased and directed to appropriate python objects by the transformers library. </a:t>
            </a:r>
          </a:p>
        </p:txBody>
      </p:sp>
      <p:sp>
        <p:nvSpPr>
          <p:cNvPr id="839" name="Google Shape;839;g305d56efd02_0_3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305d56efd02_0_3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0" dirty="0"/>
              <a:t>Now that we know the specific components, let’s look a little bit more closely about how they were constructed for our specific model.</a:t>
            </a:r>
          </a:p>
          <a:p>
            <a:pPr marL="171450" lvl="0" indent="-171450" algn="l" rtl="0">
              <a:spcBef>
                <a:spcPts val="0"/>
              </a:spcBef>
              <a:spcAft>
                <a:spcPts val="0"/>
              </a:spcAft>
              <a:buClr>
                <a:schemeClr val="dk1"/>
              </a:buClr>
              <a:buSzPts val="1100"/>
              <a:buFont typeface="Arial" panose="020B0604020202020204" pitchFamily="34" charset="0"/>
              <a:buChar char="•"/>
            </a:pPr>
            <a:r>
              <a:rPr lang="en-US" b="0" dirty="0"/>
              <a:t>For the preprocessing phase, we can see that the config settings specify various tokenization properties and also point out to BERT, which loads in a default tokenizer if one is not specified.</a:t>
            </a:r>
          </a:p>
          <a:p>
            <a:pPr marL="171450" lvl="0" indent="-171450" algn="l" rtl="0">
              <a:spcBef>
                <a:spcPts val="0"/>
              </a:spcBef>
              <a:spcAft>
                <a:spcPts val="0"/>
              </a:spcAft>
              <a:buClr>
                <a:schemeClr val="dk1"/>
              </a:buClr>
              <a:buSzPts val="1100"/>
              <a:buFont typeface="Arial" panose="020B0604020202020204" pitchFamily="34" charset="0"/>
              <a:buChar char="•"/>
            </a:pPr>
            <a:r>
              <a:rPr lang="en-US" b="1" dirty="0"/>
              <a:t>For the forward, we can see that some pipeline details are also provided in the config and </a:t>
            </a:r>
            <a:r>
              <a:rPr lang="en-US" b="1" dirty="0" err="1"/>
              <a:t>reguarding</a:t>
            </a:r>
            <a:r>
              <a:rPr lang="en-US" b="1" dirty="0"/>
              <a:t> what kind of forward pipeline to use along with some additional architectural settings.</a:t>
            </a:r>
          </a:p>
          <a:p>
            <a:pPr marL="171450" marR="0" lvl="0" indent="-171450" algn="l" defTabSz="914400" rtl="0" eaLnBrk="1" fontAlgn="auto" latinLnBrk="0" hangingPunct="1">
              <a:lnSpc>
                <a:spcPct val="100000"/>
              </a:lnSpc>
              <a:spcBef>
                <a:spcPts val="0"/>
              </a:spcBef>
              <a:spcAft>
                <a:spcPts val="0"/>
              </a:spcAft>
              <a:buClr>
                <a:schemeClr val="dk1"/>
              </a:buClr>
              <a:buSzPts val="1100"/>
              <a:buFont typeface="Arial" panose="020B0604020202020204" pitchFamily="34" charset="0"/>
              <a:buChar char="•"/>
              <a:tabLst/>
              <a:defRPr/>
            </a:pPr>
            <a:r>
              <a:rPr lang="en-US" b="0" dirty="0"/>
              <a:t>(Subsequent sections)</a:t>
            </a:r>
            <a:endParaRPr lang="en-US" b="1" dirty="0"/>
          </a:p>
          <a:p>
            <a:pPr marL="171450" lvl="0" indent="-171450" algn="l" rtl="0">
              <a:spcBef>
                <a:spcPts val="0"/>
              </a:spcBef>
              <a:spcAft>
                <a:spcPts val="0"/>
              </a:spcAft>
              <a:buClr>
                <a:schemeClr val="dk1"/>
              </a:buClr>
              <a:buSzPts val="1100"/>
              <a:buFont typeface="Arial" panose="020B0604020202020204" pitchFamily="34" charset="0"/>
              <a:buChar char="•"/>
            </a:pPr>
            <a:r>
              <a:rPr lang="en-US" b="0" dirty="0"/>
              <a:t>And then lastly, the postprocessing comes naturally out of the pipeline definition, which is also selected in the config file and is aliased and directed to appropriate python objects by the transformers library. </a:t>
            </a:r>
          </a:p>
        </p:txBody>
      </p:sp>
      <p:sp>
        <p:nvSpPr>
          <p:cNvPr id="849" name="Google Shape;849;g305d56efd02_0_3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305d56efd02_0_3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0" dirty="0"/>
              <a:t>Now that we know the specific components, let’s look a little bit more closely about how they were constructed for our specific model.</a:t>
            </a:r>
          </a:p>
          <a:p>
            <a:pPr marL="171450" lvl="0" indent="-171450" algn="l" rtl="0">
              <a:spcBef>
                <a:spcPts val="0"/>
              </a:spcBef>
              <a:spcAft>
                <a:spcPts val="0"/>
              </a:spcAft>
              <a:buClr>
                <a:schemeClr val="dk1"/>
              </a:buClr>
              <a:buSzPts val="1100"/>
              <a:buFont typeface="Arial" panose="020B0604020202020204" pitchFamily="34" charset="0"/>
              <a:buChar char="•"/>
            </a:pPr>
            <a:r>
              <a:rPr lang="en-US" b="0" dirty="0"/>
              <a:t>For the preprocessing phase, we can see that the config settings specify various tokenization properties and also point out to BERT, which loads in a default tokenizer if one is not specified.</a:t>
            </a:r>
          </a:p>
          <a:p>
            <a:pPr marL="171450" lvl="0" indent="-171450" algn="l" rtl="0">
              <a:spcBef>
                <a:spcPts val="0"/>
              </a:spcBef>
              <a:spcAft>
                <a:spcPts val="0"/>
              </a:spcAft>
              <a:buClr>
                <a:schemeClr val="dk1"/>
              </a:buClr>
              <a:buSzPts val="1100"/>
              <a:buFont typeface="Arial" panose="020B0604020202020204" pitchFamily="34" charset="0"/>
              <a:buChar char="•"/>
            </a:pPr>
            <a:r>
              <a:rPr lang="en-US" b="0" dirty="0"/>
              <a:t>For the forward, we can see that some pipeline details are also provided in the config and </a:t>
            </a:r>
            <a:r>
              <a:rPr lang="en-US" b="0" dirty="0" err="1"/>
              <a:t>reguarding</a:t>
            </a:r>
            <a:r>
              <a:rPr lang="en-US" b="0" dirty="0"/>
              <a:t> what kind of forward pipeline to use along with some additional architectural settings.</a:t>
            </a:r>
          </a:p>
          <a:p>
            <a:pPr marL="171450" lvl="0" indent="-171450" algn="l" rtl="0">
              <a:spcBef>
                <a:spcPts val="0"/>
              </a:spcBef>
              <a:spcAft>
                <a:spcPts val="0"/>
              </a:spcAft>
              <a:buClr>
                <a:schemeClr val="dk1"/>
              </a:buClr>
              <a:buSzPts val="1100"/>
              <a:buFont typeface="Arial" panose="020B0604020202020204" pitchFamily="34" charset="0"/>
              <a:buChar char="•"/>
            </a:pPr>
            <a:r>
              <a:rPr lang="en-US" b="1" dirty="0"/>
              <a:t>And then lastly, the postprocessing comes naturally out of the pipeline definition, which is also selected in the config file and is aliased and directed to appropriate python objects by the transformers library.</a:t>
            </a:r>
          </a:p>
        </p:txBody>
      </p:sp>
      <p:sp>
        <p:nvSpPr>
          <p:cNvPr id="858" name="Google Shape;858;g305d56efd02_0_3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305d56efd02_0_3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u="none" strike="noStrike" dirty="0">
                <a:solidFill>
                  <a:srgbClr val="000000"/>
                </a:solidFill>
                <a:effectLst/>
                <a:latin typeface="-webkit-standard"/>
              </a:rPr>
              <a:t>In most context, the </a:t>
            </a:r>
            <a:r>
              <a:rPr lang="en-US" b="0" i="0" u="none" strike="noStrike" dirty="0" err="1">
                <a:solidFill>
                  <a:srgbClr val="000000"/>
                </a:solidFill>
                <a:effectLst/>
                <a:latin typeface="-webkit-standard"/>
              </a:rPr>
              <a:t>HuggingFace</a:t>
            </a:r>
            <a:r>
              <a:rPr lang="en-US" b="0" i="0" u="none" strike="noStrike" dirty="0">
                <a:solidFill>
                  <a:srgbClr val="000000"/>
                </a:solidFill>
                <a:effectLst/>
                <a:latin typeface="-webkit-standard"/>
              </a:rPr>
              <a:t> ecosystem can pick default models based on the task at hand.</a:t>
            </a:r>
          </a:p>
          <a:p>
            <a:pPr marL="171450" lvl="0" indent="-171450" algn="l" rtl="0">
              <a:spcBef>
                <a:spcPts val="0"/>
              </a:spcBef>
              <a:spcAft>
                <a:spcPts val="0"/>
              </a:spcAft>
              <a:buFont typeface="Arial" panose="020B0604020202020204" pitchFamily="34" charset="0"/>
              <a:buChar char="•"/>
            </a:pPr>
            <a:r>
              <a:rPr lang="en-US" b="0" i="0" u="none" strike="noStrike" dirty="0">
                <a:solidFill>
                  <a:srgbClr val="000000"/>
                </a:solidFill>
                <a:effectLst/>
                <a:latin typeface="-webkit-standard"/>
              </a:rPr>
              <a:t>Based on the task you specify—whether it’s text classification, token classification, or even audio processing—</a:t>
            </a:r>
            <a:r>
              <a:rPr lang="en-US" b="0" i="0" u="none" strike="noStrike" dirty="0" err="1">
                <a:solidFill>
                  <a:srgbClr val="000000"/>
                </a:solidFill>
                <a:effectLst/>
                <a:latin typeface="-webkit-standard"/>
              </a:rPr>
              <a:t>HuggingFace</a:t>
            </a:r>
            <a:r>
              <a:rPr lang="en-US" b="0" i="0" u="none" strike="noStrike" dirty="0">
                <a:solidFill>
                  <a:srgbClr val="000000"/>
                </a:solidFill>
                <a:effectLst/>
                <a:latin typeface="-webkit-standard"/>
              </a:rPr>
              <a:t> automatically pulls in the appropriate model, tokenizer, and postprocessing steps if one is not specified. </a:t>
            </a:r>
          </a:p>
          <a:p>
            <a:pPr marL="171450" lvl="0" indent="-171450" algn="l" rtl="0">
              <a:spcBef>
                <a:spcPts val="0"/>
              </a:spcBef>
              <a:spcAft>
                <a:spcPts val="0"/>
              </a:spcAft>
              <a:buFont typeface="Arial" panose="020B0604020202020204" pitchFamily="34" charset="0"/>
              <a:buChar char="•"/>
            </a:pPr>
            <a:r>
              <a:rPr lang="en-US" b="0" i="0" u="none" strike="noStrike" dirty="0">
                <a:solidFill>
                  <a:srgbClr val="000000"/>
                </a:solidFill>
                <a:effectLst/>
                <a:latin typeface="-webkit-standard"/>
              </a:rPr>
              <a:t>This also includes flexibility between backends like </a:t>
            </a:r>
            <a:r>
              <a:rPr lang="en-US" b="0" i="0" u="none" strike="noStrike" dirty="0" err="1">
                <a:solidFill>
                  <a:srgbClr val="000000"/>
                </a:solidFill>
                <a:effectLst/>
                <a:latin typeface="-webkit-standard"/>
              </a:rPr>
              <a:t>PyTorch</a:t>
            </a:r>
            <a:r>
              <a:rPr lang="en-US" b="0" i="0" u="none" strike="noStrike" dirty="0">
                <a:solidFill>
                  <a:srgbClr val="000000"/>
                </a:solidFill>
                <a:effectLst/>
                <a:latin typeface="-webkit-standard"/>
              </a:rPr>
              <a:t> and TensorFlow.</a:t>
            </a:r>
          </a:p>
          <a:p>
            <a:pPr marL="0" lvl="0" indent="0" algn="l" rtl="0">
              <a:spcBef>
                <a:spcPts val="0"/>
              </a:spcBef>
              <a:spcAft>
                <a:spcPts val="0"/>
              </a:spcAft>
              <a:buNone/>
            </a:pPr>
            <a:r>
              <a:rPr lang="en-US" b="0" i="0" u="none" strike="noStrike" dirty="0">
                <a:solidFill>
                  <a:srgbClr val="000000"/>
                </a:solidFill>
                <a:effectLst/>
                <a:latin typeface="-webkit-standard"/>
              </a:rPr>
              <a:t>The task support abstracts much of the complexity away, enabling rapid experimentation and integration of state-of-the-art models."</a:t>
            </a:r>
            <a:endParaRPr dirty="0"/>
          </a:p>
        </p:txBody>
      </p:sp>
      <p:sp>
        <p:nvSpPr>
          <p:cNvPr id="867" name="Google Shape;867;g305d56efd02_0_3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305d56efd02_0_3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0" i="0" u="none" strike="noStrike" dirty="0" err="1">
                <a:solidFill>
                  <a:srgbClr val="000000"/>
                </a:solidFill>
                <a:effectLst/>
                <a:latin typeface="-webkit-standard"/>
              </a:rPr>
              <a:t>HuggingFace</a:t>
            </a:r>
            <a:r>
              <a:rPr lang="en-US" b="0" i="0" u="none" strike="noStrike" dirty="0">
                <a:solidFill>
                  <a:srgbClr val="000000"/>
                </a:solidFill>
                <a:effectLst/>
                <a:latin typeface="-webkit-standard"/>
              </a:rPr>
              <a:t> supports a variety of models, and we’ll only be experimenting with a subset of its capabilities throughout this course. </a:t>
            </a:r>
          </a:p>
          <a:p>
            <a:pPr marL="171450" lvl="0" indent="-171450" algn="l" rtl="0">
              <a:spcBef>
                <a:spcPts val="0"/>
              </a:spcBef>
              <a:spcAft>
                <a:spcPts val="0"/>
              </a:spcAft>
              <a:buClr>
                <a:schemeClr val="dk1"/>
              </a:buClr>
              <a:buSzPts val="1100"/>
              <a:buFont typeface="Arial" panose="020B0604020202020204" pitchFamily="34" charset="0"/>
              <a:buChar char="•"/>
            </a:pPr>
            <a:r>
              <a:rPr lang="en-US" b="0" i="0" u="none" strike="noStrike" dirty="0">
                <a:solidFill>
                  <a:srgbClr val="000000"/>
                </a:solidFill>
                <a:effectLst/>
                <a:latin typeface="-webkit-standard"/>
              </a:rPr>
              <a:t>Beyond NLP tasks like text classification, token classification, and question answering, </a:t>
            </a:r>
            <a:r>
              <a:rPr lang="en-US" b="0" i="0" u="none" strike="noStrike" dirty="0" err="1">
                <a:solidFill>
                  <a:srgbClr val="000000"/>
                </a:solidFill>
                <a:effectLst/>
                <a:latin typeface="-webkit-standard"/>
              </a:rPr>
              <a:t>HuggingFace</a:t>
            </a:r>
            <a:r>
              <a:rPr lang="en-US" b="0" i="0" u="none" strike="noStrike" dirty="0">
                <a:solidFill>
                  <a:srgbClr val="000000"/>
                </a:solidFill>
                <a:effectLst/>
                <a:latin typeface="-webkit-standard"/>
              </a:rPr>
              <a:t> also provides pipelines for audio tasks like speech recognition, as well as vision tasks like object detection and image segmentation. </a:t>
            </a:r>
          </a:p>
          <a:p>
            <a:pPr marL="171450" lvl="0" indent="-171450" algn="l" rtl="0">
              <a:spcBef>
                <a:spcPts val="0"/>
              </a:spcBef>
              <a:spcAft>
                <a:spcPts val="0"/>
              </a:spcAft>
              <a:buClr>
                <a:schemeClr val="dk1"/>
              </a:buClr>
              <a:buSzPts val="1100"/>
              <a:buFont typeface="Arial" panose="020B0604020202020204" pitchFamily="34" charset="0"/>
              <a:buChar char="•"/>
            </a:pPr>
            <a:r>
              <a:rPr lang="en-US" b="0" i="0" u="none" strike="noStrike" dirty="0">
                <a:solidFill>
                  <a:srgbClr val="000000"/>
                </a:solidFill>
                <a:effectLst/>
                <a:latin typeface="-webkit-standard"/>
              </a:rPr>
              <a:t>It also encompasses diffusers which we will use a bit later for image generation.</a:t>
            </a:r>
          </a:p>
          <a:p>
            <a:pPr marL="0" lvl="0" indent="0" algn="l" rtl="0">
              <a:spcBef>
                <a:spcPts val="0"/>
              </a:spcBef>
              <a:spcAft>
                <a:spcPts val="0"/>
              </a:spcAft>
              <a:buClr>
                <a:schemeClr val="dk1"/>
              </a:buClr>
              <a:buSzPts val="1100"/>
              <a:buFont typeface="Arial"/>
              <a:buNone/>
            </a:pPr>
            <a:r>
              <a:rPr lang="en-US" b="1" i="0" u="none" strike="noStrike" dirty="0">
                <a:solidFill>
                  <a:srgbClr val="000000"/>
                </a:solidFill>
                <a:effectLst/>
                <a:latin typeface="-webkit-standard"/>
              </a:rPr>
              <a:t>All-in-all, this should be enough to help you get started with Notebook 1, which should involve just making sure the environment is up and doing a simple model test to confirm that everything is working as intended.</a:t>
            </a:r>
            <a:endParaRPr b="1" dirty="0"/>
          </a:p>
        </p:txBody>
      </p:sp>
      <p:sp>
        <p:nvSpPr>
          <p:cNvPr id="876" name="Google Shape;876;g305d56efd02_0_3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305d56efd02_0_3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Welcome back to the course! </a:t>
            </a:r>
          </a:p>
          <a:p>
            <a:pPr algn="l">
              <a:buFont typeface="Arial" panose="020B0604020202020204" pitchFamily="34" charset="0"/>
              <a:buChar char="•"/>
            </a:pPr>
            <a:r>
              <a:rPr lang="en-US" b="0" i="0" u="none" strike="noStrike" dirty="0">
                <a:solidFill>
                  <a:srgbClr val="000000"/>
                </a:solidFill>
                <a:effectLst/>
              </a:rPr>
              <a:t>In the last section, we introduced you to Hugging Face and the Transformers library, helping you get comfortable with the environment. </a:t>
            </a:r>
          </a:p>
          <a:p>
            <a:pPr algn="l">
              <a:buFont typeface="Arial" panose="020B0604020202020204" pitchFamily="34" charset="0"/>
              <a:buChar char="•"/>
            </a:pPr>
            <a:r>
              <a:rPr lang="en-US" b="0" i="0" u="none" strike="noStrike" dirty="0">
                <a:solidFill>
                  <a:srgbClr val="000000"/>
                </a:solidFill>
                <a:effectLst/>
              </a:rPr>
              <a:t>Now, we’re going to dive deeper under the hood to explore sequence reasoning using transformers. </a:t>
            </a:r>
          </a:p>
          <a:p>
            <a:pPr algn="l">
              <a:buFont typeface="Arial" panose="020B0604020202020204" pitchFamily="34" charset="0"/>
              <a:buChar char="•"/>
            </a:pPr>
            <a:r>
              <a:rPr lang="en-US" b="0" i="0" u="none" strike="noStrike" dirty="0">
                <a:solidFill>
                  <a:srgbClr val="000000"/>
                </a:solidFill>
                <a:effectLst/>
              </a:rPr>
              <a:t>We’ll connect concepts from deep learning fundamentals to transformers, and show how they handle ordered sequences of classes. </a:t>
            </a:r>
          </a:p>
          <a:p>
            <a:pPr algn="l">
              <a:buFont typeface="Arial" panose="020B0604020202020204" pitchFamily="34" charset="0"/>
              <a:buChar char="•"/>
            </a:pPr>
            <a:r>
              <a:rPr lang="en-US" b="0" i="0" u="none" strike="noStrike" dirty="0">
                <a:solidFill>
                  <a:srgbClr val="000000"/>
                </a:solidFill>
                <a:effectLst/>
              </a:rPr>
              <a:t>Let’s get started!</a:t>
            </a:r>
          </a:p>
        </p:txBody>
      </p:sp>
      <p:sp>
        <p:nvSpPr>
          <p:cNvPr id="883" name="Google Shape;883;g305d56efd02_0_3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305d56efd02_0_3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Let's recall the problem space. </a:t>
            </a:r>
          </a:p>
          <a:p>
            <a:pPr algn="l"/>
            <a:r>
              <a:rPr lang="en-US" b="1" i="0" u="none" strike="noStrike" dirty="0">
                <a:solidFill>
                  <a:srgbClr val="000000"/>
                </a:solidFill>
                <a:effectLst/>
              </a:rPr>
              <a:t>We are transitioning from general sequence models to handling ordered sequences of classes. </a:t>
            </a:r>
          </a:p>
          <a:p>
            <a:pPr algn="l"/>
            <a:r>
              <a:rPr lang="en-US" b="0" i="0" u="none" strike="noStrike" dirty="0">
                <a:solidFill>
                  <a:srgbClr val="000000"/>
                </a:solidFill>
                <a:effectLst/>
              </a:rPr>
              <a:t>We know that models like BERT are effective for tasks like masked language modeling and sentence classification. But how are they doing this? </a:t>
            </a:r>
          </a:p>
          <a:p>
            <a:pPr algn="l"/>
            <a:r>
              <a:rPr lang="en-US" b="0" i="0" u="none" strike="noStrike" dirty="0">
                <a:solidFill>
                  <a:srgbClr val="000000"/>
                </a:solidFill>
                <a:effectLst/>
              </a:rPr>
              <a:t>We need to dive into the architecture and see how transformers handle tokens and classes.”</a:t>
            </a:r>
          </a:p>
        </p:txBody>
      </p:sp>
      <p:sp>
        <p:nvSpPr>
          <p:cNvPr id="889" name="Google Shape;889;g305d56efd02_0_3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305d56efd02_0_3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Let's recall the problem space. </a:t>
            </a:r>
          </a:p>
          <a:p>
            <a:pPr algn="l"/>
            <a:r>
              <a:rPr lang="en-US" b="0" i="0" u="none" strike="noStrike" dirty="0">
                <a:solidFill>
                  <a:srgbClr val="000000"/>
                </a:solidFill>
                <a:effectLst/>
              </a:rPr>
              <a:t>We are transitioning from general sequence models to handling ordered sequences of classes. </a:t>
            </a:r>
          </a:p>
          <a:p>
            <a:pPr algn="l"/>
            <a:r>
              <a:rPr lang="en-US" b="1" i="0" u="none" strike="noStrike" dirty="0">
                <a:solidFill>
                  <a:srgbClr val="000000"/>
                </a:solidFill>
                <a:effectLst/>
              </a:rPr>
              <a:t>We know that models like BERT are effective for tasks like masked language modeling and sentence classification. But how are they doing this? </a:t>
            </a:r>
          </a:p>
          <a:p>
            <a:pPr algn="l"/>
            <a:r>
              <a:rPr lang="en-US" b="1" i="0" u="none" strike="noStrike" dirty="0">
                <a:solidFill>
                  <a:srgbClr val="000000"/>
                </a:solidFill>
                <a:effectLst/>
              </a:rPr>
              <a:t>We need to dive into the architecture and see how transformers handle tokens and classes.</a:t>
            </a:r>
          </a:p>
        </p:txBody>
      </p:sp>
      <p:sp>
        <p:nvSpPr>
          <p:cNvPr id="896" name="Google Shape;896;g305d56efd02_0_3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g305d56efd02_0_3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u="none" strike="noStrike" dirty="0">
                <a:solidFill>
                  <a:srgbClr val="000000"/>
                </a:solidFill>
                <a:effectLst/>
                <a:latin typeface="-webkit-standard"/>
              </a:rPr>
              <a:t>We can predict classes from a variety of inputs, just like in standard deep learning.</a:t>
            </a:r>
          </a:p>
          <a:p>
            <a:pPr marL="171450" lvl="0" indent="-171450" algn="l" rtl="0">
              <a:spcBef>
                <a:spcPts val="0"/>
              </a:spcBef>
              <a:spcAft>
                <a:spcPts val="0"/>
              </a:spcAft>
              <a:buFont typeface="Arial" panose="020B0604020202020204" pitchFamily="34" charset="0"/>
              <a:buChar char="•"/>
            </a:pPr>
            <a:r>
              <a:rPr lang="en-US" b="0" i="0" u="none" strike="noStrike" dirty="0">
                <a:solidFill>
                  <a:srgbClr val="000000"/>
                </a:solidFill>
                <a:effectLst/>
                <a:latin typeface="-webkit-standard"/>
              </a:rPr>
              <a:t>The key is to map input data to classes and train the network to reinforce this mapping. </a:t>
            </a:r>
          </a:p>
          <a:p>
            <a:pPr marL="171450" lvl="0" indent="-171450" algn="l" rtl="0">
              <a:spcBef>
                <a:spcPts val="0"/>
              </a:spcBef>
              <a:spcAft>
                <a:spcPts val="0"/>
              </a:spcAft>
              <a:buFont typeface="Arial" panose="020B0604020202020204" pitchFamily="34" charset="0"/>
              <a:buChar char="•"/>
            </a:pPr>
            <a:r>
              <a:rPr lang="en-US" b="0" i="0" u="none" strike="noStrike" dirty="0">
                <a:solidFill>
                  <a:srgbClr val="000000"/>
                </a:solidFill>
                <a:effectLst/>
                <a:latin typeface="-webkit-standard"/>
              </a:rPr>
              <a:t>When generating tokens, we can extend this same principle. </a:t>
            </a:r>
          </a:p>
          <a:p>
            <a:pPr marL="171450" lvl="0" indent="-171450" algn="l" rtl="0">
              <a:spcBef>
                <a:spcPts val="0"/>
              </a:spcBef>
              <a:spcAft>
                <a:spcPts val="0"/>
              </a:spcAft>
              <a:buFont typeface="Arial" panose="020B0604020202020204" pitchFamily="34" charset="0"/>
              <a:buChar char="•"/>
            </a:pPr>
            <a:r>
              <a:rPr lang="en-US" b="0" i="0" u="none" strike="noStrike" dirty="0">
                <a:solidFill>
                  <a:srgbClr val="000000"/>
                </a:solidFill>
                <a:effectLst/>
                <a:latin typeface="-webkit-standard"/>
              </a:rPr>
              <a:t>Essentially, the transformer processes tokens as classes, predicting probabilities for each token. </a:t>
            </a:r>
          </a:p>
          <a:p>
            <a:pPr marL="171450" lvl="0" indent="-171450" algn="l" rtl="0">
              <a:spcBef>
                <a:spcPts val="0"/>
              </a:spcBef>
              <a:spcAft>
                <a:spcPts val="0"/>
              </a:spcAft>
              <a:buFont typeface="Arial" panose="020B0604020202020204" pitchFamily="34" charset="0"/>
              <a:buChar char="•"/>
            </a:pPr>
            <a:r>
              <a:rPr lang="en-US" b="0" i="0" u="none" strike="noStrike" dirty="0">
                <a:solidFill>
                  <a:srgbClr val="000000"/>
                </a:solidFill>
                <a:effectLst/>
                <a:latin typeface="-webkit-standard"/>
              </a:rPr>
              <a:t>This is the foundation of token classification.</a:t>
            </a:r>
            <a:endParaRPr dirty="0"/>
          </a:p>
        </p:txBody>
      </p:sp>
      <p:sp>
        <p:nvSpPr>
          <p:cNvPr id="913" name="Google Shape;913;g305d56efd02_0_3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305d56efd02_0_3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1" i="0" u="none" strike="noStrike" dirty="0">
                <a:solidFill>
                  <a:srgbClr val="000000"/>
                </a:solidFill>
                <a:effectLst/>
              </a:rPr>
              <a:t>While we know that this class-based approach works for outputting tokens, does it work as well for taking them in?</a:t>
            </a:r>
          </a:p>
          <a:p>
            <a:pPr algn="l">
              <a:buFont typeface="Arial" panose="020B0604020202020204" pitchFamily="34" charset="0"/>
              <a:buChar char="•"/>
            </a:pPr>
            <a:r>
              <a:rPr lang="en-US" b="1" i="0" u="none" strike="noStrike" dirty="0">
                <a:solidFill>
                  <a:srgbClr val="000000"/>
                </a:solidFill>
                <a:effectLst/>
              </a:rPr>
              <a:t>It turns out that it still works, but there may be better ways to take in high-dimensional vocabulary vectors.</a:t>
            </a:r>
          </a:p>
          <a:p>
            <a:pPr algn="l">
              <a:buFont typeface="Arial" panose="020B0604020202020204" pitchFamily="34" charset="0"/>
              <a:buChar char="•"/>
            </a:pPr>
            <a:r>
              <a:rPr lang="en-US" b="0" i="0" u="none" strike="noStrike" dirty="0">
                <a:solidFill>
                  <a:srgbClr val="000000"/>
                </a:solidFill>
                <a:effectLst/>
              </a:rPr>
              <a:t>Instead of dense layers, which become problematic with large vocabularies, we use embedding layers. </a:t>
            </a:r>
          </a:p>
          <a:p>
            <a:pPr algn="l">
              <a:buFont typeface="Arial" panose="020B0604020202020204" pitchFamily="34" charset="0"/>
              <a:buChar char="•"/>
            </a:pPr>
            <a:r>
              <a:rPr lang="en-US" b="0" i="0" u="none" strike="noStrike" dirty="0">
                <a:solidFill>
                  <a:srgbClr val="000000"/>
                </a:solidFill>
                <a:effectLst/>
              </a:rPr>
              <a:t>Embedding layers map tokens to dense vector representations, reducing computational overhead. </a:t>
            </a:r>
          </a:p>
          <a:p>
            <a:pPr algn="l">
              <a:buFont typeface="Arial" panose="020B0604020202020204" pitchFamily="34" charset="0"/>
              <a:buChar char="•"/>
            </a:pPr>
            <a:r>
              <a:rPr lang="en-US" b="0" i="0" u="none" strike="noStrike" dirty="0">
                <a:solidFill>
                  <a:srgbClr val="000000"/>
                </a:solidFill>
                <a:effectLst/>
              </a:rPr>
              <a:t>This is more efficient for handling the large number of possible tokens in tasks like natural language processing, where we may have tens or hundreds of thousands of unique tokens.</a:t>
            </a:r>
          </a:p>
        </p:txBody>
      </p:sp>
      <p:sp>
        <p:nvSpPr>
          <p:cNvPr id="921" name="Google Shape;921;g305d56efd02_0_3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305d56efd02_0_3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While we know that this class-based approach works for outputting tokens, does it work as well for taking them in?</a:t>
            </a:r>
          </a:p>
          <a:p>
            <a:pPr algn="l">
              <a:buFont typeface="Arial" panose="020B0604020202020204" pitchFamily="34" charset="0"/>
              <a:buChar char="•"/>
            </a:pPr>
            <a:r>
              <a:rPr lang="en-US" b="0" i="0" u="none" strike="noStrike" dirty="0">
                <a:solidFill>
                  <a:srgbClr val="000000"/>
                </a:solidFill>
                <a:effectLst/>
              </a:rPr>
              <a:t>It turns out that it still works, but there may be better ways to take in high-dimensional vocabulary vectors.</a:t>
            </a:r>
          </a:p>
          <a:p>
            <a:pPr algn="l">
              <a:buFont typeface="Arial" panose="020B0604020202020204" pitchFamily="34" charset="0"/>
              <a:buChar char="•"/>
            </a:pPr>
            <a:r>
              <a:rPr lang="en-US" b="1" i="0" u="none" strike="noStrike" dirty="0">
                <a:solidFill>
                  <a:srgbClr val="000000"/>
                </a:solidFill>
                <a:effectLst/>
              </a:rPr>
              <a:t>Instead of dense layers, which become problematic with large vocabularies, we use embedding layers. </a:t>
            </a:r>
          </a:p>
          <a:p>
            <a:pPr algn="l">
              <a:buFont typeface="Arial" panose="020B0604020202020204" pitchFamily="34" charset="0"/>
              <a:buChar char="•"/>
            </a:pPr>
            <a:r>
              <a:rPr lang="en-US" b="1" i="0" u="none" strike="noStrike" dirty="0">
                <a:solidFill>
                  <a:srgbClr val="000000"/>
                </a:solidFill>
                <a:effectLst/>
              </a:rPr>
              <a:t>Embedding layers map tokens to dense vector representations, reducing computational overhead. </a:t>
            </a:r>
          </a:p>
          <a:p>
            <a:pPr algn="l">
              <a:buFont typeface="Arial" panose="020B0604020202020204" pitchFamily="34" charset="0"/>
              <a:buChar char="•"/>
            </a:pPr>
            <a:r>
              <a:rPr lang="en-US" b="1" i="0" u="none" strike="noStrike" dirty="0">
                <a:solidFill>
                  <a:srgbClr val="000000"/>
                </a:solidFill>
                <a:effectLst/>
              </a:rPr>
              <a:t>This is more efficient for handling the large number of possible tokens in tasks like natural language processing, where we may have tens or hundreds of thousands of unique tokens.</a:t>
            </a:r>
          </a:p>
        </p:txBody>
      </p:sp>
      <p:sp>
        <p:nvSpPr>
          <p:cNvPr id="928" name="Google Shape;928;g305d56efd02_0_3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305d56efd02_0_3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1" i="0" u="none" strike="noStrike" dirty="0">
                <a:solidFill>
                  <a:srgbClr val="000000"/>
                </a:solidFill>
                <a:effectLst/>
              </a:rPr>
              <a:t>We can think of sequences as many classes linked together. A good analogy is how convolutional layers process grids of pixels in images.</a:t>
            </a:r>
          </a:p>
          <a:p>
            <a:pPr algn="l">
              <a:buFont typeface="Arial" panose="020B0604020202020204" pitchFamily="34" charset="0"/>
              <a:buChar char="•"/>
            </a:pPr>
            <a:r>
              <a:rPr lang="en-US" b="1" i="0" u="none" strike="noStrike" dirty="0">
                <a:solidFill>
                  <a:srgbClr val="000000"/>
                </a:solidFill>
                <a:effectLst/>
              </a:rPr>
              <a:t>We know from deep learning that treating a large image as a single block is not a good idea, and the intuition persists here:</a:t>
            </a:r>
          </a:p>
          <a:p>
            <a:pPr lvl="1" algn="l">
              <a:buFont typeface="Arial" panose="020B0604020202020204" pitchFamily="34" charset="0"/>
              <a:buChar char="•"/>
            </a:pPr>
            <a:r>
              <a:rPr lang="en-US" b="1" i="0" u="none" strike="noStrike" dirty="0">
                <a:solidFill>
                  <a:srgbClr val="000000"/>
                </a:solidFill>
                <a:effectLst/>
              </a:rPr>
              <a:t>we probably don’t want to reason about text using densely-connected architectures.</a:t>
            </a:r>
          </a:p>
          <a:p>
            <a:pPr algn="l">
              <a:buFont typeface="Arial" panose="020B0604020202020204" pitchFamily="34" charset="0"/>
              <a:buChar char="•"/>
            </a:pPr>
            <a:r>
              <a:rPr lang="en-US" b="0" i="0" u="none" strike="noStrike" dirty="0">
                <a:solidFill>
                  <a:srgbClr val="000000"/>
                </a:solidFill>
                <a:effectLst/>
              </a:rPr>
              <a:t>Instead, position-wise feed-forward networks in transformers process sequences token by token. This helps break down the reasoning process at the token level, which will be much easier to train.</a:t>
            </a:r>
          </a:p>
        </p:txBody>
      </p:sp>
      <p:sp>
        <p:nvSpPr>
          <p:cNvPr id="936" name="Google Shape;936;g305d56efd02_0_3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g305d56efd02_0_4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We can think of sequences as many classes linked together. A good analogy is how convolutional layers process grids of pixels in images.</a:t>
            </a:r>
          </a:p>
          <a:p>
            <a:pPr algn="l">
              <a:buFont typeface="Arial" panose="020B0604020202020204" pitchFamily="34" charset="0"/>
              <a:buChar char="•"/>
            </a:pPr>
            <a:r>
              <a:rPr lang="en-US" b="0" i="0" u="none" strike="noStrike" dirty="0">
                <a:solidFill>
                  <a:srgbClr val="000000"/>
                </a:solidFill>
                <a:effectLst/>
              </a:rPr>
              <a:t>We know from deep learning that treating a large image as a single block is not a good idea, and the intuition persists here:</a:t>
            </a:r>
          </a:p>
          <a:p>
            <a:pPr lvl="1" algn="l">
              <a:buFont typeface="Arial" panose="020B0604020202020204" pitchFamily="34" charset="0"/>
              <a:buChar char="•"/>
            </a:pPr>
            <a:r>
              <a:rPr lang="en-US" b="0" i="0" u="none" strike="noStrike" dirty="0">
                <a:solidFill>
                  <a:srgbClr val="000000"/>
                </a:solidFill>
                <a:effectLst/>
              </a:rPr>
              <a:t>we probably don’t want to reason about text using densely-connected architectures.</a:t>
            </a:r>
          </a:p>
          <a:p>
            <a:pPr algn="l">
              <a:buFont typeface="Arial" panose="020B0604020202020204" pitchFamily="34" charset="0"/>
              <a:buChar char="•"/>
            </a:pPr>
            <a:r>
              <a:rPr lang="en-US" b="1" i="0" u="none" strike="noStrike" dirty="0">
                <a:solidFill>
                  <a:srgbClr val="000000"/>
                </a:solidFill>
                <a:effectLst/>
              </a:rPr>
              <a:t>Instead, position-wise feed-forward networks in transformers process sequences token by token. This helps break down the reasoning process at the token level, which will be much easier to train.</a:t>
            </a:r>
          </a:p>
        </p:txBody>
      </p:sp>
      <p:sp>
        <p:nvSpPr>
          <p:cNvPr id="943" name="Google Shape;943;g305d56efd02_0_4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g305d56efd02_0_4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Token-level prediction is easy enough to train, but it won’t give us sequence-level reasoning. </a:t>
            </a:r>
          </a:p>
          <a:p>
            <a:pPr marL="0" lvl="0" indent="0" algn="l" rtl="0">
              <a:spcBef>
                <a:spcPts val="0"/>
              </a:spcBef>
              <a:spcAft>
                <a:spcPts val="0"/>
              </a:spcAft>
              <a:buNone/>
            </a:pPr>
            <a:r>
              <a:rPr lang="en-US" b="1" dirty="0"/>
              <a:t>A step in the right direction may be to provide more information, like information about word ordering and maybe other info.</a:t>
            </a:r>
          </a:p>
          <a:p>
            <a:pPr marL="0" lvl="0" indent="0" algn="l" rtl="0">
              <a:spcBef>
                <a:spcPts val="0"/>
              </a:spcBef>
              <a:spcAft>
                <a:spcPts val="0"/>
              </a:spcAft>
              <a:buNone/>
            </a:pPr>
            <a:r>
              <a:rPr lang="en-US" dirty="0"/>
              <a:t>But it still isn’t quite enough…</a:t>
            </a:r>
            <a:endParaRPr dirty="0"/>
          </a:p>
        </p:txBody>
      </p:sp>
      <p:sp>
        <p:nvSpPr>
          <p:cNvPr id="952" name="Google Shape;952;g305d56efd02_0_4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g305d56efd02_0_4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dirty="0"/>
              <a:t>Token-level prediction is easy enough to train, but it won’t give us sequence-level reasoning. </a:t>
            </a:r>
          </a:p>
          <a:p>
            <a:pPr marL="0" lvl="0" indent="0" algn="l" rtl="0">
              <a:spcBef>
                <a:spcPts val="0"/>
              </a:spcBef>
              <a:spcAft>
                <a:spcPts val="0"/>
              </a:spcAft>
              <a:buNone/>
            </a:pPr>
            <a:r>
              <a:rPr lang="en-US" b="0" dirty="0"/>
              <a:t>A step in the right direction may be to provide more information, like information about word ordering and maybe other info.</a:t>
            </a:r>
          </a:p>
          <a:p>
            <a:pPr marL="0" lvl="0" indent="0" algn="l" rtl="0">
              <a:spcBef>
                <a:spcPts val="0"/>
              </a:spcBef>
              <a:spcAft>
                <a:spcPts val="0"/>
              </a:spcAft>
              <a:buNone/>
            </a:pPr>
            <a:r>
              <a:rPr lang="en-US" b="1" dirty="0"/>
              <a:t>But it still isn’t quite enough…</a:t>
            </a:r>
          </a:p>
        </p:txBody>
      </p:sp>
      <p:sp>
        <p:nvSpPr>
          <p:cNvPr id="963" name="Google Shape;963;g305d56efd02_0_4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305d56efd02_0_4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To reason with ordered SEQUENCES of classes:</a:t>
            </a:r>
            <a:endParaRPr b="1"/>
          </a:p>
          <a:p>
            <a:pPr marL="457200" lvl="0" indent="-317500" algn="l" rtl="0">
              <a:spcBef>
                <a:spcPts val="0"/>
              </a:spcBef>
              <a:spcAft>
                <a:spcPts val="0"/>
              </a:spcAft>
              <a:buSzPts val="1400"/>
              <a:buChar char="-"/>
            </a:pPr>
            <a:r>
              <a:rPr lang="en-US" b="1"/>
              <a:t>Start with your per-sequence-entry feed-forward. Good for per-entry logic, but insufficient.</a:t>
            </a:r>
            <a:endParaRPr b="1"/>
          </a:p>
          <a:p>
            <a:pPr marL="457200" lvl="0" indent="-317500" algn="l" rtl="0">
              <a:spcBef>
                <a:spcPts val="0"/>
              </a:spcBef>
              <a:spcAft>
                <a:spcPts val="0"/>
              </a:spcAft>
              <a:buSzPts val="1400"/>
              <a:buChar char="-"/>
            </a:pPr>
            <a:r>
              <a:rPr lang="en-US"/>
              <a:t>You really want per-entry logic to persist, so why not add it as a residual connection?</a:t>
            </a:r>
            <a:endParaRPr/>
          </a:p>
          <a:p>
            <a:pPr marL="457200" lvl="0" indent="-317500" algn="l" rtl="0">
              <a:spcBef>
                <a:spcPts val="0"/>
              </a:spcBef>
              <a:spcAft>
                <a:spcPts val="0"/>
              </a:spcAft>
              <a:buSzPts val="1400"/>
              <a:buChar char="-"/>
            </a:pPr>
            <a:r>
              <a:rPr lang="en-US"/>
              <a:t>From your input embeddings, derive 3 matrices, each being per-entry.</a:t>
            </a:r>
            <a:endParaRPr/>
          </a:p>
          <a:p>
            <a:pPr marL="457200" lvl="0" indent="-317500" algn="l" rtl="0">
              <a:spcBef>
                <a:spcPts val="0"/>
              </a:spcBef>
              <a:spcAft>
                <a:spcPts val="0"/>
              </a:spcAft>
              <a:buSzPts val="1400"/>
              <a:buChar char="-"/>
            </a:pPr>
            <a:r>
              <a:rPr lang="en-US"/>
              <a:t>Use the key and value to compute attention (more details in notebook)</a:t>
            </a:r>
            <a:endParaRPr/>
          </a:p>
          <a:p>
            <a:pPr marL="914400" lvl="1" indent="-317500" algn="l" rtl="0">
              <a:spcBef>
                <a:spcPts val="0"/>
              </a:spcBef>
              <a:spcAft>
                <a:spcPts val="0"/>
              </a:spcAft>
              <a:buSzPts val="1400"/>
              <a:buChar char="-"/>
            </a:pPr>
            <a:r>
              <a:rPr lang="en-US"/>
              <a:t>Lightweight interface produces a square matrix; self-attention</a:t>
            </a:r>
            <a:endParaRPr/>
          </a:p>
          <a:p>
            <a:pPr marL="457200" lvl="0" indent="-317500" algn="l" rtl="0">
              <a:spcBef>
                <a:spcPts val="0"/>
              </a:spcBef>
              <a:spcAft>
                <a:spcPts val="0"/>
              </a:spcAft>
              <a:buSzPts val="1400"/>
              <a:buChar char="-"/>
            </a:pPr>
            <a:r>
              <a:rPr lang="en-US"/>
              <a:t>Feed the sequence-level logic back into the per-token pathway by multiplying with softmax-ed attention.</a:t>
            </a:r>
            <a:endParaRPr/>
          </a:p>
          <a:p>
            <a:pPr marL="457200" lvl="0" indent="-317500" algn="l" rtl="0">
              <a:spcBef>
                <a:spcPts val="0"/>
              </a:spcBef>
              <a:spcAft>
                <a:spcPts val="0"/>
              </a:spcAft>
              <a:buSzPts val="1400"/>
              <a:buChar char="-"/>
            </a:pPr>
            <a:r>
              <a:rPr lang="en-US"/>
              <a:t>These components are known as transformer encoder blocks, and they generate per-token encodings with sequence-level knowledge</a:t>
            </a:r>
            <a:endParaRPr/>
          </a:p>
        </p:txBody>
      </p:sp>
      <p:sp>
        <p:nvSpPr>
          <p:cNvPr id="974" name="Google Shape;974;g305d56efd02_0_4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g305d56efd02_0_4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To reason with ordered SEQUENCES of classes:</a:t>
            </a:r>
            <a:endParaRPr b="1"/>
          </a:p>
          <a:p>
            <a:pPr marL="457200" lvl="0" indent="-317500" algn="l" rtl="0">
              <a:spcBef>
                <a:spcPts val="0"/>
              </a:spcBef>
              <a:spcAft>
                <a:spcPts val="0"/>
              </a:spcAft>
              <a:buClr>
                <a:schemeClr val="dk1"/>
              </a:buClr>
              <a:buSzPts val="1400"/>
              <a:buChar char="-"/>
            </a:pPr>
            <a:r>
              <a:rPr lang="en-US"/>
              <a:t>Start with your per-sequence-entry feed-forward. Good for per-entry logic, but insufficient.</a:t>
            </a:r>
            <a:endParaRPr/>
          </a:p>
          <a:p>
            <a:pPr marL="457200" lvl="0" indent="-317500" algn="l" rtl="0">
              <a:spcBef>
                <a:spcPts val="0"/>
              </a:spcBef>
              <a:spcAft>
                <a:spcPts val="0"/>
              </a:spcAft>
              <a:buClr>
                <a:schemeClr val="dk1"/>
              </a:buClr>
              <a:buSzPts val="1400"/>
              <a:buChar char="-"/>
            </a:pPr>
            <a:r>
              <a:rPr lang="en-US" b="1"/>
              <a:t>You really want per-entry logic to persist, so why not add it as a residual connection?</a:t>
            </a:r>
            <a:endParaRPr b="1"/>
          </a:p>
          <a:p>
            <a:pPr marL="457200" lvl="0" indent="-317500" algn="l" rtl="0">
              <a:spcBef>
                <a:spcPts val="0"/>
              </a:spcBef>
              <a:spcAft>
                <a:spcPts val="0"/>
              </a:spcAft>
              <a:buClr>
                <a:schemeClr val="dk1"/>
              </a:buClr>
              <a:buSzPts val="1400"/>
              <a:buChar char="-"/>
            </a:pPr>
            <a:r>
              <a:rPr lang="en-US"/>
              <a:t>From your input embeddings, derive 3 matrices, each being per-entry.</a:t>
            </a:r>
            <a:endParaRPr/>
          </a:p>
          <a:p>
            <a:pPr marL="457200" lvl="0" indent="-317500" algn="l" rtl="0">
              <a:spcBef>
                <a:spcPts val="0"/>
              </a:spcBef>
              <a:spcAft>
                <a:spcPts val="0"/>
              </a:spcAft>
              <a:buClr>
                <a:schemeClr val="dk1"/>
              </a:buClr>
              <a:buSzPts val="1400"/>
              <a:buChar char="-"/>
            </a:pPr>
            <a:r>
              <a:rPr lang="en-US"/>
              <a:t>Use the key and value to compute attention (more details in notebook)</a:t>
            </a:r>
            <a:endParaRPr/>
          </a:p>
          <a:p>
            <a:pPr marL="914400" lvl="1" indent="-317500" algn="l" rtl="0">
              <a:spcBef>
                <a:spcPts val="0"/>
              </a:spcBef>
              <a:spcAft>
                <a:spcPts val="0"/>
              </a:spcAft>
              <a:buClr>
                <a:schemeClr val="dk1"/>
              </a:buClr>
              <a:buSzPts val="1400"/>
              <a:buChar char="-"/>
            </a:pPr>
            <a:r>
              <a:rPr lang="en-US"/>
              <a:t>Lightweight interface produces a square matrix; self-attention</a:t>
            </a:r>
            <a:endParaRPr/>
          </a:p>
          <a:p>
            <a:pPr marL="457200" lvl="0" indent="-317500" algn="l" rtl="0">
              <a:spcBef>
                <a:spcPts val="0"/>
              </a:spcBef>
              <a:spcAft>
                <a:spcPts val="0"/>
              </a:spcAft>
              <a:buClr>
                <a:schemeClr val="dk1"/>
              </a:buClr>
              <a:buSzPts val="1400"/>
              <a:buChar char="-"/>
            </a:pPr>
            <a:r>
              <a:rPr lang="en-US"/>
              <a:t>Feed the sequence-level logic back into the per-token pathway by multiplying with softmax-ed attention.</a:t>
            </a:r>
            <a:endParaRPr/>
          </a:p>
          <a:p>
            <a:pPr marL="457200" lvl="0" indent="-317500" algn="l" rtl="0">
              <a:spcBef>
                <a:spcPts val="0"/>
              </a:spcBef>
              <a:spcAft>
                <a:spcPts val="0"/>
              </a:spcAft>
              <a:buClr>
                <a:schemeClr val="dk1"/>
              </a:buClr>
              <a:buSzPts val="1400"/>
              <a:buChar char="-"/>
            </a:pPr>
            <a:r>
              <a:rPr lang="en-US"/>
              <a:t>These components are known as transformer encoder blocks, and they generate per-token encodings with sequence-level knowledge</a:t>
            </a:r>
            <a:endParaRPr/>
          </a:p>
          <a:p>
            <a:pPr marL="0" lvl="0" indent="0" algn="l" rtl="0">
              <a:spcBef>
                <a:spcPts val="0"/>
              </a:spcBef>
              <a:spcAft>
                <a:spcPts val="0"/>
              </a:spcAft>
              <a:buNone/>
            </a:pPr>
            <a:endParaRPr/>
          </a:p>
        </p:txBody>
      </p:sp>
      <p:sp>
        <p:nvSpPr>
          <p:cNvPr id="981" name="Google Shape;981;g305d56efd02_0_4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305d56efd02_0_4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To reason with ordered SEQUENCES of classes:</a:t>
            </a:r>
            <a:endParaRPr b="1"/>
          </a:p>
          <a:p>
            <a:pPr marL="457200" lvl="0" indent="-317500" algn="l" rtl="0">
              <a:spcBef>
                <a:spcPts val="0"/>
              </a:spcBef>
              <a:spcAft>
                <a:spcPts val="0"/>
              </a:spcAft>
              <a:buClr>
                <a:schemeClr val="dk1"/>
              </a:buClr>
              <a:buSzPts val="1400"/>
              <a:buChar char="-"/>
            </a:pPr>
            <a:r>
              <a:rPr lang="en-US"/>
              <a:t>Start with your per-sequence-entry feed-forward. Good for per-entry logic, but insufficient.</a:t>
            </a:r>
            <a:endParaRPr/>
          </a:p>
          <a:p>
            <a:pPr marL="457200" lvl="0" indent="-317500" algn="l" rtl="0">
              <a:spcBef>
                <a:spcPts val="0"/>
              </a:spcBef>
              <a:spcAft>
                <a:spcPts val="0"/>
              </a:spcAft>
              <a:buClr>
                <a:schemeClr val="dk1"/>
              </a:buClr>
              <a:buSzPts val="1400"/>
              <a:buChar char="-"/>
            </a:pPr>
            <a:r>
              <a:rPr lang="en-US" b="1"/>
              <a:t>From your input embeddings, derive 3 matrices, each being per-entry.</a:t>
            </a:r>
            <a:endParaRPr b="1"/>
          </a:p>
          <a:p>
            <a:pPr marL="914400" lvl="1" indent="-317500" algn="l" rtl="0">
              <a:spcBef>
                <a:spcPts val="0"/>
              </a:spcBef>
              <a:spcAft>
                <a:spcPts val="0"/>
              </a:spcAft>
              <a:buClr>
                <a:schemeClr val="dk1"/>
              </a:buClr>
              <a:buSzPts val="1400"/>
              <a:buChar char="-"/>
            </a:pPr>
            <a:r>
              <a:rPr lang="en-US" b="1"/>
              <a:t>Key and Query extracted to a latent dimension of choice</a:t>
            </a:r>
            <a:endParaRPr b="1"/>
          </a:p>
          <a:p>
            <a:pPr marL="914400" lvl="1" indent="-317500" algn="l" rtl="0">
              <a:spcBef>
                <a:spcPts val="0"/>
              </a:spcBef>
              <a:spcAft>
                <a:spcPts val="0"/>
              </a:spcAft>
              <a:buClr>
                <a:schemeClr val="dk1"/>
              </a:buClr>
              <a:buSzPts val="1400"/>
              <a:buChar char="-"/>
            </a:pPr>
            <a:r>
              <a:rPr lang="en-US" b="1"/>
              <a:t>Value extracted to whatever dimension (why not keep it the same as input dimension for simplicity)</a:t>
            </a:r>
            <a:endParaRPr b="1"/>
          </a:p>
          <a:p>
            <a:pPr marL="914400" lvl="1" indent="-317500" algn="l" rtl="0">
              <a:spcBef>
                <a:spcPts val="0"/>
              </a:spcBef>
              <a:spcAft>
                <a:spcPts val="0"/>
              </a:spcAft>
              <a:buClr>
                <a:schemeClr val="dk1"/>
              </a:buClr>
              <a:buSzPts val="1400"/>
              <a:buChar char="-"/>
            </a:pPr>
            <a:r>
              <a:rPr lang="en-US" b="1"/>
              <a:t>Move some of your per-token dense logic after the value computation. Why not? </a:t>
            </a:r>
            <a:endParaRPr b="1"/>
          </a:p>
          <a:p>
            <a:pPr marL="457200" lvl="0" indent="-317500" algn="l" rtl="0">
              <a:spcBef>
                <a:spcPts val="0"/>
              </a:spcBef>
              <a:spcAft>
                <a:spcPts val="0"/>
              </a:spcAft>
              <a:buClr>
                <a:schemeClr val="dk1"/>
              </a:buClr>
              <a:buSzPts val="1400"/>
              <a:buChar char="-"/>
            </a:pPr>
            <a:r>
              <a:rPr lang="en-US"/>
              <a:t>Use the key and value to compute attention (more details in notebook)</a:t>
            </a:r>
            <a:endParaRPr/>
          </a:p>
          <a:p>
            <a:pPr marL="914400" lvl="1" indent="-317500" algn="l" rtl="0">
              <a:spcBef>
                <a:spcPts val="0"/>
              </a:spcBef>
              <a:spcAft>
                <a:spcPts val="0"/>
              </a:spcAft>
              <a:buClr>
                <a:schemeClr val="dk1"/>
              </a:buClr>
              <a:buSzPts val="1400"/>
              <a:buChar char="-"/>
            </a:pPr>
            <a:r>
              <a:rPr lang="en-US"/>
              <a:t>Lightweight interface produces a square matrix; self-attention</a:t>
            </a:r>
            <a:endParaRPr/>
          </a:p>
          <a:p>
            <a:pPr marL="457200" lvl="0" indent="-317500" algn="l" rtl="0">
              <a:spcBef>
                <a:spcPts val="0"/>
              </a:spcBef>
              <a:spcAft>
                <a:spcPts val="0"/>
              </a:spcAft>
              <a:buClr>
                <a:schemeClr val="dk1"/>
              </a:buClr>
              <a:buSzPts val="1400"/>
              <a:buChar char="-"/>
            </a:pPr>
            <a:r>
              <a:rPr lang="en-US"/>
              <a:t>Feed the sequence-level logic back into the per-token pathway by multiplying with softmax-ed attention.</a:t>
            </a:r>
            <a:endParaRPr/>
          </a:p>
          <a:p>
            <a:pPr marL="457200" lvl="0" indent="-317500" algn="l" rtl="0">
              <a:spcBef>
                <a:spcPts val="0"/>
              </a:spcBef>
              <a:spcAft>
                <a:spcPts val="0"/>
              </a:spcAft>
              <a:buClr>
                <a:schemeClr val="dk1"/>
              </a:buClr>
              <a:buSzPts val="1400"/>
              <a:buChar char="-"/>
            </a:pPr>
            <a:r>
              <a:rPr lang="en-US"/>
              <a:t>These components are known as transformer encoder blocks, and they generate per-token encodings with sequence-level knowledge</a:t>
            </a:r>
            <a:endParaRPr/>
          </a:p>
        </p:txBody>
      </p:sp>
      <p:sp>
        <p:nvSpPr>
          <p:cNvPr id="988" name="Google Shape;988;g305d56efd02_0_4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g305d56efd02_0_4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To reason with ordered SEQUENCES of classes:</a:t>
            </a:r>
            <a:endParaRPr b="1"/>
          </a:p>
          <a:p>
            <a:pPr marL="457200" lvl="0" indent="-317500" algn="l" rtl="0">
              <a:spcBef>
                <a:spcPts val="0"/>
              </a:spcBef>
              <a:spcAft>
                <a:spcPts val="0"/>
              </a:spcAft>
              <a:buClr>
                <a:schemeClr val="dk1"/>
              </a:buClr>
              <a:buSzPts val="1400"/>
              <a:buChar char="-"/>
            </a:pPr>
            <a:r>
              <a:rPr lang="en-US"/>
              <a:t>Start with your per-sequence-entry feed-forward. Good for per-entry logic, but insufficient.</a:t>
            </a:r>
            <a:endParaRPr/>
          </a:p>
          <a:p>
            <a:pPr marL="457200" lvl="0" indent="-317500" algn="l" rtl="0">
              <a:spcBef>
                <a:spcPts val="0"/>
              </a:spcBef>
              <a:spcAft>
                <a:spcPts val="0"/>
              </a:spcAft>
              <a:buClr>
                <a:schemeClr val="dk1"/>
              </a:buClr>
              <a:buSzPts val="1400"/>
              <a:buChar char="-"/>
            </a:pPr>
            <a:r>
              <a:rPr lang="en-US"/>
              <a:t>From your input embeddings, derive 3 matrices, each being per-entry.</a:t>
            </a:r>
            <a:endParaRPr/>
          </a:p>
          <a:p>
            <a:pPr marL="457200" lvl="0" indent="-317500" algn="l" rtl="0">
              <a:spcBef>
                <a:spcPts val="0"/>
              </a:spcBef>
              <a:spcAft>
                <a:spcPts val="0"/>
              </a:spcAft>
              <a:buClr>
                <a:schemeClr val="dk1"/>
              </a:buClr>
              <a:buSzPts val="1400"/>
              <a:buChar char="-"/>
            </a:pPr>
            <a:r>
              <a:rPr lang="en-US" b="1"/>
              <a:t>Use the key and value to compute attention (more details in notebook)</a:t>
            </a:r>
            <a:endParaRPr b="1"/>
          </a:p>
          <a:p>
            <a:pPr marL="914400" lvl="1" indent="-317500" algn="l" rtl="0">
              <a:spcBef>
                <a:spcPts val="0"/>
              </a:spcBef>
              <a:spcAft>
                <a:spcPts val="0"/>
              </a:spcAft>
              <a:buClr>
                <a:schemeClr val="dk1"/>
              </a:buClr>
              <a:buSzPts val="1400"/>
              <a:buChar char="-"/>
            </a:pPr>
            <a:r>
              <a:rPr lang="en-US" b="1"/>
              <a:t>Lightweight interface produces a square matrix; self-attention</a:t>
            </a:r>
            <a:endParaRPr b="1"/>
          </a:p>
          <a:p>
            <a:pPr marL="457200" lvl="0" indent="-317500" algn="l" rtl="0">
              <a:spcBef>
                <a:spcPts val="0"/>
              </a:spcBef>
              <a:spcAft>
                <a:spcPts val="0"/>
              </a:spcAft>
              <a:buClr>
                <a:schemeClr val="dk1"/>
              </a:buClr>
              <a:buSzPts val="1400"/>
              <a:buChar char="-"/>
            </a:pPr>
            <a:r>
              <a:rPr lang="en-US"/>
              <a:t>Feed the sequence-level logic back into the per-token pathway by multiplying with softmax-ed attention.</a:t>
            </a:r>
            <a:endParaRPr/>
          </a:p>
          <a:p>
            <a:pPr marL="457200" lvl="0" indent="-317500" algn="l" rtl="0">
              <a:spcBef>
                <a:spcPts val="0"/>
              </a:spcBef>
              <a:spcAft>
                <a:spcPts val="0"/>
              </a:spcAft>
              <a:buClr>
                <a:schemeClr val="dk1"/>
              </a:buClr>
              <a:buSzPts val="1400"/>
              <a:buChar char="-"/>
            </a:pPr>
            <a:r>
              <a:rPr lang="en-US"/>
              <a:t>These components are known as transformer encoder blocks, and they generate per-token encodings with sequence-level knowledge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995" name="Google Shape;995;g305d56efd02_0_4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g305d56efd02_0_4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To reason with ordered SEQUENCES of classes:</a:t>
            </a:r>
            <a:endParaRPr b="1"/>
          </a:p>
          <a:p>
            <a:pPr marL="457200" lvl="0" indent="-317500" algn="l" rtl="0">
              <a:spcBef>
                <a:spcPts val="0"/>
              </a:spcBef>
              <a:spcAft>
                <a:spcPts val="0"/>
              </a:spcAft>
              <a:buClr>
                <a:schemeClr val="dk1"/>
              </a:buClr>
              <a:buSzPts val="1400"/>
              <a:buChar char="-"/>
            </a:pPr>
            <a:r>
              <a:rPr lang="en-US"/>
              <a:t>Start with your per-sequence-entry feed-forward. Good for per-entry logic, but insufficient.</a:t>
            </a:r>
            <a:endParaRPr/>
          </a:p>
          <a:p>
            <a:pPr marL="457200" lvl="0" indent="-317500" algn="l" rtl="0">
              <a:spcBef>
                <a:spcPts val="0"/>
              </a:spcBef>
              <a:spcAft>
                <a:spcPts val="0"/>
              </a:spcAft>
              <a:buClr>
                <a:schemeClr val="dk1"/>
              </a:buClr>
              <a:buSzPts val="1400"/>
              <a:buChar char="-"/>
            </a:pPr>
            <a:r>
              <a:rPr lang="en-US"/>
              <a:t>From your input embeddings, derive 3 matrices, each being per-entry.</a:t>
            </a:r>
            <a:endParaRPr/>
          </a:p>
          <a:p>
            <a:pPr marL="457200" lvl="0" indent="-317500" algn="l" rtl="0">
              <a:spcBef>
                <a:spcPts val="0"/>
              </a:spcBef>
              <a:spcAft>
                <a:spcPts val="0"/>
              </a:spcAft>
              <a:buClr>
                <a:schemeClr val="dk1"/>
              </a:buClr>
              <a:buSzPts val="1400"/>
              <a:buChar char="-"/>
            </a:pPr>
            <a:r>
              <a:rPr lang="en-US"/>
              <a:t>Use the key and value to compute attention (more details in notebook)</a:t>
            </a:r>
            <a:endParaRPr/>
          </a:p>
          <a:p>
            <a:pPr marL="914400" lvl="1" indent="-317500" algn="l" rtl="0">
              <a:spcBef>
                <a:spcPts val="0"/>
              </a:spcBef>
              <a:spcAft>
                <a:spcPts val="0"/>
              </a:spcAft>
              <a:buClr>
                <a:schemeClr val="dk1"/>
              </a:buClr>
              <a:buSzPts val="1400"/>
              <a:buChar char="-"/>
            </a:pPr>
            <a:r>
              <a:rPr lang="en-US"/>
              <a:t>Lightweight interface produces a square matrix; self-attention</a:t>
            </a:r>
            <a:endParaRPr/>
          </a:p>
          <a:p>
            <a:pPr marL="457200" lvl="0" indent="-317500" algn="l" rtl="0">
              <a:spcBef>
                <a:spcPts val="0"/>
              </a:spcBef>
              <a:spcAft>
                <a:spcPts val="0"/>
              </a:spcAft>
              <a:buClr>
                <a:schemeClr val="dk1"/>
              </a:buClr>
              <a:buSzPts val="1400"/>
              <a:buChar char="-"/>
            </a:pPr>
            <a:r>
              <a:rPr lang="en-US" b="1"/>
              <a:t>Feed the sequence-level logic back into the per-token pathway by multiplying with softmax-ed attention.</a:t>
            </a:r>
            <a:endParaRPr b="1"/>
          </a:p>
          <a:p>
            <a:pPr marL="457200" lvl="0" indent="-317500" algn="l" rtl="0">
              <a:spcBef>
                <a:spcPts val="0"/>
              </a:spcBef>
              <a:spcAft>
                <a:spcPts val="0"/>
              </a:spcAft>
              <a:buClr>
                <a:schemeClr val="dk1"/>
              </a:buClr>
              <a:buSzPts val="1400"/>
              <a:buChar char="-"/>
            </a:pPr>
            <a:r>
              <a:rPr lang="en-US"/>
              <a:t>These components are known as transformer encoder blocks, and they generate per-token encodings with sequence-level knowledge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1002" name="Google Shape;1002;g305d56efd02_0_4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305d56efd02_0_4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To reason with ordered SEQUENCES of classes:</a:t>
            </a:r>
            <a:endParaRPr b="1"/>
          </a:p>
          <a:p>
            <a:pPr marL="457200" lvl="0" indent="-317500" algn="l" rtl="0">
              <a:spcBef>
                <a:spcPts val="0"/>
              </a:spcBef>
              <a:spcAft>
                <a:spcPts val="0"/>
              </a:spcAft>
              <a:buClr>
                <a:schemeClr val="dk1"/>
              </a:buClr>
              <a:buSzPts val="1400"/>
              <a:buChar char="-"/>
            </a:pPr>
            <a:r>
              <a:rPr lang="en-US"/>
              <a:t>Start with your per-sequence-entry feed-forward. Good for per-entry logic, but insufficient.</a:t>
            </a:r>
            <a:endParaRPr/>
          </a:p>
          <a:p>
            <a:pPr marL="457200" lvl="0" indent="-317500" algn="l" rtl="0">
              <a:spcBef>
                <a:spcPts val="0"/>
              </a:spcBef>
              <a:spcAft>
                <a:spcPts val="0"/>
              </a:spcAft>
              <a:buClr>
                <a:schemeClr val="dk1"/>
              </a:buClr>
              <a:buSzPts val="1400"/>
              <a:buChar char="-"/>
            </a:pPr>
            <a:r>
              <a:rPr lang="en-US"/>
              <a:t>From your input embeddings, derive 3 matrices, each being per-entry.</a:t>
            </a:r>
            <a:endParaRPr/>
          </a:p>
          <a:p>
            <a:pPr marL="457200" lvl="0" indent="-317500" algn="l" rtl="0">
              <a:spcBef>
                <a:spcPts val="0"/>
              </a:spcBef>
              <a:spcAft>
                <a:spcPts val="0"/>
              </a:spcAft>
              <a:buClr>
                <a:schemeClr val="dk1"/>
              </a:buClr>
              <a:buSzPts val="1400"/>
              <a:buChar char="-"/>
            </a:pPr>
            <a:r>
              <a:rPr lang="en-US"/>
              <a:t>Use the key and value to compute attention (more details in notebook)</a:t>
            </a:r>
            <a:endParaRPr/>
          </a:p>
          <a:p>
            <a:pPr marL="914400" lvl="1" indent="-317500" algn="l" rtl="0">
              <a:spcBef>
                <a:spcPts val="0"/>
              </a:spcBef>
              <a:spcAft>
                <a:spcPts val="0"/>
              </a:spcAft>
              <a:buClr>
                <a:schemeClr val="dk1"/>
              </a:buClr>
              <a:buSzPts val="1400"/>
              <a:buChar char="-"/>
            </a:pPr>
            <a:r>
              <a:rPr lang="en-US"/>
              <a:t>Lightweight interface produces a square matrix; self-attention</a:t>
            </a:r>
            <a:endParaRPr/>
          </a:p>
          <a:p>
            <a:pPr marL="457200" lvl="0" indent="-317500" algn="l" rtl="0">
              <a:spcBef>
                <a:spcPts val="0"/>
              </a:spcBef>
              <a:spcAft>
                <a:spcPts val="0"/>
              </a:spcAft>
              <a:buClr>
                <a:schemeClr val="dk1"/>
              </a:buClr>
              <a:buSzPts val="1400"/>
              <a:buChar char="-"/>
            </a:pPr>
            <a:r>
              <a:rPr lang="en-US" b="1"/>
              <a:t>Feed the sequence-level logic back into the per-token pathway by multiplying with softmax-ed attention.</a:t>
            </a:r>
            <a:endParaRPr b="1"/>
          </a:p>
          <a:p>
            <a:pPr marL="457200" lvl="0" indent="-317500" algn="l" rtl="0">
              <a:spcBef>
                <a:spcPts val="0"/>
              </a:spcBef>
              <a:spcAft>
                <a:spcPts val="0"/>
              </a:spcAft>
              <a:buClr>
                <a:schemeClr val="dk1"/>
              </a:buClr>
              <a:buSzPts val="1400"/>
              <a:buChar char="-"/>
            </a:pPr>
            <a:r>
              <a:rPr lang="en-US"/>
              <a:t>These components are known as transformer encoder blocks, and they generate per-token encodings with sequence-level knowledge</a:t>
            </a:r>
            <a:endParaRPr b="1"/>
          </a:p>
        </p:txBody>
      </p:sp>
      <p:sp>
        <p:nvSpPr>
          <p:cNvPr id="1009" name="Google Shape;1009;g305d56efd02_0_4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g305d56efd02_0_4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dirty="0"/>
              <a:t>To reason with ordered SEQUENCES of classes:</a:t>
            </a:r>
            <a:endParaRPr b="1" dirty="0"/>
          </a:p>
          <a:p>
            <a:pPr marL="457200" lvl="0" indent="-317500" algn="l" rtl="0">
              <a:spcBef>
                <a:spcPts val="0"/>
              </a:spcBef>
              <a:spcAft>
                <a:spcPts val="0"/>
              </a:spcAft>
              <a:buClr>
                <a:schemeClr val="dk1"/>
              </a:buClr>
              <a:buSzPts val="1400"/>
              <a:buChar char="-"/>
            </a:pPr>
            <a:r>
              <a:rPr lang="en-US" dirty="0"/>
              <a:t>Start with your per-sequence-entry feed-forward. Good for per-entry logic, but insufficient.</a:t>
            </a:r>
            <a:endParaRPr dirty="0"/>
          </a:p>
          <a:p>
            <a:pPr marL="457200" lvl="0" indent="-317500" algn="l" rtl="0">
              <a:spcBef>
                <a:spcPts val="0"/>
              </a:spcBef>
              <a:spcAft>
                <a:spcPts val="0"/>
              </a:spcAft>
              <a:buClr>
                <a:schemeClr val="dk1"/>
              </a:buClr>
              <a:buSzPts val="1400"/>
              <a:buChar char="-"/>
            </a:pPr>
            <a:r>
              <a:rPr lang="en-US" dirty="0"/>
              <a:t>From your input embeddings, derive 3 matrices, each being per-entry.</a:t>
            </a:r>
            <a:endParaRPr dirty="0"/>
          </a:p>
          <a:p>
            <a:pPr marL="457200" lvl="0" indent="-317500" algn="l" rtl="0">
              <a:spcBef>
                <a:spcPts val="0"/>
              </a:spcBef>
              <a:spcAft>
                <a:spcPts val="0"/>
              </a:spcAft>
              <a:buClr>
                <a:schemeClr val="dk1"/>
              </a:buClr>
              <a:buSzPts val="1400"/>
              <a:buChar char="-"/>
            </a:pPr>
            <a:r>
              <a:rPr lang="en-US" dirty="0"/>
              <a:t>Use the key and value to compute attention (more details in notebook)</a:t>
            </a:r>
            <a:endParaRPr dirty="0"/>
          </a:p>
          <a:p>
            <a:pPr marL="914400" lvl="1" indent="-317500" algn="l" rtl="0">
              <a:spcBef>
                <a:spcPts val="0"/>
              </a:spcBef>
              <a:spcAft>
                <a:spcPts val="0"/>
              </a:spcAft>
              <a:buClr>
                <a:schemeClr val="dk1"/>
              </a:buClr>
              <a:buSzPts val="1400"/>
              <a:buChar char="-"/>
            </a:pPr>
            <a:r>
              <a:rPr lang="en-US" dirty="0"/>
              <a:t>Lightweight interface produces a square matrix; self-attention</a:t>
            </a:r>
            <a:endParaRPr dirty="0"/>
          </a:p>
          <a:p>
            <a:pPr marL="457200" lvl="0" indent="-317500" algn="l" rtl="0">
              <a:spcBef>
                <a:spcPts val="0"/>
              </a:spcBef>
              <a:spcAft>
                <a:spcPts val="0"/>
              </a:spcAft>
              <a:buClr>
                <a:schemeClr val="dk1"/>
              </a:buClr>
              <a:buSzPts val="1400"/>
              <a:buChar char="-"/>
            </a:pPr>
            <a:r>
              <a:rPr lang="en-US" dirty="0"/>
              <a:t>Feed the sequence-level logic back into the per-token pathway by multiplying with </a:t>
            </a:r>
            <a:r>
              <a:rPr lang="en-US" dirty="0" err="1"/>
              <a:t>softmax</a:t>
            </a:r>
            <a:r>
              <a:rPr lang="en-US" dirty="0"/>
              <a:t>-ed attention.</a:t>
            </a:r>
            <a:endParaRPr dirty="0"/>
          </a:p>
          <a:p>
            <a:pPr marL="457200" lvl="0" indent="-317500" algn="l" rtl="0">
              <a:spcBef>
                <a:spcPts val="0"/>
              </a:spcBef>
              <a:spcAft>
                <a:spcPts val="0"/>
              </a:spcAft>
              <a:buClr>
                <a:schemeClr val="dk1"/>
              </a:buClr>
              <a:buSzPts val="1400"/>
              <a:buChar char="-"/>
            </a:pPr>
            <a:r>
              <a:rPr lang="en-US" b="1" dirty="0"/>
              <a:t>These components are known as transformer encoder blocks, and they generate per-token encodings with sequence-level knowledge</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(Next slide): This leads to entry-on-entry attention mechanism!</a:t>
            </a:r>
            <a:endParaRPr dirty="0"/>
          </a:p>
        </p:txBody>
      </p:sp>
      <p:sp>
        <p:nvSpPr>
          <p:cNvPr id="1016" name="Google Shape;1016;g305d56efd02_0_4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305d56efd02_0_4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This leads to entry-on-entry attention mechanism!</a:t>
            </a:r>
            <a:endParaRPr b="1"/>
          </a:p>
          <a:p>
            <a:pPr marL="0" lvl="0" indent="0" algn="l" rtl="0">
              <a:spcBef>
                <a:spcPts val="0"/>
              </a:spcBef>
              <a:spcAft>
                <a:spcPts val="0"/>
              </a:spcAft>
              <a:buNone/>
            </a:pPr>
            <a:endParaRPr/>
          </a:p>
          <a:p>
            <a:pPr marL="0" lvl="0" indent="0" algn="l" rtl="0">
              <a:spcBef>
                <a:spcPts val="0"/>
              </a:spcBef>
              <a:spcAft>
                <a:spcPts val="0"/>
              </a:spcAft>
              <a:buNone/>
            </a:pPr>
            <a:r>
              <a:rPr lang="en-US"/>
              <a:t>(Next slide: why is this good)</a:t>
            </a:r>
            <a:endParaRPr/>
          </a:p>
        </p:txBody>
      </p:sp>
      <p:sp>
        <p:nvSpPr>
          <p:cNvPr id="1023" name="Google Shape;1023;g305d56efd02_0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g305d56efd02_0_4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i="1"/>
              <a:t>Why is it good? Read off the slide. </a:t>
            </a:r>
            <a:endParaRPr b="1" i="1"/>
          </a:p>
          <a:p>
            <a:pPr marL="0" lvl="0" indent="0" algn="l" rtl="0">
              <a:spcBef>
                <a:spcPts val="0"/>
              </a:spcBef>
              <a:spcAft>
                <a:spcPts val="0"/>
              </a:spcAft>
              <a:buNone/>
            </a:pPr>
            <a:endParaRPr/>
          </a:p>
          <a:p>
            <a:pPr marL="0" lvl="0" indent="0" algn="l" rtl="0">
              <a:spcBef>
                <a:spcPts val="0"/>
              </a:spcBef>
              <a:spcAft>
                <a:spcPts val="0"/>
              </a:spcAft>
              <a:buNone/>
            </a:pPr>
            <a:r>
              <a:rPr lang="en-US"/>
              <a:t>(Next slide: How do the big models use attention?)</a:t>
            </a:r>
            <a:endParaRPr/>
          </a:p>
        </p:txBody>
      </p:sp>
      <p:sp>
        <p:nvSpPr>
          <p:cNvPr id="1032" name="Google Shape;1032;g305d56efd02_0_4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g305d56efd02_0_4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Big models don’t have one attention mechanism, but many multi-headed attention mechanisms, and they’re trained for bigger things.</a:t>
            </a:r>
            <a:endParaRPr b="1"/>
          </a:p>
          <a:p>
            <a:pPr marL="0" lvl="0" indent="0" algn="l" rtl="0">
              <a:spcBef>
                <a:spcPts val="0"/>
              </a:spcBef>
              <a:spcAft>
                <a:spcPts val="0"/>
              </a:spcAft>
              <a:buNone/>
            </a:pPr>
            <a:endParaRPr/>
          </a:p>
          <a:p>
            <a:pPr marL="457200" lvl="0" indent="-317500" algn="l" rtl="0">
              <a:spcBef>
                <a:spcPts val="0"/>
              </a:spcBef>
              <a:spcAft>
                <a:spcPts val="0"/>
              </a:spcAft>
              <a:buSzPts val="1400"/>
              <a:buChar char="-"/>
            </a:pPr>
            <a:r>
              <a:rPr lang="en-US"/>
              <a:t>Encoder-style architectures like BERT are giant, trained on large datasets to predict masked out tokens.</a:t>
            </a:r>
            <a:endParaRPr/>
          </a:p>
          <a:p>
            <a:pPr marL="457200" lvl="0" indent="-317500" algn="l" rtl="0">
              <a:spcBef>
                <a:spcPts val="0"/>
              </a:spcBef>
              <a:spcAft>
                <a:spcPts val="0"/>
              </a:spcAft>
              <a:buSzPts val="1400"/>
              <a:buChar char="-"/>
            </a:pPr>
            <a:r>
              <a:rPr lang="en-US"/>
              <a:t>They are used as backbones to perform more complex reasoning. </a:t>
            </a:r>
            <a:endParaRPr/>
          </a:p>
        </p:txBody>
      </p:sp>
      <p:sp>
        <p:nvSpPr>
          <p:cNvPr id="1042" name="Google Shape;1042;g305d56efd02_0_4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g305d56efd02_0_4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Big models don’t have one attention mechanism, but many multi-headed attention mechanisms, and they’re trained for bigger things.</a:t>
            </a:r>
            <a:endParaRPr/>
          </a:p>
          <a:p>
            <a:pPr marL="0" lvl="0" indent="0" algn="l" rtl="0">
              <a:spcBef>
                <a:spcPts val="0"/>
              </a:spcBef>
              <a:spcAft>
                <a:spcPts val="0"/>
              </a:spcAft>
              <a:buClr>
                <a:schemeClr val="dk1"/>
              </a:buClr>
              <a:buSzPts val="1100"/>
              <a:buFont typeface="Arial"/>
              <a:buNone/>
            </a:pPr>
            <a:endParaRPr/>
          </a:p>
          <a:p>
            <a:pPr marL="457200" lvl="0" indent="-317500" algn="l" rtl="0">
              <a:spcBef>
                <a:spcPts val="0"/>
              </a:spcBef>
              <a:spcAft>
                <a:spcPts val="0"/>
              </a:spcAft>
              <a:buClr>
                <a:schemeClr val="dk1"/>
              </a:buClr>
              <a:buSzPts val="1400"/>
              <a:buChar char="-"/>
            </a:pPr>
            <a:r>
              <a:rPr lang="en-US" b="1"/>
              <a:t>Encoder-style architectures like BERT are giant, trained on large datasets to predict masked out tokens.</a:t>
            </a:r>
            <a:endParaRPr b="1"/>
          </a:p>
          <a:p>
            <a:pPr marL="457200" lvl="0" indent="-317500" algn="l" rtl="0">
              <a:spcBef>
                <a:spcPts val="0"/>
              </a:spcBef>
              <a:spcAft>
                <a:spcPts val="0"/>
              </a:spcAft>
              <a:buClr>
                <a:schemeClr val="dk1"/>
              </a:buClr>
              <a:buSzPts val="1400"/>
              <a:buChar char="-"/>
            </a:pPr>
            <a:r>
              <a:rPr lang="en-US" b="1"/>
              <a:t>They are used as backbones to perform more complex reasoning. </a:t>
            </a:r>
            <a:endParaRPr b="1"/>
          </a:p>
          <a:p>
            <a:pPr marL="0" lvl="0" indent="0" algn="l" rtl="0">
              <a:spcBef>
                <a:spcPts val="0"/>
              </a:spcBef>
              <a:spcAft>
                <a:spcPts val="0"/>
              </a:spcAft>
              <a:buNone/>
            </a:pPr>
            <a:endParaRPr/>
          </a:p>
          <a:p>
            <a:pPr marL="0" lvl="0" indent="0" algn="l" rtl="0">
              <a:spcBef>
                <a:spcPts val="0"/>
              </a:spcBef>
              <a:spcAft>
                <a:spcPts val="0"/>
              </a:spcAft>
              <a:buNone/>
            </a:pPr>
            <a:r>
              <a:rPr lang="en-US"/>
              <a:t>What do they do that makes them work well for such complex tasks?</a:t>
            </a:r>
            <a:endParaRPr/>
          </a:p>
        </p:txBody>
      </p:sp>
      <p:sp>
        <p:nvSpPr>
          <p:cNvPr id="1051" name="Google Shape;1051;g305d56efd02_0_4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305d56efd02_0_5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What do they do that makes them work well for such complex tasks?</a:t>
            </a:r>
            <a:endParaRPr b="1"/>
          </a:p>
          <a:p>
            <a:pPr marL="0" lvl="0" indent="0" algn="l" rtl="0">
              <a:spcBef>
                <a:spcPts val="0"/>
              </a:spcBef>
              <a:spcAft>
                <a:spcPts val="0"/>
              </a:spcAft>
              <a:buNone/>
            </a:pPr>
            <a:endParaRPr/>
          </a:p>
          <a:p>
            <a:pPr marL="457200" lvl="0" indent="-317500" algn="l" rtl="0">
              <a:spcBef>
                <a:spcPts val="0"/>
              </a:spcBef>
              <a:spcAft>
                <a:spcPts val="0"/>
              </a:spcAft>
              <a:buSzPts val="1400"/>
              <a:buChar char="-"/>
            </a:pPr>
            <a:r>
              <a:rPr lang="en-US"/>
              <a:t>Grow the network width by adding more attention mechanisms per layer.</a:t>
            </a:r>
            <a:endParaRPr/>
          </a:p>
          <a:p>
            <a:pPr marL="457200" lvl="0" indent="-317500" algn="l" rtl="0">
              <a:spcBef>
                <a:spcPts val="0"/>
              </a:spcBef>
              <a:spcAft>
                <a:spcPts val="0"/>
              </a:spcAft>
              <a:buSzPts val="1400"/>
              <a:buChar char="-"/>
            </a:pPr>
            <a:r>
              <a:rPr lang="en-US"/>
              <a:t>Add more transformer layers to grow deep network depth. </a:t>
            </a:r>
            <a:endParaRPr/>
          </a:p>
          <a:p>
            <a:pPr marL="457200" lvl="0" indent="-317500" algn="l" rtl="0">
              <a:spcBef>
                <a:spcPts val="0"/>
              </a:spcBef>
              <a:spcAft>
                <a:spcPts val="0"/>
              </a:spcAft>
              <a:buSzPts val="1400"/>
              <a:buChar char="-"/>
            </a:pPr>
            <a:r>
              <a:rPr lang="en-US"/>
              <a:t>Add regularization efforts to make training smoother and overfitting less likely.</a:t>
            </a:r>
            <a:endParaRPr/>
          </a:p>
          <a:p>
            <a:pPr marL="457200" lvl="0" indent="-317500" algn="l" rtl="0">
              <a:spcBef>
                <a:spcPts val="0"/>
              </a:spcBef>
              <a:spcAft>
                <a:spcPts val="0"/>
              </a:spcAft>
              <a:buSzPts val="1400"/>
              <a:buChar char="-"/>
            </a:pPr>
            <a:r>
              <a:rPr lang="en-US"/>
              <a:t>Add residual connections to help enforce per-token reasoning and reduce vanishing gradient. </a:t>
            </a:r>
            <a:endParaRPr/>
          </a:p>
        </p:txBody>
      </p:sp>
      <p:sp>
        <p:nvSpPr>
          <p:cNvPr id="1063" name="Google Shape;1063;g305d56efd02_0_5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g305d56efd02_0_5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What do they do that makes them work well for such complex tasks?</a:t>
            </a:r>
            <a:endParaRPr/>
          </a:p>
          <a:p>
            <a:pPr marL="0" lvl="0" indent="0" algn="l" rtl="0">
              <a:spcBef>
                <a:spcPts val="0"/>
              </a:spcBef>
              <a:spcAft>
                <a:spcPts val="0"/>
              </a:spcAft>
              <a:buClr>
                <a:schemeClr val="dk1"/>
              </a:buClr>
              <a:buSzPts val="1100"/>
              <a:buFont typeface="Arial"/>
              <a:buNone/>
            </a:pPr>
            <a:endParaRPr/>
          </a:p>
          <a:p>
            <a:pPr marL="457200" lvl="0" indent="-317500" algn="l" rtl="0">
              <a:spcBef>
                <a:spcPts val="0"/>
              </a:spcBef>
              <a:spcAft>
                <a:spcPts val="0"/>
              </a:spcAft>
              <a:buClr>
                <a:schemeClr val="dk1"/>
              </a:buClr>
              <a:buSzPts val="1400"/>
              <a:buChar char="-"/>
            </a:pPr>
            <a:r>
              <a:rPr lang="en-US" b="1"/>
              <a:t>Grow the network width by adding more attention mechanisms per layer.</a:t>
            </a:r>
            <a:endParaRPr b="1"/>
          </a:p>
          <a:p>
            <a:pPr marL="457200" lvl="0" indent="-317500" algn="l" rtl="0">
              <a:spcBef>
                <a:spcPts val="0"/>
              </a:spcBef>
              <a:spcAft>
                <a:spcPts val="0"/>
              </a:spcAft>
              <a:buClr>
                <a:schemeClr val="dk1"/>
              </a:buClr>
              <a:buSzPts val="1400"/>
              <a:buChar char="-"/>
            </a:pPr>
            <a:r>
              <a:rPr lang="en-US"/>
              <a:t>Add more transformer layers to grow deep network depth. </a:t>
            </a:r>
            <a:endParaRPr/>
          </a:p>
          <a:p>
            <a:pPr marL="457200" lvl="0" indent="-317500" algn="l" rtl="0">
              <a:spcBef>
                <a:spcPts val="0"/>
              </a:spcBef>
              <a:spcAft>
                <a:spcPts val="0"/>
              </a:spcAft>
              <a:buClr>
                <a:schemeClr val="dk1"/>
              </a:buClr>
              <a:buSzPts val="1400"/>
              <a:buChar char="-"/>
            </a:pPr>
            <a:r>
              <a:rPr lang="en-US"/>
              <a:t>Add regularization efforts to make training smoother and overfitting less likely.</a:t>
            </a:r>
            <a:endParaRPr/>
          </a:p>
          <a:p>
            <a:pPr marL="457200" lvl="0" indent="-317500" algn="l" rtl="0">
              <a:spcBef>
                <a:spcPts val="0"/>
              </a:spcBef>
              <a:spcAft>
                <a:spcPts val="0"/>
              </a:spcAft>
              <a:buClr>
                <a:schemeClr val="dk1"/>
              </a:buClr>
              <a:buSzPts val="1400"/>
              <a:buChar char="-"/>
            </a:pPr>
            <a:r>
              <a:rPr lang="en-US"/>
              <a:t>Add residual connections to help enforce per-token reasoning and reduce vanishing gradient. </a:t>
            </a:r>
            <a:endParaRPr/>
          </a:p>
          <a:p>
            <a:pPr marL="0" lvl="0" indent="0" algn="l" rtl="0">
              <a:spcBef>
                <a:spcPts val="0"/>
              </a:spcBef>
              <a:spcAft>
                <a:spcPts val="0"/>
              </a:spcAft>
              <a:buNone/>
            </a:pPr>
            <a:endParaRPr/>
          </a:p>
        </p:txBody>
      </p:sp>
      <p:sp>
        <p:nvSpPr>
          <p:cNvPr id="1071" name="Google Shape;1071;g305d56efd02_0_5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305d56efd02_0_5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What do they do that makes them work well for such complex tasks?</a:t>
            </a:r>
            <a:endParaRPr/>
          </a:p>
          <a:p>
            <a:pPr marL="0" lvl="0" indent="0" algn="l" rtl="0">
              <a:spcBef>
                <a:spcPts val="0"/>
              </a:spcBef>
              <a:spcAft>
                <a:spcPts val="0"/>
              </a:spcAft>
              <a:buClr>
                <a:schemeClr val="dk1"/>
              </a:buClr>
              <a:buSzPts val="1100"/>
              <a:buFont typeface="Arial"/>
              <a:buNone/>
            </a:pPr>
            <a:endParaRPr/>
          </a:p>
          <a:p>
            <a:pPr marL="457200" lvl="0" indent="-317500" algn="l" rtl="0">
              <a:spcBef>
                <a:spcPts val="0"/>
              </a:spcBef>
              <a:spcAft>
                <a:spcPts val="0"/>
              </a:spcAft>
              <a:buClr>
                <a:schemeClr val="dk1"/>
              </a:buClr>
              <a:buSzPts val="1400"/>
              <a:buChar char="-"/>
            </a:pPr>
            <a:r>
              <a:rPr lang="en-US"/>
              <a:t>Grow the network width by adding more attention mechanisms per layer.</a:t>
            </a:r>
            <a:endParaRPr/>
          </a:p>
          <a:p>
            <a:pPr marL="457200" lvl="0" indent="-317500" algn="l" rtl="0">
              <a:spcBef>
                <a:spcPts val="0"/>
              </a:spcBef>
              <a:spcAft>
                <a:spcPts val="0"/>
              </a:spcAft>
              <a:buClr>
                <a:schemeClr val="dk1"/>
              </a:buClr>
              <a:buSzPts val="1400"/>
              <a:buChar char="-"/>
            </a:pPr>
            <a:r>
              <a:rPr lang="en-US" b="1"/>
              <a:t>Add more transformer layers to grow deep network depth. </a:t>
            </a:r>
            <a:endParaRPr b="1"/>
          </a:p>
          <a:p>
            <a:pPr marL="457200" lvl="0" indent="-317500" algn="l" rtl="0">
              <a:spcBef>
                <a:spcPts val="0"/>
              </a:spcBef>
              <a:spcAft>
                <a:spcPts val="0"/>
              </a:spcAft>
              <a:buClr>
                <a:schemeClr val="dk1"/>
              </a:buClr>
              <a:buSzPts val="1400"/>
              <a:buChar char="-"/>
            </a:pPr>
            <a:r>
              <a:rPr lang="en-US"/>
              <a:t>Add regularization efforts to make training smoother and overfitting less likely.</a:t>
            </a:r>
            <a:endParaRPr/>
          </a:p>
          <a:p>
            <a:pPr marL="457200" lvl="0" indent="-317500" algn="l" rtl="0">
              <a:spcBef>
                <a:spcPts val="0"/>
              </a:spcBef>
              <a:spcAft>
                <a:spcPts val="0"/>
              </a:spcAft>
              <a:buClr>
                <a:schemeClr val="dk1"/>
              </a:buClr>
              <a:buSzPts val="1400"/>
              <a:buChar char="-"/>
            </a:pPr>
            <a:r>
              <a:rPr lang="en-US"/>
              <a:t>Add residual connections to help enforce per-token reasoning and reduce vanishing gradient. </a:t>
            </a:r>
            <a:endParaRPr/>
          </a:p>
          <a:p>
            <a:pPr marL="0" lvl="0" indent="0" algn="l" rtl="0">
              <a:spcBef>
                <a:spcPts val="0"/>
              </a:spcBef>
              <a:spcAft>
                <a:spcPts val="0"/>
              </a:spcAft>
              <a:buNone/>
            </a:pPr>
            <a:endParaRPr/>
          </a:p>
        </p:txBody>
      </p:sp>
      <p:sp>
        <p:nvSpPr>
          <p:cNvPr id="1080" name="Google Shape;1080;g305d56efd02_0_5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g305d56efd02_0_5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What do they do that makes them work well for such complex tasks?</a:t>
            </a:r>
            <a:endParaRPr/>
          </a:p>
          <a:p>
            <a:pPr marL="0" lvl="0" indent="0" algn="l" rtl="0">
              <a:spcBef>
                <a:spcPts val="0"/>
              </a:spcBef>
              <a:spcAft>
                <a:spcPts val="0"/>
              </a:spcAft>
              <a:buClr>
                <a:schemeClr val="dk1"/>
              </a:buClr>
              <a:buSzPts val="1100"/>
              <a:buFont typeface="Arial"/>
              <a:buNone/>
            </a:pPr>
            <a:endParaRPr/>
          </a:p>
          <a:p>
            <a:pPr marL="457200" lvl="0" indent="-317500" algn="l" rtl="0">
              <a:spcBef>
                <a:spcPts val="0"/>
              </a:spcBef>
              <a:spcAft>
                <a:spcPts val="0"/>
              </a:spcAft>
              <a:buClr>
                <a:schemeClr val="dk1"/>
              </a:buClr>
              <a:buSzPts val="1400"/>
              <a:buChar char="-"/>
            </a:pPr>
            <a:r>
              <a:rPr lang="en-US"/>
              <a:t>Grow the network width by adding more attention mechanisms per layer.</a:t>
            </a:r>
            <a:endParaRPr/>
          </a:p>
          <a:p>
            <a:pPr marL="457200" lvl="0" indent="-317500" algn="l" rtl="0">
              <a:spcBef>
                <a:spcPts val="0"/>
              </a:spcBef>
              <a:spcAft>
                <a:spcPts val="0"/>
              </a:spcAft>
              <a:buClr>
                <a:schemeClr val="dk1"/>
              </a:buClr>
              <a:buSzPts val="1400"/>
              <a:buChar char="-"/>
            </a:pPr>
            <a:r>
              <a:rPr lang="en-US"/>
              <a:t>Add more transformer layers to grow deep network depth. </a:t>
            </a:r>
            <a:endParaRPr/>
          </a:p>
          <a:p>
            <a:pPr marL="457200" lvl="0" indent="-317500" algn="l" rtl="0">
              <a:spcBef>
                <a:spcPts val="0"/>
              </a:spcBef>
              <a:spcAft>
                <a:spcPts val="0"/>
              </a:spcAft>
              <a:buClr>
                <a:schemeClr val="dk1"/>
              </a:buClr>
              <a:buSzPts val="1400"/>
              <a:buChar char="-"/>
            </a:pPr>
            <a:r>
              <a:rPr lang="en-US" b="1"/>
              <a:t>Add regularization efforts to make training smoother and overfitting less likely.</a:t>
            </a:r>
            <a:endParaRPr b="1"/>
          </a:p>
          <a:p>
            <a:pPr marL="457200" lvl="0" indent="-317500" algn="l" rtl="0">
              <a:spcBef>
                <a:spcPts val="0"/>
              </a:spcBef>
              <a:spcAft>
                <a:spcPts val="0"/>
              </a:spcAft>
              <a:buClr>
                <a:schemeClr val="dk1"/>
              </a:buClr>
              <a:buSzPts val="1400"/>
              <a:buChar char="-"/>
            </a:pPr>
            <a:r>
              <a:rPr lang="en-US"/>
              <a:t>Add residual connections to help enforce per-token reasoning and reduce vanishing gradient. </a:t>
            </a:r>
            <a:endParaRPr/>
          </a:p>
          <a:p>
            <a:pPr marL="0" lvl="0" indent="0" algn="l" rtl="0">
              <a:spcBef>
                <a:spcPts val="0"/>
              </a:spcBef>
              <a:spcAft>
                <a:spcPts val="0"/>
              </a:spcAft>
              <a:buNone/>
            </a:pPr>
            <a:endParaRPr/>
          </a:p>
        </p:txBody>
      </p:sp>
      <p:sp>
        <p:nvSpPr>
          <p:cNvPr id="1089" name="Google Shape;1089;g305d56efd02_0_5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305d56efd02_0_5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What do they do that makes them work well for such complex tasks?</a:t>
            </a:r>
            <a:endParaRPr/>
          </a:p>
          <a:p>
            <a:pPr marL="0" lvl="0" indent="0" algn="l" rtl="0">
              <a:spcBef>
                <a:spcPts val="0"/>
              </a:spcBef>
              <a:spcAft>
                <a:spcPts val="0"/>
              </a:spcAft>
              <a:buClr>
                <a:schemeClr val="dk1"/>
              </a:buClr>
              <a:buSzPts val="1100"/>
              <a:buFont typeface="Arial"/>
              <a:buNone/>
            </a:pPr>
            <a:endParaRPr/>
          </a:p>
          <a:p>
            <a:pPr marL="457200" lvl="0" indent="-317500" algn="l" rtl="0">
              <a:spcBef>
                <a:spcPts val="0"/>
              </a:spcBef>
              <a:spcAft>
                <a:spcPts val="0"/>
              </a:spcAft>
              <a:buClr>
                <a:schemeClr val="dk1"/>
              </a:buClr>
              <a:buSzPts val="1400"/>
              <a:buChar char="-"/>
            </a:pPr>
            <a:r>
              <a:rPr lang="en-US"/>
              <a:t>Grow the network width by adding more attention mechanisms per layer.</a:t>
            </a:r>
            <a:endParaRPr/>
          </a:p>
          <a:p>
            <a:pPr marL="457200" lvl="0" indent="-317500" algn="l" rtl="0">
              <a:spcBef>
                <a:spcPts val="0"/>
              </a:spcBef>
              <a:spcAft>
                <a:spcPts val="0"/>
              </a:spcAft>
              <a:buClr>
                <a:schemeClr val="dk1"/>
              </a:buClr>
              <a:buSzPts val="1400"/>
              <a:buChar char="-"/>
            </a:pPr>
            <a:r>
              <a:rPr lang="en-US"/>
              <a:t>Add more transformer layers to grow deep network depth. </a:t>
            </a:r>
            <a:endParaRPr/>
          </a:p>
          <a:p>
            <a:pPr marL="457200" lvl="0" indent="-317500" algn="l" rtl="0">
              <a:spcBef>
                <a:spcPts val="0"/>
              </a:spcBef>
              <a:spcAft>
                <a:spcPts val="0"/>
              </a:spcAft>
              <a:buClr>
                <a:schemeClr val="dk1"/>
              </a:buClr>
              <a:buSzPts val="1400"/>
              <a:buChar char="-"/>
            </a:pPr>
            <a:r>
              <a:rPr lang="en-US"/>
              <a:t>Add regularization efforts to make training smoother and overfitting less likely.</a:t>
            </a:r>
            <a:endParaRPr/>
          </a:p>
          <a:p>
            <a:pPr marL="457200" lvl="0" indent="-317500" algn="l" rtl="0">
              <a:spcBef>
                <a:spcPts val="0"/>
              </a:spcBef>
              <a:spcAft>
                <a:spcPts val="0"/>
              </a:spcAft>
              <a:buClr>
                <a:schemeClr val="dk1"/>
              </a:buClr>
              <a:buSzPts val="1400"/>
              <a:buChar char="-"/>
            </a:pPr>
            <a:r>
              <a:rPr lang="en-US" b="1"/>
              <a:t>Add residual connections to help enforce per-token reasoning and reduce vanishing gradient. </a:t>
            </a:r>
            <a:endParaRPr b="1"/>
          </a:p>
          <a:p>
            <a:pPr marL="0" lvl="0" indent="0" algn="l" rtl="0">
              <a:spcBef>
                <a:spcPts val="0"/>
              </a:spcBef>
              <a:spcAft>
                <a:spcPts val="0"/>
              </a:spcAft>
              <a:buNone/>
            </a:pPr>
            <a:endParaRPr/>
          </a:p>
          <a:p>
            <a:pPr marL="0" lvl="0" indent="0" algn="l" rtl="0">
              <a:spcBef>
                <a:spcPts val="0"/>
              </a:spcBef>
              <a:spcAft>
                <a:spcPts val="0"/>
              </a:spcAft>
              <a:buNone/>
            </a:pPr>
            <a:r>
              <a:rPr lang="en-US"/>
              <a:t>Now you have a BERT-like model!</a:t>
            </a:r>
            <a:endParaRPr/>
          </a:p>
        </p:txBody>
      </p:sp>
      <p:sp>
        <p:nvSpPr>
          <p:cNvPr id="1098" name="Google Shape;1098;g305d56efd02_0_5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305d56efd02_0_5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Now you have a BERT-like model!</a:t>
            </a:r>
            <a:endParaRPr b="1"/>
          </a:p>
          <a:p>
            <a:pPr marL="0" lvl="0" indent="0" algn="l" rtl="0">
              <a:spcBef>
                <a:spcPts val="0"/>
              </a:spcBef>
              <a:spcAft>
                <a:spcPts val="0"/>
              </a:spcAft>
              <a:buNone/>
            </a:pPr>
            <a:endParaRPr b="1"/>
          </a:p>
          <a:p>
            <a:pPr marL="0" lvl="0" indent="0" algn="l" rtl="0">
              <a:spcBef>
                <a:spcPts val="0"/>
              </a:spcBef>
              <a:spcAft>
                <a:spcPts val="0"/>
              </a:spcAft>
              <a:buNone/>
            </a:pPr>
            <a:r>
              <a:rPr lang="en-US" b="1"/>
              <a:t>So please check it out in the Notebook 2!</a:t>
            </a:r>
            <a:endParaRPr b="1"/>
          </a:p>
        </p:txBody>
      </p:sp>
      <p:sp>
        <p:nvSpPr>
          <p:cNvPr id="1107" name="Google Shape;1107;g305d56efd02_0_5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g305d56efd02_0_5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We’ve pulling in some models, experimented with them, and now have an understanding of the architecture and intuitions!</a:t>
            </a:r>
            <a:endParaRPr dirty="0"/>
          </a:p>
          <a:p>
            <a:pPr marL="0" lvl="0" indent="0" algn="l" rtl="0">
              <a:spcBef>
                <a:spcPts val="0"/>
              </a:spcBef>
              <a:spcAft>
                <a:spcPts val="0"/>
              </a:spcAft>
              <a:buNone/>
            </a:pPr>
            <a:r>
              <a:rPr lang="en-US" b="1" dirty="0"/>
              <a:t>Now let’s see how this backbone is used to solve other tasks aside from Masked Language Modeling!</a:t>
            </a:r>
            <a:endParaRPr b="1" dirty="0"/>
          </a:p>
          <a:p>
            <a:pPr marL="0" lvl="0" indent="0" algn="l" rtl="0">
              <a:spcBef>
                <a:spcPts val="0"/>
              </a:spcBef>
              <a:spcAft>
                <a:spcPts val="0"/>
              </a:spcAft>
              <a:buNone/>
            </a:pPr>
            <a:r>
              <a:rPr lang="en-US" dirty="0"/>
              <a:t>For this part, we’re going to start off by considering the basic NLP tasks listed in the graphic!</a:t>
            </a:r>
            <a:endParaRPr dirty="0"/>
          </a:p>
        </p:txBody>
      </p:sp>
      <p:sp>
        <p:nvSpPr>
          <p:cNvPr id="1115" name="Google Shape;1115;g305d56efd02_0_5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g305d56efd02_0_5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We’ve pulling in some models, experimented with them, and now have an understanding of the architecture and intuitions!</a:t>
            </a:r>
            <a:endParaRPr dirty="0"/>
          </a:p>
          <a:p>
            <a:pPr marL="0" lvl="0" indent="0" algn="l" rtl="0">
              <a:spcBef>
                <a:spcPts val="0"/>
              </a:spcBef>
              <a:spcAft>
                <a:spcPts val="0"/>
              </a:spcAft>
              <a:buClr>
                <a:schemeClr val="dk1"/>
              </a:buClr>
              <a:buSzPts val="1100"/>
              <a:buFont typeface="Arial"/>
              <a:buNone/>
            </a:pPr>
            <a:r>
              <a:rPr lang="en-US" dirty="0"/>
              <a:t>Now let’s see how this backbone is used to solve other tasks aside from Masked Language Modeling!</a:t>
            </a:r>
            <a:endParaRPr dirty="0"/>
          </a:p>
          <a:p>
            <a:pPr marL="0" lvl="0" indent="0" algn="l" rtl="0">
              <a:spcBef>
                <a:spcPts val="0"/>
              </a:spcBef>
              <a:spcAft>
                <a:spcPts val="0"/>
              </a:spcAft>
              <a:buClr>
                <a:schemeClr val="dk1"/>
              </a:buClr>
              <a:buSzPts val="1100"/>
              <a:buFont typeface="Arial"/>
              <a:buNone/>
            </a:pPr>
            <a:r>
              <a:rPr lang="en-US" b="1" dirty="0"/>
              <a:t>For this part, we’re going to start off by considering the basic NLP tasks!</a:t>
            </a:r>
            <a:endParaRPr b="1" dirty="0"/>
          </a:p>
          <a:p>
            <a:pPr marL="457200" lvl="0" indent="-317500" algn="l" rtl="0">
              <a:spcBef>
                <a:spcPts val="0"/>
              </a:spcBef>
              <a:spcAft>
                <a:spcPts val="0"/>
              </a:spcAft>
              <a:buSzPts val="1400"/>
              <a:buChar char="-"/>
            </a:pPr>
            <a:r>
              <a:rPr lang="en-US" dirty="0"/>
              <a:t>Feature extraction: Just semantically-dense embeddings of the text that comes in. Sequence-in sequence-out, not human-interpretable. </a:t>
            </a:r>
            <a:endParaRPr dirty="0"/>
          </a:p>
          <a:p>
            <a:pPr marL="457200" lvl="0" indent="-317500" algn="l" rtl="0">
              <a:spcBef>
                <a:spcPts val="0"/>
              </a:spcBef>
              <a:spcAft>
                <a:spcPts val="0"/>
              </a:spcAft>
              <a:buSzPts val="1400"/>
              <a:buChar char="-"/>
            </a:pPr>
            <a:r>
              <a:rPr lang="en-US" dirty="0"/>
              <a:t>Token classification: From a semantically-rich embedding, just predict something for each token, and we have token classification. </a:t>
            </a:r>
            <a:endParaRPr dirty="0"/>
          </a:p>
          <a:p>
            <a:pPr marL="914400" lvl="1" indent="-317500" algn="l" rtl="0">
              <a:spcBef>
                <a:spcPts val="0"/>
              </a:spcBef>
              <a:spcAft>
                <a:spcPts val="0"/>
              </a:spcAft>
              <a:buSzPts val="1400"/>
              <a:buChar char="-"/>
            </a:pPr>
            <a:r>
              <a:rPr lang="en-US" dirty="0"/>
              <a:t>If the output space is the space of tokens and we’re trying to predict unknown words, then this is mask filling (like most encoder cores)</a:t>
            </a:r>
            <a:endParaRPr dirty="0"/>
          </a:p>
          <a:p>
            <a:pPr marL="457200" lvl="0" indent="-317500" algn="l" rtl="0">
              <a:spcBef>
                <a:spcPts val="0"/>
              </a:spcBef>
              <a:spcAft>
                <a:spcPts val="0"/>
              </a:spcAft>
              <a:buSzPts val="1400"/>
              <a:buChar char="-"/>
            </a:pPr>
            <a:r>
              <a:rPr lang="en-US" dirty="0"/>
              <a:t>Text classification: Alternatively, query the model out of just a single sequence entry, and perhaps you can derive insight about the whole passage?</a:t>
            </a:r>
            <a:endParaRPr dirty="0"/>
          </a:p>
        </p:txBody>
      </p:sp>
      <p:sp>
        <p:nvSpPr>
          <p:cNvPr id="1121" name="Google Shape;1121;g305d56efd02_0_5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g305d56efd02_0_5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Now let’s see how this backbone is used to solve other tasks aside from Masked Language Modeling!</a:t>
            </a:r>
            <a:endParaRPr dirty="0"/>
          </a:p>
          <a:p>
            <a:pPr marL="0" lvl="0" indent="0" algn="l" rtl="0">
              <a:spcBef>
                <a:spcPts val="0"/>
              </a:spcBef>
              <a:spcAft>
                <a:spcPts val="0"/>
              </a:spcAft>
              <a:buClr>
                <a:schemeClr val="dk1"/>
              </a:buClr>
              <a:buSzPts val="1100"/>
              <a:buFont typeface="Arial"/>
              <a:buNone/>
            </a:pPr>
            <a:r>
              <a:rPr lang="en-US" b="1" dirty="0"/>
              <a:t>For this part, we’re going to start off by considering the basic NLP tasks!</a:t>
            </a:r>
            <a:endParaRPr b="1" dirty="0"/>
          </a:p>
          <a:p>
            <a:pPr marL="457200" lvl="0" indent="-317500" algn="l" rtl="0">
              <a:spcBef>
                <a:spcPts val="0"/>
              </a:spcBef>
              <a:spcAft>
                <a:spcPts val="0"/>
              </a:spcAft>
              <a:buClr>
                <a:schemeClr val="dk1"/>
              </a:buClr>
              <a:buSzPts val="1400"/>
              <a:buChar char="-"/>
            </a:pPr>
            <a:r>
              <a:rPr lang="en-US" b="1" dirty="0"/>
              <a:t>Feature extraction: Just semantically-dense embeddings of the text that comes in. Sequence-in sequence-out, not human-interpretable. </a:t>
            </a:r>
            <a:endParaRPr b="1" dirty="0"/>
          </a:p>
          <a:p>
            <a:pPr marL="457200" lvl="0" indent="-317500" algn="l" rtl="0">
              <a:spcBef>
                <a:spcPts val="0"/>
              </a:spcBef>
              <a:spcAft>
                <a:spcPts val="0"/>
              </a:spcAft>
              <a:buClr>
                <a:schemeClr val="dk1"/>
              </a:buClr>
              <a:buSzPts val="1400"/>
              <a:buChar char="-"/>
            </a:pPr>
            <a:r>
              <a:rPr lang="en-US" dirty="0"/>
              <a:t>Token classification: From a semantically-rich embedding, just predict something for each token, and we have token classification. </a:t>
            </a:r>
            <a:endParaRPr dirty="0"/>
          </a:p>
          <a:p>
            <a:pPr marL="914400" lvl="1" indent="-317500" algn="l" rtl="0">
              <a:spcBef>
                <a:spcPts val="0"/>
              </a:spcBef>
              <a:spcAft>
                <a:spcPts val="0"/>
              </a:spcAft>
              <a:buClr>
                <a:schemeClr val="dk1"/>
              </a:buClr>
              <a:buSzPts val="1400"/>
              <a:buChar char="-"/>
            </a:pPr>
            <a:r>
              <a:rPr lang="en-US" dirty="0"/>
              <a:t>If the output space is the space of tokens and we’re trying to predict unknown words, then this is mask filling (like most encoder cores)</a:t>
            </a:r>
            <a:endParaRPr dirty="0"/>
          </a:p>
          <a:p>
            <a:pPr marL="457200" lvl="0" indent="-317500" algn="l" rtl="0">
              <a:spcBef>
                <a:spcPts val="0"/>
              </a:spcBef>
              <a:spcAft>
                <a:spcPts val="0"/>
              </a:spcAft>
              <a:buClr>
                <a:schemeClr val="dk1"/>
              </a:buClr>
              <a:buSzPts val="1400"/>
              <a:buChar char="-"/>
            </a:pPr>
            <a:r>
              <a:rPr lang="en-US" dirty="0"/>
              <a:t>Text classification: Alternatively, query the model out of just a single sequence entry, and perhaps you can derive insight about the whole passage?</a:t>
            </a:r>
            <a:endParaRPr dirty="0"/>
          </a:p>
          <a:p>
            <a:pPr marL="0" lvl="0" indent="0" algn="l" rtl="0">
              <a:spcBef>
                <a:spcPts val="0"/>
              </a:spcBef>
              <a:spcAft>
                <a:spcPts val="0"/>
              </a:spcAft>
              <a:buNone/>
            </a:pPr>
            <a:endParaRPr dirty="0"/>
          </a:p>
        </p:txBody>
      </p:sp>
      <p:sp>
        <p:nvSpPr>
          <p:cNvPr id="1129" name="Google Shape;1129;g305d56efd02_0_5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g305d56efd02_0_5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Now let’s see how this backbone is used to solve other tasks aside from Masked Language Modeling!</a:t>
            </a:r>
            <a:endParaRPr/>
          </a:p>
          <a:p>
            <a:pPr marL="0" lvl="0" indent="0" algn="l" rtl="0">
              <a:spcBef>
                <a:spcPts val="0"/>
              </a:spcBef>
              <a:spcAft>
                <a:spcPts val="0"/>
              </a:spcAft>
              <a:buClr>
                <a:schemeClr val="dk1"/>
              </a:buClr>
              <a:buSzPts val="1100"/>
              <a:buFont typeface="Arial"/>
              <a:buNone/>
            </a:pPr>
            <a:r>
              <a:rPr lang="en-US" b="1"/>
              <a:t>For this part, we’re going to start off by considering the basic NLP tasks!</a:t>
            </a:r>
            <a:endParaRPr b="1"/>
          </a:p>
          <a:p>
            <a:pPr marL="457200" lvl="0" indent="-317500" algn="l" rtl="0">
              <a:spcBef>
                <a:spcPts val="0"/>
              </a:spcBef>
              <a:spcAft>
                <a:spcPts val="0"/>
              </a:spcAft>
              <a:buClr>
                <a:schemeClr val="dk1"/>
              </a:buClr>
              <a:buSzPts val="1400"/>
              <a:buChar char="-"/>
            </a:pPr>
            <a:r>
              <a:rPr lang="en-US"/>
              <a:t>Feature extraction: Just semantically-dense embeddings of the text that comes in. Sequence-in sequence-out, not human-interpretable. </a:t>
            </a:r>
            <a:endParaRPr/>
          </a:p>
          <a:p>
            <a:pPr marL="457200" lvl="0" indent="-317500" algn="l" rtl="0">
              <a:spcBef>
                <a:spcPts val="0"/>
              </a:spcBef>
              <a:spcAft>
                <a:spcPts val="0"/>
              </a:spcAft>
              <a:buClr>
                <a:schemeClr val="dk1"/>
              </a:buClr>
              <a:buSzPts val="1400"/>
              <a:buChar char="-"/>
            </a:pPr>
            <a:r>
              <a:rPr lang="en-US" b="1"/>
              <a:t>Token classification: From a semantically-rich embedding, just predict something for each token, and we have token classification. </a:t>
            </a:r>
            <a:endParaRPr b="1"/>
          </a:p>
          <a:p>
            <a:pPr marL="914400" lvl="1" indent="-317500" algn="l" rtl="0">
              <a:spcBef>
                <a:spcPts val="0"/>
              </a:spcBef>
              <a:spcAft>
                <a:spcPts val="0"/>
              </a:spcAft>
              <a:buClr>
                <a:schemeClr val="dk1"/>
              </a:buClr>
              <a:buSzPts val="1400"/>
              <a:buChar char="-"/>
            </a:pPr>
            <a:r>
              <a:rPr lang="en-US"/>
              <a:t>If the output space is the space of tokens and we’re trying to predict unknown words, then this is mask filling (like most encoder cores)</a:t>
            </a:r>
            <a:endParaRPr/>
          </a:p>
          <a:p>
            <a:pPr marL="457200" lvl="0" indent="-317500" algn="l" rtl="0">
              <a:spcBef>
                <a:spcPts val="0"/>
              </a:spcBef>
              <a:spcAft>
                <a:spcPts val="0"/>
              </a:spcAft>
              <a:buClr>
                <a:schemeClr val="dk1"/>
              </a:buClr>
              <a:buSzPts val="1400"/>
              <a:buChar char="-"/>
            </a:pPr>
            <a:r>
              <a:rPr lang="en-US"/>
              <a:t>Text classification: Alternatively, query the model out of just a single sequence entry, and perhaps you can derive insight about the whole passage?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1137" name="Google Shape;1137;g305d56efd02_0_5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305d56efd02_0_5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Now let’s see how this backbone is used to solve other tasks aside from Masked Language Modeling!</a:t>
            </a:r>
            <a:endParaRPr/>
          </a:p>
          <a:p>
            <a:pPr marL="0" lvl="0" indent="0" algn="l" rtl="0">
              <a:spcBef>
                <a:spcPts val="0"/>
              </a:spcBef>
              <a:spcAft>
                <a:spcPts val="0"/>
              </a:spcAft>
              <a:buClr>
                <a:schemeClr val="dk1"/>
              </a:buClr>
              <a:buSzPts val="1100"/>
              <a:buFont typeface="Arial"/>
              <a:buNone/>
            </a:pPr>
            <a:r>
              <a:rPr lang="en-US" b="1"/>
              <a:t>For this part, we’re going to start off by considering the basic NLP tasks!</a:t>
            </a:r>
            <a:endParaRPr b="1"/>
          </a:p>
          <a:p>
            <a:pPr marL="457200" lvl="0" indent="-317500" algn="l" rtl="0">
              <a:spcBef>
                <a:spcPts val="0"/>
              </a:spcBef>
              <a:spcAft>
                <a:spcPts val="0"/>
              </a:spcAft>
              <a:buClr>
                <a:schemeClr val="dk1"/>
              </a:buClr>
              <a:buSzPts val="1400"/>
              <a:buChar char="-"/>
            </a:pPr>
            <a:r>
              <a:rPr lang="en-US"/>
              <a:t>Feature extraction: Just semantically-dense embeddings of the text that comes in. Sequence-in sequence-out, not human-interpretable. </a:t>
            </a:r>
            <a:endParaRPr/>
          </a:p>
          <a:p>
            <a:pPr marL="457200" lvl="0" indent="-317500" algn="l" rtl="0">
              <a:spcBef>
                <a:spcPts val="0"/>
              </a:spcBef>
              <a:spcAft>
                <a:spcPts val="0"/>
              </a:spcAft>
              <a:buClr>
                <a:schemeClr val="dk1"/>
              </a:buClr>
              <a:buSzPts val="1400"/>
              <a:buChar char="-"/>
            </a:pPr>
            <a:r>
              <a:rPr lang="en-US"/>
              <a:t>Token classification: From a semantically-rich embedding, just predict something for each token, and we have token classification. </a:t>
            </a:r>
            <a:endParaRPr/>
          </a:p>
          <a:p>
            <a:pPr marL="914400" lvl="1" indent="-317500" algn="l" rtl="0">
              <a:spcBef>
                <a:spcPts val="0"/>
              </a:spcBef>
              <a:spcAft>
                <a:spcPts val="0"/>
              </a:spcAft>
              <a:buClr>
                <a:schemeClr val="dk1"/>
              </a:buClr>
              <a:buSzPts val="1400"/>
              <a:buChar char="-"/>
            </a:pPr>
            <a:r>
              <a:rPr lang="en-US" b="1"/>
              <a:t>If the output space is the space of tokens and we’re trying to predict unknown words, then this is mask filling (like most encoder cores)</a:t>
            </a:r>
            <a:endParaRPr b="1"/>
          </a:p>
          <a:p>
            <a:pPr marL="457200" lvl="0" indent="-317500" algn="l" rtl="0">
              <a:spcBef>
                <a:spcPts val="0"/>
              </a:spcBef>
              <a:spcAft>
                <a:spcPts val="0"/>
              </a:spcAft>
              <a:buClr>
                <a:schemeClr val="dk1"/>
              </a:buClr>
              <a:buSzPts val="1400"/>
              <a:buChar char="-"/>
            </a:pPr>
            <a:r>
              <a:rPr lang="en-US"/>
              <a:t>Text classification: Alternatively, query the model out of just a single sequence entry, and perhaps you can derive insight about the whole passage?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1145" name="Google Shape;1145;g305d56efd02_0_5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g305d56efd02_0_5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Now let’s see how this backbone is used to solve other tasks aside from Masked Language Modeling!</a:t>
            </a:r>
            <a:endParaRPr/>
          </a:p>
          <a:p>
            <a:pPr marL="0" lvl="0" indent="0" algn="l" rtl="0">
              <a:spcBef>
                <a:spcPts val="0"/>
              </a:spcBef>
              <a:spcAft>
                <a:spcPts val="0"/>
              </a:spcAft>
              <a:buClr>
                <a:schemeClr val="dk1"/>
              </a:buClr>
              <a:buSzPts val="1100"/>
              <a:buFont typeface="Arial"/>
              <a:buNone/>
            </a:pPr>
            <a:r>
              <a:rPr lang="en-US" b="1"/>
              <a:t>For this part, we’re going to start off by considering the basic NLP tasks!</a:t>
            </a:r>
            <a:endParaRPr b="1"/>
          </a:p>
          <a:p>
            <a:pPr marL="457200" lvl="0" indent="-317500" algn="l" rtl="0">
              <a:spcBef>
                <a:spcPts val="0"/>
              </a:spcBef>
              <a:spcAft>
                <a:spcPts val="0"/>
              </a:spcAft>
              <a:buClr>
                <a:schemeClr val="dk1"/>
              </a:buClr>
              <a:buSzPts val="1400"/>
              <a:buChar char="-"/>
            </a:pPr>
            <a:r>
              <a:rPr lang="en-US"/>
              <a:t>Feature extraction: Just semantically-dense embeddings of the text that comes in. Sequence-in sequence-out, not human-interpretable. </a:t>
            </a:r>
            <a:endParaRPr/>
          </a:p>
          <a:p>
            <a:pPr marL="457200" lvl="0" indent="-317500" algn="l" rtl="0">
              <a:spcBef>
                <a:spcPts val="0"/>
              </a:spcBef>
              <a:spcAft>
                <a:spcPts val="0"/>
              </a:spcAft>
              <a:buClr>
                <a:schemeClr val="dk1"/>
              </a:buClr>
              <a:buSzPts val="1400"/>
              <a:buChar char="-"/>
            </a:pPr>
            <a:r>
              <a:rPr lang="en-US"/>
              <a:t>Token classification: From a semantically-rich embedding, just predict something for each token, and we have token classification. </a:t>
            </a:r>
            <a:endParaRPr/>
          </a:p>
          <a:p>
            <a:pPr marL="914400" lvl="1" indent="-317500" algn="l" rtl="0">
              <a:spcBef>
                <a:spcPts val="0"/>
              </a:spcBef>
              <a:spcAft>
                <a:spcPts val="0"/>
              </a:spcAft>
              <a:buClr>
                <a:schemeClr val="dk1"/>
              </a:buClr>
              <a:buSzPts val="1400"/>
              <a:buChar char="-"/>
            </a:pPr>
            <a:r>
              <a:rPr lang="en-US"/>
              <a:t>If the output space is the space of tokens and we’re trying to predict unknown words, then this is mask filling (like most encoder cores)</a:t>
            </a:r>
            <a:endParaRPr/>
          </a:p>
          <a:p>
            <a:pPr marL="457200" lvl="0" indent="-317500" algn="l" rtl="0">
              <a:spcBef>
                <a:spcPts val="0"/>
              </a:spcBef>
              <a:spcAft>
                <a:spcPts val="0"/>
              </a:spcAft>
              <a:buClr>
                <a:schemeClr val="dk1"/>
              </a:buClr>
              <a:buSzPts val="1400"/>
              <a:buChar char="-"/>
            </a:pPr>
            <a:r>
              <a:rPr lang="en-US" b="1"/>
              <a:t>Text classification: Alternatively, query the model out of just a single sequence entry, and perhaps you can derive insight about the whole passage?</a:t>
            </a:r>
            <a:endParaRPr b="1"/>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a:t>Turns out, all of this can be achieved from the same underlying architectural backbone! </a:t>
            </a:r>
            <a:endParaRPr/>
          </a:p>
        </p:txBody>
      </p:sp>
      <p:sp>
        <p:nvSpPr>
          <p:cNvPr id="1153" name="Google Shape;1153;g305d56efd02_0_5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
        <p:cNvGrpSpPr/>
        <p:nvPr/>
      </p:nvGrpSpPr>
      <p:grpSpPr>
        <a:xfrm>
          <a:off x="0" y="0"/>
          <a:ext cx="0" cy="0"/>
          <a:chOff x="0" y="0"/>
          <a:chExt cx="0" cy="0"/>
        </a:xfrm>
      </p:grpSpPr>
      <p:sp>
        <p:nvSpPr>
          <p:cNvPr id="1160" name="Google Shape;1160;g305d56efd02_0_5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Turns out, all of this can be achieved from the same underlying architectural backbone! </a:t>
            </a:r>
            <a:endParaRPr b="1"/>
          </a:p>
          <a:p>
            <a:pPr marL="0" lvl="0" indent="0" algn="l" rtl="0">
              <a:spcBef>
                <a:spcPts val="0"/>
              </a:spcBef>
              <a:spcAft>
                <a:spcPts val="0"/>
              </a:spcAft>
              <a:buNone/>
            </a:pPr>
            <a:endParaRPr b="1"/>
          </a:p>
          <a:p>
            <a:pPr marL="0" lvl="0" indent="0" algn="l" rtl="0">
              <a:spcBef>
                <a:spcPts val="0"/>
              </a:spcBef>
              <a:spcAft>
                <a:spcPts val="0"/>
              </a:spcAft>
              <a:buNone/>
            </a:pPr>
            <a:r>
              <a:rPr lang="en-US" b="1"/>
              <a:t>It’s just either a subset (feature ext), entirety of (mask fill), or added layer on top of (text/token class) a single pretrained LLM</a:t>
            </a:r>
            <a:r>
              <a:rPr lang="en-US"/>
              <a:t> (or maybe derivatives of one)</a:t>
            </a:r>
            <a:endParaRPr/>
          </a:p>
        </p:txBody>
      </p:sp>
      <p:sp>
        <p:nvSpPr>
          <p:cNvPr id="1161" name="Google Shape;1161;g305d56efd02_0_5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305d56efd02_0_59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Turns out, all of this can be achieved from the same underlying architectural backbone!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It’s just either a subset (feature ext), entirety of (mask fill), or added layer on top of (text/token class) a single pretrained LLM </a:t>
            </a:r>
            <a:r>
              <a:rPr lang="en-US" b="1"/>
              <a:t>(or maybe derivatives of one)</a:t>
            </a:r>
            <a:endParaRPr b="1"/>
          </a:p>
          <a:p>
            <a:pPr marL="0" lvl="0" indent="0" algn="l" rtl="0">
              <a:spcBef>
                <a:spcPts val="0"/>
              </a:spcBef>
              <a:spcAft>
                <a:spcPts val="0"/>
              </a:spcAft>
              <a:buNone/>
            </a:pPr>
            <a:r>
              <a:rPr lang="en-US" b="1"/>
              <a:t>Let’s talk about some of the derivatives!</a:t>
            </a:r>
            <a:endParaRPr b="1"/>
          </a:p>
        </p:txBody>
      </p:sp>
      <p:sp>
        <p:nvSpPr>
          <p:cNvPr id="1168" name="Google Shape;1168;g305d56efd02_0_5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4"/>
        <p:cNvGrpSpPr/>
        <p:nvPr/>
      </p:nvGrpSpPr>
      <p:grpSpPr>
        <a:xfrm>
          <a:off x="0" y="0"/>
          <a:ext cx="0" cy="0"/>
          <a:chOff x="0" y="0"/>
          <a:chExt cx="0" cy="0"/>
        </a:xfrm>
      </p:grpSpPr>
      <p:sp>
        <p:nvSpPr>
          <p:cNvPr id="1175" name="Google Shape;1175;g305d56efd02_0_60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Let’s talk about some of the derivatives!</a:t>
            </a:r>
            <a:endParaRPr b="1"/>
          </a:p>
          <a:p>
            <a:pPr marL="0" lvl="0" indent="0" algn="l" rtl="0">
              <a:spcBef>
                <a:spcPts val="0"/>
              </a:spcBef>
              <a:spcAft>
                <a:spcPts val="0"/>
              </a:spcAft>
              <a:buNone/>
            </a:pPr>
            <a:endParaRPr/>
          </a:p>
          <a:p>
            <a:pPr marL="0" lvl="0" indent="0" algn="l" rtl="0">
              <a:spcBef>
                <a:spcPts val="0"/>
              </a:spcBef>
              <a:spcAft>
                <a:spcPts val="0"/>
              </a:spcAft>
              <a:buNone/>
            </a:pPr>
            <a:r>
              <a:rPr lang="en-US"/>
              <a:t>(See slides)</a:t>
            </a:r>
            <a:endParaRPr/>
          </a:p>
        </p:txBody>
      </p:sp>
      <p:sp>
        <p:nvSpPr>
          <p:cNvPr id="1176" name="Google Shape;1176;g305d56efd02_0_6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g305d56efd02_0_6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Let’s talk about some of the derivatives!</a:t>
            </a:r>
            <a:endParaRPr b="1"/>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(See slides)</a:t>
            </a:r>
            <a:endParaRPr/>
          </a:p>
          <a:p>
            <a:pPr marL="0" lvl="0" indent="0" algn="l" rtl="0">
              <a:spcBef>
                <a:spcPts val="0"/>
              </a:spcBef>
              <a:spcAft>
                <a:spcPts val="0"/>
              </a:spcAft>
              <a:buNone/>
            </a:pPr>
            <a:endParaRPr/>
          </a:p>
        </p:txBody>
      </p:sp>
      <p:sp>
        <p:nvSpPr>
          <p:cNvPr id="1183" name="Google Shape;1183;g305d56efd02_0_6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305d56efd02_0_6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Let’s talk about some of the derivatives!</a:t>
            </a:r>
            <a:endParaRPr b="1"/>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(See slides)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NEXT: Now let’s talk about what they all have in common: What they’re good for!</a:t>
            </a:r>
            <a:endParaRPr/>
          </a:p>
          <a:p>
            <a:pPr marL="0" lvl="0" indent="0" algn="l" rtl="0">
              <a:spcBef>
                <a:spcPts val="0"/>
              </a:spcBef>
              <a:spcAft>
                <a:spcPts val="0"/>
              </a:spcAft>
              <a:buNone/>
            </a:pPr>
            <a:endParaRPr/>
          </a:p>
        </p:txBody>
      </p:sp>
      <p:sp>
        <p:nvSpPr>
          <p:cNvPr id="1190" name="Google Shape;1190;g305d56efd02_0_6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305d56efd02_0_6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Now let’s talk about what they all have in common: What they’re good for!</a:t>
            </a:r>
            <a:endParaRPr b="1"/>
          </a:p>
          <a:p>
            <a:pPr marL="0" lvl="0" indent="0" algn="l" rtl="0">
              <a:spcBef>
                <a:spcPts val="0"/>
              </a:spcBef>
              <a:spcAft>
                <a:spcPts val="0"/>
              </a:spcAft>
              <a:buNone/>
            </a:pPr>
            <a:r>
              <a:rPr lang="en-US"/>
              <a:t>(in slides)</a:t>
            </a:r>
            <a:endParaRPr/>
          </a:p>
          <a:p>
            <a:pPr marL="0" lvl="0" indent="0" algn="l" rtl="0">
              <a:spcBef>
                <a:spcPts val="0"/>
              </a:spcBef>
              <a:spcAft>
                <a:spcPts val="0"/>
              </a:spcAft>
              <a:buNone/>
            </a:pPr>
            <a:endParaRPr/>
          </a:p>
          <a:p>
            <a:pPr marL="0" lvl="0" indent="0" algn="l" rtl="0">
              <a:spcBef>
                <a:spcPts val="0"/>
              </a:spcBef>
              <a:spcAft>
                <a:spcPts val="0"/>
              </a:spcAft>
              <a:buNone/>
            </a:pPr>
            <a:r>
              <a:rPr lang="en-US"/>
              <a:t>NEXT: But what about when you want to predict multiple things, but you don’t want them to be n-&gt;n or n-&gt;1? You can do zero-shot classification!</a:t>
            </a:r>
            <a:endParaRPr/>
          </a:p>
        </p:txBody>
      </p:sp>
      <p:sp>
        <p:nvSpPr>
          <p:cNvPr id="1197" name="Google Shape;1197;g305d56efd02_0_6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g305d56efd02_0_6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But what about when you want to predict multiple things, but you don’t want them to be n-&gt;n or n-&gt;1? </a:t>
            </a:r>
            <a:endParaRPr/>
          </a:p>
          <a:p>
            <a:pPr marL="0" lvl="0" indent="0" algn="l" rtl="0">
              <a:spcBef>
                <a:spcPts val="0"/>
              </a:spcBef>
              <a:spcAft>
                <a:spcPts val="0"/>
              </a:spcAft>
              <a:buClr>
                <a:schemeClr val="dk1"/>
              </a:buClr>
              <a:buSzPts val="1100"/>
              <a:buFont typeface="Arial"/>
              <a:buNone/>
            </a:pPr>
            <a:r>
              <a:rPr lang="en-US" b="1"/>
              <a:t>You can do zero-shot classification! Derived from contradiction/entailment task. </a:t>
            </a:r>
            <a:endParaRPr b="1"/>
          </a:p>
          <a:p>
            <a:pPr marL="0" lvl="0" indent="0" algn="l" rtl="0">
              <a:spcBef>
                <a:spcPts val="0"/>
              </a:spcBef>
              <a:spcAft>
                <a:spcPts val="0"/>
              </a:spcAft>
              <a:buNone/>
            </a:pPr>
            <a:r>
              <a:rPr lang="en-US" b="1"/>
              <a:t>Great for pulling m classes, one at a time, from an n-entry sequence…</a:t>
            </a:r>
            <a:endParaRPr b="1"/>
          </a:p>
          <a:p>
            <a:pPr marL="0" lvl="0" indent="0" algn="l" rtl="0">
              <a:spcBef>
                <a:spcPts val="0"/>
              </a:spcBef>
              <a:spcAft>
                <a:spcPts val="0"/>
              </a:spcAft>
              <a:buNone/>
            </a:pPr>
            <a:endParaRPr/>
          </a:p>
          <a:p>
            <a:pPr marL="0" lvl="0" indent="0" algn="l" rtl="0">
              <a:spcBef>
                <a:spcPts val="0"/>
              </a:spcBef>
              <a:spcAft>
                <a:spcPts val="0"/>
              </a:spcAft>
              <a:buNone/>
            </a:pPr>
            <a:r>
              <a:rPr lang="en-US"/>
              <a:t>but doesn’t generate sequences…</a:t>
            </a:r>
            <a:endParaRPr/>
          </a:p>
        </p:txBody>
      </p:sp>
      <p:sp>
        <p:nvSpPr>
          <p:cNvPr id="1205" name="Google Shape;1205;g305d56efd02_0_6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g305d56efd02_0_6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What about </a:t>
            </a:r>
            <a:r>
              <a:rPr lang="en-US" dirty="0" err="1"/>
              <a:t>subsetting</a:t>
            </a:r>
            <a:r>
              <a:rPr lang="en-US" dirty="0"/>
              <a:t> sequences?</a:t>
            </a:r>
            <a:endParaRPr b="1" dirty="0"/>
          </a:p>
          <a:p>
            <a:pPr marL="0" lvl="0" indent="0" algn="l" rtl="0">
              <a:spcBef>
                <a:spcPts val="0"/>
              </a:spcBef>
              <a:spcAft>
                <a:spcPts val="0"/>
              </a:spcAft>
              <a:buNone/>
            </a:pPr>
            <a:endParaRPr b="1" dirty="0"/>
          </a:p>
          <a:p>
            <a:pPr marL="0" lvl="0" indent="0" algn="l" rtl="0">
              <a:spcBef>
                <a:spcPts val="0"/>
              </a:spcBef>
              <a:spcAft>
                <a:spcPts val="0"/>
              </a:spcAft>
              <a:buNone/>
            </a:pPr>
            <a:r>
              <a:rPr lang="en-US" b="1" dirty="0"/>
              <a:t>Sure, you can do that with range prediction. Predict for each sequence entry:</a:t>
            </a:r>
            <a:endParaRPr b="1" dirty="0"/>
          </a:p>
          <a:p>
            <a:pPr marL="0" lvl="0" indent="0" algn="l" rtl="0">
              <a:spcBef>
                <a:spcPts val="0"/>
              </a:spcBef>
              <a:spcAft>
                <a:spcPts val="0"/>
              </a:spcAft>
              <a:buNone/>
            </a:pPr>
            <a:r>
              <a:rPr lang="en-US" b="1" dirty="0"/>
              <a:t>- Whether the token is a start</a:t>
            </a:r>
            <a:endParaRPr b="1" dirty="0"/>
          </a:p>
          <a:p>
            <a:pPr marL="0" lvl="0" indent="0" algn="l" rtl="0">
              <a:spcBef>
                <a:spcPts val="0"/>
              </a:spcBef>
              <a:spcAft>
                <a:spcPts val="0"/>
              </a:spcAft>
              <a:buNone/>
            </a:pPr>
            <a:r>
              <a:rPr lang="en-US" b="1" dirty="0"/>
              <a:t>- Whether the token is an end</a:t>
            </a:r>
            <a:endParaRPr b="1" dirty="0"/>
          </a:p>
          <a:p>
            <a:pPr marL="0" lvl="0" indent="0" algn="l" rtl="0">
              <a:spcBef>
                <a:spcPts val="0"/>
              </a:spcBef>
              <a:spcAft>
                <a:spcPts val="0"/>
              </a:spcAft>
              <a:buNone/>
            </a:pPr>
            <a:endParaRPr b="1" dirty="0"/>
          </a:p>
          <a:p>
            <a:pPr marL="0" lvl="0" indent="0" algn="l" rtl="0">
              <a:spcBef>
                <a:spcPts val="0"/>
              </a:spcBef>
              <a:spcAft>
                <a:spcPts val="0"/>
              </a:spcAft>
              <a:buNone/>
            </a:pPr>
            <a:r>
              <a:rPr lang="en-US" dirty="0"/>
              <a:t>But what about when that’s not enough and we want more than a subset?</a:t>
            </a:r>
            <a:endParaRPr dirty="0"/>
          </a:p>
        </p:txBody>
      </p:sp>
      <p:sp>
        <p:nvSpPr>
          <p:cNvPr id="1222" name="Google Shape;1222;g305d56efd02_0_6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2"/>
        <p:cNvGrpSpPr/>
        <p:nvPr/>
      </p:nvGrpSpPr>
      <p:grpSpPr>
        <a:xfrm>
          <a:off x="0" y="0"/>
          <a:ext cx="0" cy="0"/>
          <a:chOff x="0" y="0"/>
          <a:chExt cx="0" cy="0"/>
        </a:xfrm>
      </p:grpSpPr>
      <p:sp>
        <p:nvSpPr>
          <p:cNvPr id="1213" name="Google Shape;1213;g305d56efd02_0_6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Still, we’re running up on some limitations. In the next notebook, we’ll explore these limitations in more detail and will propose a better solution for novel text generation. </a:t>
            </a:r>
            <a:endParaRPr b="1" dirty="0"/>
          </a:p>
          <a:p>
            <a:pPr marL="0" lvl="0" indent="0" algn="l" rtl="0">
              <a:spcBef>
                <a:spcPts val="0"/>
              </a:spcBef>
              <a:spcAft>
                <a:spcPts val="0"/>
              </a:spcAft>
              <a:buNone/>
            </a:pPr>
            <a:endParaRPr b="1" dirty="0"/>
          </a:p>
          <a:p>
            <a:pPr marL="0" lvl="0" indent="0" algn="l" rtl="0">
              <a:spcBef>
                <a:spcPts val="0"/>
              </a:spcBef>
              <a:spcAft>
                <a:spcPts val="0"/>
              </a:spcAft>
              <a:buClr>
                <a:schemeClr val="dk1"/>
              </a:buClr>
              <a:buSzPts val="1100"/>
              <a:buFont typeface="Arial"/>
              <a:buNone/>
            </a:pPr>
            <a:r>
              <a:rPr lang="en-US" b="1" dirty="0"/>
              <a:t>Start Notebook 3!!</a:t>
            </a:r>
            <a:endParaRPr b="1" dirty="0"/>
          </a:p>
          <a:p>
            <a:pPr marL="0" lvl="0" indent="0" algn="l" rtl="0">
              <a:spcBef>
                <a:spcPts val="0"/>
              </a:spcBef>
              <a:spcAft>
                <a:spcPts val="0"/>
              </a:spcAft>
              <a:buNone/>
            </a:pPr>
            <a:endParaRPr dirty="0"/>
          </a:p>
        </p:txBody>
      </p:sp>
      <p:sp>
        <p:nvSpPr>
          <p:cNvPr id="1214" name="Google Shape;1214;g305d56efd02_0_6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305d56efd02_0_6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Welcome back to the course!</a:t>
            </a:r>
          </a:p>
          <a:p>
            <a:pPr algn="l">
              <a:buFont typeface="Arial" panose="020B0604020202020204" pitchFamily="34" charset="0"/>
              <a:buChar char="•"/>
            </a:pPr>
            <a:r>
              <a:rPr lang="en-US" b="0" i="0" u="none" strike="noStrike" dirty="0">
                <a:solidFill>
                  <a:srgbClr val="000000"/>
                </a:solidFill>
                <a:effectLst/>
              </a:rPr>
              <a:t>This section covers decoder models, which generate language sequences.</a:t>
            </a:r>
          </a:p>
          <a:p>
            <a:pPr algn="l">
              <a:buFont typeface="Arial" panose="020B0604020202020204" pitchFamily="34" charset="0"/>
              <a:buChar char="•"/>
            </a:pPr>
            <a:r>
              <a:rPr lang="en-US" b="0" i="0" u="none" strike="noStrike" dirty="0">
                <a:solidFill>
                  <a:srgbClr val="000000"/>
                </a:solidFill>
                <a:effectLst/>
              </a:rPr>
              <a:t>We'll contrast decoders with encoders and dive into language generation.</a:t>
            </a:r>
          </a:p>
        </p:txBody>
      </p:sp>
      <p:sp>
        <p:nvSpPr>
          <p:cNvPr id="1238" name="Google Shape;1238;g305d56efd02_0_6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g305d56efd02_0_6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We’re going from very natural n-&gt;n and n-&gt;1 tasks, and even a bit of n-&gt;m tasks…</a:t>
            </a:r>
            <a:endParaRPr/>
          </a:p>
          <a:p>
            <a:pPr marL="0" lvl="0" indent="0" algn="l" rtl="0">
              <a:spcBef>
                <a:spcPts val="0"/>
              </a:spcBef>
              <a:spcAft>
                <a:spcPts val="0"/>
              </a:spcAft>
              <a:buNone/>
            </a:pPr>
            <a:r>
              <a:rPr lang="en-US"/>
              <a:t>but let’s look at some new tasks that might not be so good for our architecture.</a:t>
            </a:r>
            <a:endParaRPr/>
          </a:p>
          <a:p>
            <a:pPr marL="0" lvl="0" indent="0" algn="l" rtl="0">
              <a:spcBef>
                <a:spcPts val="0"/>
              </a:spcBef>
              <a:spcAft>
                <a:spcPts val="0"/>
              </a:spcAft>
              <a:buNone/>
            </a:pPr>
            <a:endParaRPr/>
          </a:p>
          <a:p>
            <a:pPr marL="0" lvl="0" indent="0" algn="l" rtl="0">
              <a:spcBef>
                <a:spcPts val="0"/>
              </a:spcBef>
              <a:spcAft>
                <a:spcPts val="0"/>
              </a:spcAft>
              <a:buNone/>
            </a:pPr>
            <a:r>
              <a:rPr lang="en-US" b="1"/>
              <a:t>Question-answering is our first such task, but we said earlier that it’s actually partially solvable by range prediction. </a:t>
            </a:r>
            <a:endParaRPr b="1"/>
          </a:p>
          <a:p>
            <a:pPr marL="0" lvl="0" indent="0" algn="l" rtl="0">
              <a:spcBef>
                <a:spcPts val="0"/>
              </a:spcBef>
              <a:spcAft>
                <a:spcPts val="0"/>
              </a:spcAft>
              <a:buNone/>
            </a:pPr>
            <a:r>
              <a:rPr lang="en-US" b="1"/>
              <a:t>Added structure is good for small models!</a:t>
            </a:r>
            <a:endParaRPr b="1"/>
          </a:p>
        </p:txBody>
      </p:sp>
      <p:sp>
        <p:nvSpPr>
          <p:cNvPr id="1278" name="Google Shape;1278;g305d56efd02_0_6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4"/>
        <p:cNvGrpSpPr/>
        <p:nvPr/>
      </p:nvGrpSpPr>
      <p:grpSpPr>
        <a:xfrm>
          <a:off x="0" y="0"/>
          <a:ext cx="0" cy="0"/>
          <a:chOff x="0" y="0"/>
          <a:chExt cx="0" cy="0"/>
        </a:xfrm>
      </p:grpSpPr>
      <p:sp>
        <p:nvSpPr>
          <p:cNvPr id="1285" name="Google Shape;1285;g305d56efd02_0_7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We’re going from very natural n-&gt;n and n-&gt;1 tasks, and even a bit of n-&gt;m tasks…</a:t>
            </a:r>
            <a:endParaRPr/>
          </a:p>
          <a:p>
            <a:pPr marL="0" lvl="0" indent="0" algn="l" rtl="0">
              <a:spcBef>
                <a:spcPts val="0"/>
              </a:spcBef>
              <a:spcAft>
                <a:spcPts val="0"/>
              </a:spcAft>
              <a:buClr>
                <a:schemeClr val="dk1"/>
              </a:buClr>
              <a:buSzPts val="1100"/>
              <a:buFont typeface="Arial"/>
              <a:buNone/>
            </a:pPr>
            <a:r>
              <a:rPr lang="en-US"/>
              <a:t>but let’s look at some new tasks that might not be so good for our architecture.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b="1"/>
              <a:t>How about translation though: </a:t>
            </a:r>
            <a:endParaRPr b="1"/>
          </a:p>
          <a:p>
            <a:pPr marL="457200" lvl="0" indent="-317500" algn="l" rtl="0">
              <a:spcBef>
                <a:spcPts val="0"/>
              </a:spcBef>
              <a:spcAft>
                <a:spcPts val="0"/>
              </a:spcAft>
              <a:buSzPts val="1400"/>
              <a:buChar char="-"/>
            </a:pPr>
            <a:r>
              <a:rPr lang="en-US" b="1"/>
              <a:t>Not necessarily 1-to-1 input-token-to-output-token correspondence. </a:t>
            </a:r>
            <a:endParaRPr b="1"/>
          </a:p>
          <a:p>
            <a:pPr marL="457200" lvl="0" indent="-317500" algn="l" rtl="0">
              <a:spcBef>
                <a:spcPts val="0"/>
              </a:spcBef>
              <a:spcAft>
                <a:spcPts val="0"/>
              </a:spcAft>
              <a:buSzPts val="1400"/>
              <a:buChar char="-"/>
            </a:pPr>
            <a:r>
              <a:rPr lang="en-US" b="1"/>
              <a:t>n-&gt;n is a poor constraint. You can do it, but it’s complicated and we won’t talk about it.</a:t>
            </a:r>
            <a:endParaRPr b="1"/>
          </a:p>
          <a:p>
            <a:pPr marL="0" lvl="0" indent="0" algn="l" rtl="0">
              <a:spcBef>
                <a:spcPts val="0"/>
              </a:spcBef>
              <a:spcAft>
                <a:spcPts val="0"/>
              </a:spcAft>
              <a:buNone/>
            </a:pPr>
            <a:endParaRPr b="1"/>
          </a:p>
          <a:p>
            <a:pPr marL="0" lvl="0" indent="0" algn="l" rtl="0">
              <a:spcBef>
                <a:spcPts val="0"/>
              </a:spcBef>
              <a:spcAft>
                <a:spcPts val="0"/>
              </a:spcAft>
              <a:buNone/>
            </a:pPr>
            <a:r>
              <a:rPr lang="en-US" b="1"/>
              <a:t>We need a new formulation!</a:t>
            </a:r>
            <a:endParaRPr b="1"/>
          </a:p>
        </p:txBody>
      </p:sp>
      <p:sp>
        <p:nvSpPr>
          <p:cNvPr id="1286" name="Google Shape;1286;g305d56efd02_0_7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2"/>
        <p:cNvGrpSpPr/>
        <p:nvPr/>
      </p:nvGrpSpPr>
      <p:grpSpPr>
        <a:xfrm>
          <a:off x="0" y="0"/>
          <a:ext cx="0" cy="0"/>
          <a:chOff x="0" y="0"/>
          <a:chExt cx="0" cy="0"/>
        </a:xfrm>
      </p:grpSpPr>
      <p:sp>
        <p:nvSpPr>
          <p:cNvPr id="1293" name="Google Shape;1293;g305d56efd02_0_7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We’ve been dealing with encoders, so going from a sequence to a latent sequence. </a:t>
            </a:r>
            <a:endParaRPr b="1"/>
          </a:p>
          <a:p>
            <a:pPr marL="0" lvl="0" indent="0" algn="l" rtl="0">
              <a:spcBef>
                <a:spcPts val="0"/>
              </a:spcBef>
              <a:spcAft>
                <a:spcPts val="0"/>
              </a:spcAft>
              <a:buNone/>
            </a:pPr>
            <a:endParaRPr/>
          </a:p>
          <a:p>
            <a:pPr marL="0" lvl="0" indent="0" algn="l" rtl="0">
              <a:spcBef>
                <a:spcPts val="0"/>
              </a:spcBef>
              <a:spcAft>
                <a:spcPts val="0"/>
              </a:spcAft>
              <a:buNone/>
            </a:pPr>
            <a:r>
              <a:rPr lang="en-US"/>
              <a:t>Now we go to Decoder: From a sequence, predict the next entry</a:t>
            </a:r>
            <a:endParaRPr/>
          </a:p>
          <a:p>
            <a:pPr marL="457200" lvl="0" indent="-317500" algn="l" rtl="0">
              <a:spcBef>
                <a:spcPts val="0"/>
              </a:spcBef>
              <a:spcAft>
                <a:spcPts val="0"/>
              </a:spcAft>
              <a:buSzPts val="1400"/>
              <a:buChar char="-"/>
            </a:pPr>
            <a:r>
              <a:rPr lang="en-US"/>
              <a:t>Go back to zero-shot classification’s n-&gt;1 formulation</a:t>
            </a:r>
            <a:endParaRPr/>
          </a:p>
          <a:p>
            <a:pPr marL="457200" lvl="0" indent="-317500" algn="l" rtl="0">
              <a:spcBef>
                <a:spcPts val="0"/>
              </a:spcBef>
              <a:spcAft>
                <a:spcPts val="0"/>
              </a:spcAft>
              <a:buSzPts val="1400"/>
              <a:buChar char="-"/>
            </a:pPr>
            <a:r>
              <a:rPr lang="en-US"/>
              <a:t>Train the model to predict a single token; the next token!</a:t>
            </a:r>
            <a:endParaRPr/>
          </a:p>
        </p:txBody>
      </p:sp>
      <p:sp>
        <p:nvSpPr>
          <p:cNvPr id="1294" name="Google Shape;1294;g305d56efd02_0_7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Google Shape;1302;g305d56efd02_0_7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We’ve been dealing with encoders, so going from a sequence to a latent sequence. </a:t>
            </a:r>
            <a:endParaRPr/>
          </a:p>
          <a:p>
            <a:pPr marL="0" lvl="0" indent="0" algn="l" rtl="0">
              <a:spcBef>
                <a:spcPts val="0"/>
              </a:spcBef>
              <a:spcAft>
                <a:spcPts val="0"/>
              </a:spcAft>
              <a:buNone/>
            </a:pPr>
            <a:endParaRPr/>
          </a:p>
          <a:p>
            <a:pPr marL="0" lvl="0" indent="0" algn="l" rtl="0">
              <a:spcBef>
                <a:spcPts val="0"/>
              </a:spcBef>
              <a:spcAft>
                <a:spcPts val="0"/>
              </a:spcAft>
              <a:buNone/>
            </a:pPr>
            <a:r>
              <a:rPr lang="en-US" b="1"/>
              <a:t>Now we go to Decoder: From a sequence, predict the next entry</a:t>
            </a:r>
            <a:endParaRPr b="1"/>
          </a:p>
          <a:p>
            <a:pPr marL="457200" lvl="0" indent="-317500" algn="l" rtl="0">
              <a:spcBef>
                <a:spcPts val="0"/>
              </a:spcBef>
              <a:spcAft>
                <a:spcPts val="0"/>
              </a:spcAft>
              <a:buSzPts val="1400"/>
              <a:buChar char="-"/>
            </a:pPr>
            <a:r>
              <a:rPr lang="en-US" b="1"/>
              <a:t>Go back to zero-shot classification’s n-&gt;1 formulation</a:t>
            </a:r>
            <a:endParaRPr b="1"/>
          </a:p>
          <a:p>
            <a:pPr marL="457200" lvl="0" indent="-317500" algn="l" rtl="0">
              <a:spcBef>
                <a:spcPts val="0"/>
              </a:spcBef>
              <a:spcAft>
                <a:spcPts val="0"/>
              </a:spcAft>
              <a:buSzPts val="1400"/>
              <a:buChar char="-"/>
            </a:pPr>
            <a:r>
              <a:rPr lang="en-US" b="1"/>
              <a:t>Train the model to predict a single token; the next token!</a:t>
            </a:r>
            <a:endParaRPr b="1"/>
          </a:p>
          <a:p>
            <a:pPr marL="0" lvl="0" indent="0" algn="l" rtl="0">
              <a:spcBef>
                <a:spcPts val="0"/>
              </a:spcBef>
              <a:spcAft>
                <a:spcPts val="0"/>
              </a:spcAft>
              <a:buNone/>
            </a:pPr>
            <a:endParaRPr b="1"/>
          </a:p>
          <a:p>
            <a:pPr marL="0" lvl="0" indent="0" algn="l" rtl="0">
              <a:spcBef>
                <a:spcPts val="0"/>
              </a:spcBef>
              <a:spcAft>
                <a:spcPts val="0"/>
              </a:spcAft>
              <a:buNone/>
            </a:pPr>
            <a:r>
              <a:rPr lang="en-US"/>
              <a:t>Given this kind of formulation, we can generate text by predicting one word after another after another. </a:t>
            </a:r>
            <a:endParaRPr/>
          </a:p>
          <a:p>
            <a:pPr marL="0" lvl="0" indent="0" algn="l" rtl="0">
              <a:spcBef>
                <a:spcPts val="0"/>
              </a:spcBef>
              <a:spcAft>
                <a:spcPts val="0"/>
              </a:spcAft>
              <a:buNone/>
            </a:pPr>
            <a:r>
              <a:rPr lang="en-US"/>
              <a:t>Thereby, n-&gt;m.</a:t>
            </a:r>
            <a:endParaRPr/>
          </a:p>
        </p:txBody>
      </p:sp>
      <p:sp>
        <p:nvSpPr>
          <p:cNvPr id="1303" name="Google Shape;1303;g305d56efd02_0_7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9"/>
        <p:cNvGrpSpPr/>
        <p:nvPr/>
      </p:nvGrpSpPr>
      <p:grpSpPr>
        <a:xfrm>
          <a:off x="0" y="0"/>
          <a:ext cx="0" cy="0"/>
          <a:chOff x="0" y="0"/>
          <a:chExt cx="0" cy="0"/>
        </a:xfrm>
      </p:grpSpPr>
      <p:sp>
        <p:nvSpPr>
          <p:cNvPr id="1310" name="Google Shape;1310;g305d56efd02_0_7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Given this kind of formulation, we can generate text by predicting one word after another after another. </a:t>
            </a:r>
            <a:endParaRPr b="1"/>
          </a:p>
          <a:p>
            <a:pPr marL="0" lvl="0" indent="0" algn="l" rtl="0">
              <a:spcBef>
                <a:spcPts val="0"/>
              </a:spcBef>
              <a:spcAft>
                <a:spcPts val="0"/>
              </a:spcAft>
              <a:buNone/>
            </a:pPr>
            <a:r>
              <a:rPr lang="en-US" b="1"/>
              <a:t>Thereby, n-&gt;m. </a:t>
            </a:r>
            <a:endParaRPr b="1"/>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Great, but isn’t this just n-&gt;1? Isn’t this just an encoder?</a:t>
            </a:r>
            <a:endParaRPr/>
          </a:p>
        </p:txBody>
      </p:sp>
      <p:sp>
        <p:nvSpPr>
          <p:cNvPr id="1311" name="Google Shape;1311;g305d56efd02_0_7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5"/>
        <p:cNvGrpSpPr/>
        <p:nvPr/>
      </p:nvGrpSpPr>
      <p:grpSpPr>
        <a:xfrm>
          <a:off x="0" y="0"/>
          <a:ext cx="0" cy="0"/>
          <a:chOff x="0" y="0"/>
          <a:chExt cx="0" cy="0"/>
        </a:xfrm>
      </p:grpSpPr>
      <p:sp>
        <p:nvSpPr>
          <p:cNvPr id="1336" name="Google Shape;1336;g305d56efd02_0_7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a:t>Great, but isn’t this just n-&gt;1? Isn’t this just an encoder?</a:t>
            </a:r>
            <a:endParaRPr b="1"/>
          </a:p>
          <a:p>
            <a:pPr marL="0" lvl="0" indent="0" algn="l" rtl="0">
              <a:spcBef>
                <a:spcPts val="0"/>
              </a:spcBef>
              <a:spcAft>
                <a:spcPts val="0"/>
              </a:spcAft>
              <a:buNone/>
            </a:pPr>
            <a:endParaRPr/>
          </a:p>
          <a:p>
            <a:pPr marL="0" lvl="0" indent="0" algn="l" rtl="0">
              <a:spcBef>
                <a:spcPts val="0"/>
              </a:spcBef>
              <a:spcAft>
                <a:spcPts val="0"/>
              </a:spcAft>
              <a:buNone/>
            </a:pPr>
            <a:r>
              <a:rPr lang="en-US" b="1"/>
              <a:t>We can just do it with an encoder, but it’s not a good idea: </a:t>
            </a:r>
            <a:endParaRPr b="1"/>
          </a:p>
          <a:p>
            <a:pPr marL="457200" lvl="0" indent="-317500" algn="l" rtl="0">
              <a:spcBef>
                <a:spcPts val="0"/>
              </a:spcBef>
              <a:spcAft>
                <a:spcPts val="0"/>
              </a:spcAft>
              <a:buSzPts val="1400"/>
              <a:buChar char="-"/>
            </a:pPr>
            <a:r>
              <a:rPr lang="en-US" b="1"/>
              <a:t>For a dataset of strings, we’d be training the network for a lot of substrings to do 1-&gt;1, 2-&gt;1, 3-&gt;1 etc. </a:t>
            </a:r>
            <a:endParaRPr b="1"/>
          </a:p>
          <a:p>
            <a:pPr marL="457200" lvl="0" indent="-317500" algn="l" rtl="0">
              <a:spcBef>
                <a:spcPts val="0"/>
              </a:spcBef>
              <a:spcAft>
                <a:spcPts val="0"/>
              </a:spcAft>
              <a:buSzPts val="1400"/>
              <a:buChar char="-"/>
            </a:pPr>
            <a:r>
              <a:rPr lang="en-US" b="1"/>
              <a:t>Otherwise, a large number of inputs would be OOD (out of domain) for the model. Same with short, medium, etc. </a:t>
            </a:r>
            <a:endParaRPr b="1"/>
          </a:p>
          <a:p>
            <a:pPr marL="0" lvl="0" indent="0" algn="l" rtl="0">
              <a:spcBef>
                <a:spcPts val="0"/>
              </a:spcBef>
              <a:spcAft>
                <a:spcPts val="0"/>
              </a:spcAft>
              <a:buNone/>
            </a:pPr>
            <a:endParaRPr/>
          </a:p>
          <a:p>
            <a:pPr marL="0" lvl="0" indent="0" algn="l" rtl="0">
              <a:spcBef>
                <a:spcPts val="0"/>
              </a:spcBef>
              <a:spcAft>
                <a:spcPts val="0"/>
              </a:spcAft>
              <a:buNone/>
            </a:pPr>
            <a:r>
              <a:rPr lang="en-US"/>
              <a:t>To solve this, we can restrict our encoder model to only reason about the previous sequence entries. </a:t>
            </a:r>
            <a:endParaRPr/>
          </a:p>
        </p:txBody>
      </p:sp>
      <p:sp>
        <p:nvSpPr>
          <p:cNvPr id="1337" name="Google Shape;1337;g305d56efd02_0_7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g305d56efd02_0_7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Great, but isn’t this just n-&gt;1? Isn’t this just an encoder?</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We can just do it with an encoder, but it’s not a good idea: </a:t>
            </a:r>
            <a:endParaRPr dirty="0"/>
          </a:p>
          <a:p>
            <a:pPr marL="457200" lvl="0" indent="-317500" algn="l" rtl="0">
              <a:spcBef>
                <a:spcPts val="0"/>
              </a:spcBef>
              <a:spcAft>
                <a:spcPts val="0"/>
              </a:spcAft>
              <a:buSzPts val="1400"/>
              <a:buChar char="-"/>
            </a:pPr>
            <a:r>
              <a:rPr lang="en-US" dirty="0"/>
              <a:t>For a dataset of strings, we’d be training the network for a lot of substrings to do 1-&gt;1, 2-&gt;1, 3-&gt;1 etc. </a:t>
            </a:r>
            <a:endParaRPr dirty="0"/>
          </a:p>
          <a:p>
            <a:pPr marL="457200" lvl="0" indent="-317500" algn="l" rtl="0">
              <a:spcBef>
                <a:spcPts val="0"/>
              </a:spcBef>
              <a:spcAft>
                <a:spcPts val="0"/>
              </a:spcAft>
              <a:buSzPts val="1400"/>
              <a:buChar char="-"/>
            </a:pPr>
            <a:r>
              <a:rPr lang="en-US" dirty="0"/>
              <a:t>Otherwise, a large number of inputs would be OOD (out of domain) for the model. Same with short, medium, etc.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To solve this, we can restrict our encoder model to only reason about the previous sequence entries. </a:t>
            </a:r>
            <a:endParaRPr b="1" dirty="0"/>
          </a:p>
          <a:p>
            <a:pPr marL="457200" lvl="0" indent="-317500" algn="l" rtl="0">
              <a:spcBef>
                <a:spcPts val="0"/>
              </a:spcBef>
              <a:spcAft>
                <a:spcPts val="0"/>
              </a:spcAft>
              <a:buSzPts val="1400"/>
              <a:buChar char="-"/>
            </a:pPr>
            <a:r>
              <a:rPr lang="en-US" b="1" dirty="0"/>
              <a:t>Means single pass on long string is enough to train for all subsets. </a:t>
            </a:r>
            <a:endParaRPr b="1" dirty="0"/>
          </a:p>
          <a:p>
            <a:pPr marL="457200" lvl="0" indent="-317500" algn="l" rtl="0">
              <a:spcBef>
                <a:spcPts val="0"/>
              </a:spcBef>
              <a:spcAft>
                <a:spcPts val="0"/>
              </a:spcAft>
              <a:buSzPts val="1400"/>
              <a:buChar char="-"/>
            </a:pPr>
            <a:r>
              <a:rPr lang="en-US" b="1" dirty="0"/>
              <a:t>All we need to do is mask the attention!</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This solves a lot of practical problems, though it makes our decoder weaker. Still, doesn’t solve all of our problems.</a:t>
            </a:r>
            <a:endParaRPr b="1" dirty="0"/>
          </a:p>
          <a:p>
            <a:pPr marL="0" lvl="0" indent="0" algn="l" rtl="0">
              <a:spcBef>
                <a:spcPts val="0"/>
              </a:spcBef>
              <a:spcAft>
                <a:spcPts val="0"/>
              </a:spcAft>
              <a:buNone/>
            </a:pPr>
            <a:r>
              <a:rPr lang="en-US" b="1" dirty="0"/>
              <a:t>Going from encoder to decoder solves our short-medium-long-range training domain problem, but what about super-long domain?</a:t>
            </a:r>
            <a:endParaRPr b="1" dirty="0"/>
          </a:p>
        </p:txBody>
      </p:sp>
      <p:sp>
        <p:nvSpPr>
          <p:cNvPr id="1349" name="Google Shape;1349;g305d56efd02_0_7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4"/>
        <p:cNvGrpSpPr/>
        <p:nvPr/>
      </p:nvGrpSpPr>
      <p:grpSpPr>
        <a:xfrm>
          <a:off x="0" y="0"/>
          <a:ext cx="0" cy="0"/>
          <a:chOff x="0" y="0"/>
          <a:chExt cx="0" cy="0"/>
        </a:xfrm>
      </p:grpSpPr>
      <p:sp>
        <p:nvSpPr>
          <p:cNvPr id="1325" name="Google Shape;1325;g305d56efd02_0_7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To solve this, we can restrict our encoder model to only reason about the previous sequence entries.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r>
              <a:rPr lang="en-US" b="1" dirty="0"/>
              <a:t>This solves a lot of practical problems, though it makes our decoder weaker. Still, doesn’t solve all of our problems.</a:t>
            </a:r>
            <a:endParaRPr b="1" dirty="0"/>
          </a:p>
          <a:p>
            <a:pPr marL="0" lvl="0" indent="0" algn="l" rtl="0">
              <a:spcBef>
                <a:spcPts val="0"/>
              </a:spcBef>
              <a:spcAft>
                <a:spcPts val="0"/>
              </a:spcAft>
              <a:buNone/>
            </a:pPr>
            <a:r>
              <a:rPr lang="en-US" b="1" dirty="0"/>
              <a:t>Going from encoder to decoder solves our short-medium-long-range training domain problem, but what about super-long domain?</a:t>
            </a:r>
            <a:endParaRPr b="1" dirty="0"/>
          </a:p>
          <a:p>
            <a:pPr marL="0" lvl="0" indent="0" algn="l" rtl="0">
              <a:spcBef>
                <a:spcPts val="0"/>
              </a:spcBef>
              <a:spcAft>
                <a:spcPts val="0"/>
              </a:spcAft>
              <a:buNone/>
            </a:pPr>
            <a:endParaRPr b="1" dirty="0"/>
          </a:p>
          <a:p>
            <a:pPr marL="457200" lvl="0" indent="-317500" algn="l" rtl="0">
              <a:spcBef>
                <a:spcPts val="0"/>
              </a:spcBef>
              <a:spcAft>
                <a:spcPts val="0"/>
              </a:spcAft>
              <a:buSzPts val="1400"/>
              <a:buChar char="-"/>
            </a:pPr>
            <a:r>
              <a:rPr lang="en-US" b="1" dirty="0"/>
              <a:t>Can’t train for super-long because that requires a lot of compute and time.</a:t>
            </a:r>
            <a:endParaRPr b="1" dirty="0"/>
          </a:p>
          <a:p>
            <a:pPr marL="457200" lvl="0" indent="-317500" algn="l" rtl="0">
              <a:spcBef>
                <a:spcPts val="0"/>
              </a:spcBef>
              <a:spcAft>
                <a:spcPts val="0"/>
              </a:spcAft>
              <a:buSzPts val="1400"/>
              <a:buChar char="-"/>
            </a:pPr>
            <a:r>
              <a:rPr lang="en-US" b="1" dirty="0"/>
              <a:t>This manifests in settling for training data length maximums, which creates context limits.</a:t>
            </a:r>
            <a:endParaRPr b="1" dirty="0"/>
          </a:p>
          <a:p>
            <a:pPr marL="457200" lvl="0" indent="-317500" algn="l" rtl="0">
              <a:spcBef>
                <a:spcPts val="0"/>
              </a:spcBef>
              <a:spcAft>
                <a:spcPts val="0"/>
              </a:spcAft>
              <a:buSzPts val="1400"/>
              <a:buChar char="-"/>
            </a:pPr>
            <a:r>
              <a:rPr lang="en-US" b="1" dirty="0"/>
              <a:t>After context limits, generation goes beyond distribution and deteriorates rapidly. </a:t>
            </a:r>
            <a:endParaRPr b="1" dirty="0"/>
          </a:p>
          <a:p>
            <a:pPr marL="0" lvl="0" indent="0" algn="l" rtl="0">
              <a:spcBef>
                <a:spcPts val="0"/>
              </a:spcBef>
              <a:spcAft>
                <a:spcPts val="0"/>
              </a:spcAft>
              <a:buClr>
                <a:schemeClr val="dk1"/>
              </a:buClr>
              <a:buSzPts val="1100"/>
              <a:buFont typeface="Arial"/>
              <a:buNone/>
            </a:pPr>
            <a:endParaRPr dirty="0"/>
          </a:p>
        </p:txBody>
      </p:sp>
      <p:sp>
        <p:nvSpPr>
          <p:cNvPr id="1326" name="Google Shape;1326;g305d56efd02_0_7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g305d56efd02_0_440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Pros: Decoders process everything in one path, gaining more training efficiency.</a:t>
            </a:r>
          </a:p>
          <a:p>
            <a:pPr algn="l">
              <a:buFont typeface="Arial" panose="020B0604020202020204" pitchFamily="34" charset="0"/>
              <a:buChar char="•"/>
            </a:pPr>
            <a:r>
              <a:rPr lang="en-US" b="0" i="0" u="none" strike="noStrike" dirty="0">
                <a:solidFill>
                  <a:srgbClr val="000000"/>
                </a:solidFill>
                <a:effectLst/>
              </a:rPr>
              <a:t>Cons: Requires more data and can lead to derailment if early predictions are off.</a:t>
            </a:r>
          </a:p>
          <a:p>
            <a:pPr algn="l">
              <a:buFont typeface="Arial" panose="020B0604020202020204" pitchFamily="34" charset="0"/>
              <a:buChar char="•"/>
            </a:pPr>
            <a:r>
              <a:rPr lang="en-US" b="0" i="0" u="none" strike="noStrike" dirty="0">
                <a:solidFill>
                  <a:srgbClr val="000000"/>
                </a:solidFill>
                <a:effectLst/>
              </a:rPr>
              <a:t>More training improves results, but the need for robust handling of inputs remains.</a:t>
            </a:r>
          </a:p>
        </p:txBody>
      </p:sp>
      <p:sp>
        <p:nvSpPr>
          <p:cNvPr id="1318" name="Google Shape;1318;g305d56efd02_0_4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305d56efd02_0_7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So now we have out encoders and our decoders (read off the slide).</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Both have limitations, so why not combine them?</a:t>
            </a:r>
            <a:endParaRPr dirty="0"/>
          </a:p>
        </p:txBody>
      </p:sp>
      <p:sp>
        <p:nvSpPr>
          <p:cNvPr id="1360" name="Google Shape;1360;g305d56efd02_0_7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5"/>
        <p:cNvGrpSpPr/>
        <p:nvPr/>
      </p:nvGrpSpPr>
      <p:grpSpPr>
        <a:xfrm>
          <a:off x="0" y="0"/>
          <a:ext cx="0" cy="0"/>
          <a:chOff x="0" y="0"/>
          <a:chExt cx="0" cy="0"/>
        </a:xfrm>
      </p:grpSpPr>
      <p:sp>
        <p:nvSpPr>
          <p:cNvPr id="1366" name="Google Shape;1366;g305d56efd02_0_7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So now we have out encoders and our decoders (read off the slide).</a:t>
            </a:r>
            <a:endParaRPr b="1"/>
          </a:p>
          <a:p>
            <a:pPr marL="0" lvl="0" indent="0" algn="l" rtl="0">
              <a:spcBef>
                <a:spcPts val="0"/>
              </a:spcBef>
              <a:spcAft>
                <a:spcPts val="0"/>
              </a:spcAft>
              <a:buNone/>
            </a:pPr>
            <a:endParaRPr/>
          </a:p>
          <a:p>
            <a:pPr marL="0" lvl="0" indent="0" algn="l" rtl="0">
              <a:spcBef>
                <a:spcPts val="0"/>
              </a:spcBef>
              <a:spcAft>
                <a:spcPts val="0"/>
              </a:spcAft>
              <a:buNone/>
            </a:pPr>
            <a:r>
              <a:rPr lang="en-US" b="1"/>
              <a:t>Both have limitations, so why not combine them?</a:t>
            </a:r>
            <a:endParaRPr b="1"/>
          </a:p>
        </p:txBody>
      </p:sp>
      <p:sp>
        <p:nvSpPr>
          <p:cNvPr id="1367" name="Google Shape;1367;g305d56efd02_0_7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3"/>
        <p:cNvGrpSpPr/>
        <p:nvPr/>
      </p:nvGrpSpPr>
      <p:grpSpPr>
        <a:xfrm>
          <a:off x="0" y="0"/>
          <a:ext cx="0" cy="0"/>
          <a:chOff x="0" y="0"/>
          <a:chExt cx="0" cy="0"/>
        </a:xfrm>
      </p:grpSpPr>
      <p:sp>
        <p:nvSpPr>
          <p:cNvPr id="1374" name="Google Shape;1374;g305d56efd02_0_7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Encoder-Decoder from Attention Is All You Need (2017)</a:t>
            </a:r>
            <a:endParaRPr b="1"/>
          </a:p>
          <a:p>
            <a:pPr marL="457200" lvl="0" indent="-317500" algn="l" rtl="0">
              <a:spcBef>
                <a:spcPts val="0"/>
              </a:spcBef>
              <a:spcAft>
                <a:spcPts val="0"/>
              </a:spcAft>
              <a:buSzPts val="1400"/>
              <a:buChar char="-"/>
            </a:pPr>
            <a:r>
              <a:rPr lang="en-US" b="1"/>
              <a:t>Combines both encoder and decoder components together via an interface called cross-attention.</a:t>
            </a:r>
            <a:endParaRPr b="1"/>
          </a:p>
          <a:p>
            <a:pPr marL="457200" lvl="0" indent="-317500" algn="l" rtl="0">
              <a:spcBef>
                <a:spcPts val="0"/>
              </a:spcBef>
              <a:spcAft>
                <a:spcPts val="0"/>
              </a:spcAft>
              <a:buSzPts val="1400"/>
              <a:buChar char="-"/>
            </a:pPr>
            <a:r>
              <a:rPr lang="en-US" b="1"/>
              <a:t>In other words, use an n-element sequence to condition an m-element sequence, resolving sequence length discrepancy. </a:t>
            </a:r>
            <a:endParaRPr b="1"/>
          </a:p>
          <a:p>
            <a:pPr marL="457200" lvl="0" indent="-317500" algn="l" rtl="0">
              <a:spcBef>
                <a:spcPts val="0"/>
              </a:spcBef>
              <a:spcAft>
                <a:spcPts val="0"/>
              </a:spcAft>
              <a:buSzPts val="1400"/>
              <a:buChar char="-"/>
            </a:pPr>
            <a:r>
              <a:rPr lang="en-US"/>
              <a:t>Feed an n-sequence key and value and an m-sequence query, and the math will work out! (N+M)-&gt;1 conditioning!</a:t>
            </a:r>
            <a:endParaRPr/>
          </a:p>
        </p:txBody>
      </p:sp>
      <p:sp>
        <p:nvSpPr>
          <p:cNvPr id="1375" name="Google Shape;1375;g305d56efd02_0_7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3"/>
        <p:cNvGrpSpPr/>
        <p:nvPr/>
      </p:nvGrpSpPr>
      <p:grpSpPr>
        <a:xfrm>
          <a:off x="0" y="0"/>
          <a:ext cx="0" cy="0"/>
          <a:chOff x="0" y="0"/>
          <a:chExt cx="0" cy="0"/>
        </a:xfrm>
      </p:grpSpPr>
      <p:sp>
        <p:nvSpPr>
          <p:cNvPr id="1394" name="Google Shape;1394;g305d56efd02_0_7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dirty="0"/>
              <a:t>Encoder-Decoder from Attention Is All You Need (2017)</a:t>
            </a:r>
            <a:endParaRPr b="1" dirty="0"/>
          </a:p>
          <a:p>
            <a:pPr marL="457200" lvl="0" indent="-317500" algn="l" rtl="0">
              <a:spcBef>
                <a:spcPts val="0"/>
              </a:spcBef>
              <a:spcAft>
                <a:spcPts val="0"/>
              </a:spcAft>
              <a:buClr>
                <a:schemeClr val="dk1"/>
              </a:buClr>
              <a:buSzPts val="1400"/>
              <a:buChar char="-"/>
            </a:pPr>
            <a:r>
              <a:rPr lang="en-US" dirty="0"/>
              <a:t>Combines both encoder and decoder components together via an interface called cross-attention.</a:t>
            </a:r>
            <a:endParaRPr dirty="0"/>
          </a:p>
          <a:p>
            <a:pPr marL="457200" lvl="0" indent="-317500" algn="l" rtl="0">
              <a:spcBef>
                <a:spcPts val="0"/>
              </a:spcBef>
              <a:spcAft>
                <a:spcPts val="0"/>
              </a:spcAft>
              <a:buClr>
                <a:schemeClr val="dk1"/>
              </a:buClr>
              <a:buSzPts val="1400"/>
              <a:buChar char="-"/>
            </a:pPr>
            <a:r>
              <a:rPr lang="en-US" dirty="0"/>
              <a:t>In other words, use an n-element sequence to condition an m-element sequence, resolving sequence length discrepancy. </a:t>
            </a:r>
            <a:endParaRPr dirty="0"/>
          </a:p>
          <a:p>
            <a:pPr marL="457200" lvl="0" indent="-317500" algn="l" rtl="0">
              <a:spcBef>
                <a:spcPts val="0"/>
              </a:spcBef>
              <a:spcAft>
                <a:spcPts val="0"/>
              </a:spcAft>
              <a:buClr>
                <a:schemeClr val="dk1"/>
              </a:buClr>
              <a:buSzPts val="1400"/>
              <a:buChar char="-"/>
            </a:pPr>
            <a:r>
              <a:rPr lang="en-US" b="1" dirty="0"/>
              <a:t>Feed an n-sequence key and value and an m-sequence query, and the math will work out!</a:t>
            </a:r>
            <a:endParaRPr b="1" dirty="0"/>
          </a:p>
          <a:p>
            <a:pPr marL="914400" lvl="1" indent="-317500" algn="l" rtl="0">
              <a:spcBef>
                <a:spcPts val="0"/>
              </a:spcBef>
              <a:spcAft>
                <a:spcPts val="0"/>
              </a:spcAft>
              <a:buClr>
                <a:schemeClr val="dk1"/>
              </a:buClr>
              <a:buSzPts val="1400"/>
              <a:buChar char="-"/>
            </a:pPr>
            <a:r>
              <a:rPr lang="en-US" dirty="0"/>
              <a:t>Q is from encoder (n), so attn row is n.</a:t>
            </a:r>
            <a:endParaRPr dirty="0"/>
          </a:p>
          <a:p>
            <a:pPr marL="914400" lvl="1" indent="-317500" algn="l" rtl="0">
              <a:spcBef>
                <a:spcPts val="0"/>
              </a:spcBef>
              <a:spcAft>
                <a:spcPts val="0"/>
              </a:spcAft>
              <a:buClr>
                <a:schemeClr val="dk1"/>
              </a:buClr>
              <a:buSzPts val="1400"/>
              <a:buChar char="-"/>
            </a:pPr>
            <a:r>
              <a:rPr lang="en-US" dirty="0"/>
              <a:t>K is transposed and from decoder (m), so attn column is m. </a:t>
            </a:r>
            <a:endParaRPr dirty="0"/>
          </a:p>
          <a:p>
            <a:pPr marL="914400" lvl="1" indent="-317500" algn="l" rtl="0">
              <a:spcBef>
                <a:spcPts val="0"/>
              </a:spcBef>
              <a:spcAft>
                <a:spcPts val="0"/>
              </a:spcAft>
              <a:buClr>
                <a:schemeClr val="dk1"/>
              </a:buClr>
              <a:buSzPts val="1400"/>
              <a:buChar char="-"/>
            </a:pPr>
            <a:r>
              <a:rPr lang="en-US" dirty="0"/>
              <a:t>V is also from encoder (n), so row of V is n. </a:t>
            </a:r>
            <a:endParaRPr dirty="0"/>
          </a:p>
          <a:p>
            <a:pPr marL="914400" lvl="1" indent="-317500" algn="l" rtl="0">
              <a:spcBef>
                <a:spcPts val="0"/>
              </a:spcBef>
              <a:spcAft>
                <a:spcPts val="0"/>
              </a:spcAft>
              <a:buClr>
                <a:schemeClr val="dk1"/>
              </a:buClr>
              <a:buSzPts val="1400"/>
              <a:buChar char="-"/>
            </a:pPr>
            <a:r>
              <a:rPr lang="en-US" dirty="0"/>
              <a:t>Multiply </a:t>
            </a:r>
            <a:r>
              <a:rPr lang="en-US" dirty="0" err="1"/>
              <a:t>MxN</a:t>
            </a:r>
            <a:r>
              <a:rPr lang="en-US" dirty="0"/>
              <a:t> and </a:t>
            </a:r>
            <a:r>
              <a:rPr lang="en-US" dirty="0" err="1"/>
              <a:t>NxK</a:t>
            </a:r>
            <a:r>
              <a:rPr lang="en-US" dirty="0"/>
              <a:t> leads </a:t>
            </a:r>
            <a:r>
              <a:rPr lang="en-US" dirty="0" err="1"/>
              <a:t>MxK</a:t>
            </a:r>
            <a:r>
              <a:rPr lang="en-US" dirty="0"/>
              <a:t>, where k is some latent value.</a:t>
            </a:r>
            <a:endParaRPr dirty="0"/>
          </a:p>
          <a:p>
            <a:pPr marL="914400" lvl="1" indent="-317500" algn="l" rtl="0">
              <a:spcBef>
                <a:spcPts val="0"/>
              </a:spcBef>
              <a:spcAft>
                <a:spcPts val="0"/>
              </a:spcAft>
              <a:buClr>
                <a:schemeClr val="dk1"/>
              </a:buClr>
              <a:buSzPts val="1400"/>
              <a:buChar char="-"/>
            </a:pPr>
            <a:r>
              <a:rPr lang="en-US" b="1" dirty="0"/>
              <a:t>Math Works! (N+M)-&gt;1 Conditioning</a:t>
            </a:r>
            <a:endParaRPr b="1" dirty="0"/>
          </a:p>
        </p:txBody>
      </p:sp>
      <p:sp>
        <p:nvSpPr>
          <p:cNvPr id="1395" name="Google Shape;1395;g305d56efd02_0_7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g305d56efd02_0_44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Overall Encoder-Decoder benefits. </a:t>
            </a:r>
            <a:endParaRPr dirty="0"/>
          </a:p>
          <a:p>
            <a:pPr marL="457200" lvl="0" indent="-317500" algn="l" rtl="0">
              <a:spcBef>
                <a:spcPts val="0"/>
              </a:spcBef>
              <a:spcAft>
                <a:spcPts val="0"/>
              </a:spcAft>
              <a:buClr>
                <a:schemeClr val="dk1"/>
              </a:buClr>
              <a:buSzPts val="1400"/>
              <a:buChar char="-"/>
            </a:pPr>
            <a:r>
              <a:rPr lang="en-US" dirty="0"/>
              <a:t>Decoder supervised with context from encoder which is held constant.</a:t>
            </a:r>
            <a:endParaRPr dirty="0"/>
          </a:p>
          <a:p>
            <a:pPr marL="457200" lvl="0" indent="-317500" algn="l" rtl="0">
              <a:spcBef>
                <a:spcPts val="0"/>
              </a:spcBef>
              <a:spcAft>
                <a:spcPts val="0"/>
              </a:spcAft>
              <a:buClr>
                <a:schemeClr val="dk1"/>
              </a:buClr>
              <a:buSzPts val="1400"/>
              <a:buChar char="-"/>
            </a:pPr>
            <a:r>
              <a:rPr lang="en-US" dirty="0"/>
              <a:t>(Good time to note KV caching, where the encoder outputs are often-times not recomputed)</a:t>
            </a:r>
            <a:endParaRPr dirty="0"/>
          </a:p>
          <a:p>
            <a:pPr marL="457200" lvl="0" indent="-317500" algn="l" rtl="0">
              <a:spcBef>
                <a:spcPts val="0"/>
              </a:spcBef>
              <a:spcAft>
                <a:spcPts val="0"/>
              </a:spcAft>
              <a:buClr>
                <a:schemeClr val="dk1"/>
              </a:buClr>
              <a:buSzPts val="1400"/>
              <a:buChar char="-"/>
            </a:pPr>
            <a:r>
              <a:rPr lang="en-US" dirty="0"/>
              <a:t>Takes advantage of decoder to generate sequences autoregressively.</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b="0" dirty="0"/>
              <a:t>Best when context and response are strongly separated (i.e. vocabulary gap, semantic gap, </a:t>
            </a:r>
            <a:r>
              <a:rPr lang="en-US" b="0" dirty="0" err="1"/>
              <a:t>etc</a:t>
            </a:r>
            <a:r>
              <a:rPr lang="en-US" b="0" dirty="0"/>
              <a:t>)</a:t>
            </a:r>
            <a:endParaRPr b="0" dirty="0"/>
          </a:p>
          <a:p>
            <a:pPr marL="0" lvl="0" indent="0" algn="l" rtl="0">
              <a:spcBef>
                <a:spcPts val="0"/>
              </a:spcBef>
              <a:spcAft>
                <a:spcPts val="0"/>
              </a:spcAft>
              <a:buClr>
                <a:schemeClr val="dk1"/>
              </a:buClr>
              <a:buSzPts val="1100"/>
              <a:buFont typeface="Arial"/>
              <a:buNone/>
            </a:pPr>
            <a:r>
              <a:rPr lang="en-US" b="0" dirty="0"/>
              <a:t>Not ideal when there is little-to-no context/response gap (i.e. same vocabulary, fuzzy boundaries)</a:t>
            </a:r>
            <a:endParaRPr b="0" dirty="0"/>
          </a:p>
        </p:txBody>
      </p:sp>
      <p:sp>
        <p:nvSpPr>
          <p:cNvPr id="1422" name="Google Shape;1422;g305d56efd02_0_44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6"/>
        <p:cNvGrpSpPr/>
        <p:nvPr/>
      </p:nvGrpSpPr>
      <p:grpSpPr>
        <a:xfrm>
          <a:off x="0" y="0"/>
          <a:ext cx="0" cy="0"/>
          <a:chOff x="0" y="0"/>
          <a:chExt cx="0" cy="0"/>
        </a:xfrm>
      </p:grpSpPr>
      <p:sp>
        <p:nvSpPr>
          <p:cNvPr id="1437" name="Google Shape;1437;g305d56efd02_0_44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Text-generation and conversation are both forecasting tasks, one on text generation and the other on response. </a:t>
            </a:r>
            <a:endParaRPr b="1" dirty="0"/>
          </a:p>
          <a:p>
            <a:pPr marL="0" lvl="0" indent="0" algn="l" rtl="0">
              <a:spcBef>
                <a:spcPts val="0"/>
              </a:spcBef>
              <a:spcAft>
                <a:spcPts val="0"/>
              </a:spcAft>
              <a:buNone/>
            </a:pPr>
            <a:r>
              <a:rPr lang="en-US" b="1" dirty="0"/>
              <a:t>This is the area that has seen a lot of interest, so it’s a great one to finish off on.</a:t>
            </a:r>
            <a:endParaRPr b="1" dirty="0"/>
          </a:p>
        </p:txBody>
      </p:sp>
      <p:sp>
        <p:nvSpPr>
          <p:cNvPr id="1438" name="Google Shape;1438;g305d56efd02_0_44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p:cNvGrpSpPr/>
        <p:nvPr/>
      </p:nvGrpSpPr>
      <p:grpSpPr>
        <a:xfrm>
          <a:off x="0" y="0"/>
          <a:ext cx="0" cy="0"/>
          <a:chOff x="0" y="0"/>
          <a:chExt cx="0" cy="0"/>
        </a:xfrm>
      </p:grpSpPr>
      <p:sp>
        <p:nvSpPr>
          <p:cNvPr id="1452" name="Google Shape;1452;g305d56efd02_0_8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We can train a variety of pipelines to do whatever seq2seq task we want.</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b="1" dirty="0"/>
              <a:t>However, this isn’t really how the modern seq2seq landscape has evolved.  </a:t>
            </a:r>
            <a:endParaRPr b="1" dirty="0"/>
          </a:p>
          <a:p>
            <a:pPr marL="0" lvl="0" indent="0" algn="l" rtl="0">
              <a:spcBef>
                <a:spcPts val="0"/>
              </a:spcBef>
              <a:spcAft>
                <a:spcPts val="0"/>
              </a:spcAft>
              <a:buClr>
                <a:schemeClr val="dk1"/>
              </a:buClr>
              <a:buSzPts val="1100"/>
              <a:buFont typeface="Arial"/>
              <a:buNone/>
            </a:pPr>
            <a:r>
              <a:rPr lang="en-US" b="1" dirty="0"/>
              <a:t>Instead of training single-task seq2seq pipelines, many modern formulations train a single model to do many tasks. </a:t>
            </a:r>
            <a:endParaRPr b="1" dirty="0"/>
          </a:p>
          <a:p>
            <a:pPr marL="457200" lvl="0" indent="-317500" algn="l" rtl="0">
              <a:spcBef>
                <a:spcPts val="0"/>
              </a:spcBef>
              <a:spcAft>
                <a:spcPts val="0"/>
              </a:spcAft>
              <a:buClr>
                <a:schemeClr val="dk1"/>
              </a:buClr>
              <a:buSzPts val="1400"/>
              <a:buChar char="-"/>
            </a:pPr>
            <a:r>
              <a:rPr lang="en-US" b="1" dirty="0"/>
              <a:t>More language understanding in both the encoder and decoder.</a:t>
            </a:r>
            <a:endParaRPr b="1" dirty="0"/>
          </a:p>
          <a:p>
            <a:pPr marL="457200" lvl="0" indent="-317500" algn="l" rtl="0">
              <a:spcBef>
                <a:spcPts val="0"/>
              </a:spcBef>
              <a:spcAft>
                <a:spcPts val="0"/>
              </a:spcAft>
              <a:buClr>
                <a:schemeClr val="dk1"/>
              </a:buClr>
              <a:buSzPts val="1400"/>
              <a:buChar char="-"/>
            </a:pPr>
            <a:r>
              <a:rPr lang="en-US" b="1" dirty="0"/>
              <a:t>Potential transferability of intuition from one task to another.</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T5: An encoder-decoder that’s commonly trained on many tasks, both useful on their own and for core language understanding. </a:t>
            </a:r>
            <a:endParaRPr dirty="0"/>
          </a:p>
          <a:p>
            <a:pPr marL="0" lvl="0" indent="0" algn="l" rtl="0">
              <a:spcBef>
                <a:spcPts val="0"/>
              </a:spcBef>
              <a:spcAft>
                <a:spcPts val="0"/>
              </a:spcAft>
              <a:buNone/>
            </a:pPr>
            <a:endParaRPr dirty="0"/>
          </a:p>
        </p:txBody>
      </p:sp>
      <p:sp>
        <p:nvSpPr>
          <p:cNvPr id="1453" name="Google Shape;1453;g305d56efd02_0_8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p:cNvGrpSpPr/>
        <p:nvPr/>
      </p:nvGrpSpPr>
      <p:grpSpPr>
        <a:xfrm>
          <a:off x="0" y="0"/>
          <a:ext cx="0" cy="0"/>
          <a:chOff x="0" y="0"/>
          <a:chExt cx="0" cy="0"/>
        </a:xfrm>
      </p:grpSpPr>
      <p:sp>
        <p:nvSpPr>
          <p:cNvPr id="1460" name="Google Shape;1460;g305d56efd02_0_8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We can train a variety of pipelines to do whatever seq2seq task we want.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b="1"/>
              <a:t>However, this isn’t really how the modern seq2seq landscape has evolved.  </a:t>
            </a:r>
            <a:endParaRPr b="1"/>
          </a:p>
          <a:p>
            <a:pPr marL="0" lvl="0" indent="0" algn="l" rtl="0">
              <a:spcBef>
                <a:spcPts val="0"/>
              </a:spcBef>
              <a:spcAft>
                <a:spcPts val="0"/>
              </a:spcAft>
              <a:buNone/>
            </a:pPr>
            <a:r>
              <a:rPr lang="en-US" b="1"/>
              <a:t>Instead of training single-task seq2seq pipelines, many modern formulations train a single model to do many tasks. </a:t>
            </a:r>
            <a:endParaRPr b="1"/>
          </a:p>
          <a:p>
            <a:pPr marL="0" lvl="0" indent="0" algn="l" rtl="0">
              <a:spcBef>
                <a:spcPts val="0"/>
              </a:spcBef>
              <a:spcAft>
                <a:spcPts val="0"/>
              </a:spcAft>
              <a:buNone/>
            </a:pPr>
            <a:endParaRPr b="1"/>
          </a:p>
          <a:p>
            <a:pPr marL="0" lvl="0" indent="0" algn="l" rtl="0">
              <a:spcBef>
                <a:spcPts val="0"/>
              </a:spcBef>
              <a:spcAft>
                <a:spcPts val="0"/>
              </a:spcAft>
              <a:buNone/>
            </a:pPr>
            <a:r>
              <a:rPr lang="en-US" b="1"/>
              <a:t>T5: An encoder-decoder that’s commonly trained on many tasks, both useful on their own and for core language understanding. </a:t>
            </a:r>
            <a:endParaRPr b="1"/>
          </a:p>
          <a:p>
            <a:pPr marL="0" lvl="0" indent="0" algn="l" rtl="0">
              <a:spcBef>
                <a:spcPts val="0"/>
              </a:spcBef>
              <a:spcAft>
                <a:spcPts val="0"/>
              </a:spcAft>
              <a:buNone/>
            </a:pPr>
            <a:r>
              <a:rPr lang="en-US" b="1"/>
              <a:t>The goal is for eventual understanding of the language and nuanced meaning of encoder inputs to generate decoder outputs.</a:t>
            </a:r>
            <a:endParaRPr b="1"/>
          </a:p>
          <a:p>
            <a:pPr marL="0" lvl="0" indent="0" algn="l" rtl="0">
              <a:spcBef>
                <a:spcPts val="0"/>
              </a:spcBef>
              <a:spcAft>
                <a:spcPts val="0"/>
              </a:spcAft>
              <a:buClr>
                <a:schemeClr val="dk1"/>
              </a:buClr>
              <a:buSzPts val="1100"/>
              <a:buFont typeface="Arial"/>
              <a:buNone/>
            </a:pPr>
            <a:r>
              <a:rPr lang="en-US"/>
              <a:t>(But the T5 on its own is insufficient. It does not transfer well beyond training tasks, but is compact at least)</a:t>
            </a:r>
            <a:endParaRPr/>
          </a:p>
          <a:p>
            <a:pPr marL="0" lvl="0" indent="0" algn="l" rtl="0">
              <a:spcBef>
                <a:spcPts val="0"/>
              </a:spcBef>
              <a:spcAft>
                <a:spcPts val="0"/>
              </a:spcAft>
              <a:buNone/>
            </a:pPr>
            <a:endParaRPr/>
          </a:p>
        </p:txBody>
      </p:sp>
      <p:sp>
        <p:nvSpPr>
          <p:cNvPr id="1461" name="Google Shape;1461;g305d56efd02_0_8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7"/>
        <p:cNvGrpSpPr/>
        <p:nvPr/>
      </p:nvGrpSpPr>
      <p:grpSpPr>
        <a:xfrm>
          <a:off x="0" y="0"/>
          <a:ext cx="0" cy="0"/>
          <a:chOff x="0" y="0"/>
          <a:chExt cx="0" cy="0"/>
        </a:xfrm>
      </p:grpSpPr>
      <p:sp>
        <p:nvSpPr>
          <p:cNvPr id="1468" name="Google Shape;1468;g305d56efd02_0_8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dirty="0"/>
              <a:t>The goal is for eventual understanding of the language and nuanced meaning of encoder inputs to generate decoder outputs.</a:t>
            </a:r>
            <a:endParaRPr b="1" dirty="0"/>
          </a:p>
          <a:p>
            <a:pPr marL="0" lvl="0" indent="0" algn="l" rtl="0">
              <a:spcBef>
                <a:spcPts val="0"/>
              </a:spcBef>
              <a:spcAft>
                <a:spcPts val="0"/>
              </a:spcAft>
              <a:buNone/>
            </a:pPr>
            <a:r>
              <a:rPr lang="en-US" dirty="0"/>
              <a:t>But the T5 on its own is insufficient. It does not transfer well beyond training tasks, but is compact at least.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Flan, on the other hand, has shown to be pretty good.</a:t>
            </a:r>
            <a:endParaRPr b="1" dirty="0"/>
          </a:p>
          <a:p>
            <a:pPr marL="0" lvl="0" indent="0" algn="l" rtl="0">
              <a:spcBef>
                <a:spcPts val="0"/>
              </a:spcBef>
              <a:spcAft>
                <a:spcPts val="0"/>
              </a:spcAft>
              <a:buNone/>
            </a:pPr>
            <a:r>
              <a:rPr lang="en-US" b="1" dirty="0"/>
              <a:t>Leverages the same multi-task formulation but trains on even more complicated tasks that require nuanced understanding.</a:t>
            </a:r>
            <a:endParaRPr b="1" dirty="0"/>
          </a:p>
          <a:p>
            <a:pPr marL="0" lvl="0" indent="0" algn="l" rtl="0">
              <a:spcBef>
                <a:spcPts val="0"/>
              </a:spcBef>
              <a:spcAft>
                <a:spcPts val="0"/>
              </a:spcAft>
              <a:buNone/>
            </a:pPr>
            <a:r>
              <a:rPr lang="en-US" b="1" dirty="0"/>
              <a:t>Transfers well to new tasks based on language instruction alone. </a:t>
            </a:r>
          </a:p>
          <a:p>
            <a:pPr marL="0" lvl="0" indent="0" algn="l" rtl="0">
              <a:spcBef>
                <a:spcPts val="0"/>
              </a:spcBef>
              <a:spcAft>
                <a:spcPts val="0"/>
              </a:spcAft>
              <a:buNone/>
            </a:pPr>
            <a:endParaRPr lang="en-US" b="1" dirty="0"/>
          </a:p>
          <a:p>
            <a:pPr marL="0" lvl="0" indent="0" algn="l" rtl="0">
              <a:spcBef>
                <a:spcPts val="0"/>
              </a:spcBef>
              <a:spcAft>
                <a:spcPts val="0"/>
              </a:spcAft>
              <a:buNone/>
            </a:pPr>
            <a:r>
              <a:rPr lang="en-US" b="1" dirty="0"/>
              <a:t>You will investigate this formulation and more in the next notebook, so good luck!</a:t>
            </a:r>
            <a:endParaRPr b="1" dirty="0"/>
          </a:p>
        </p:txBody>
      </p:sp>
      <p:sp>
        <p:nvSpPr>
          <p:cNvPr id="1469" name="Google Shape;1469;g305d56efd02_0_8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5"/>
        <p:cNvGrpSpPr/>
        <p:nvPr/>
      </p:nvGrpSpPr>
      <p:grpSpPr>
        <a:xfrm>
          <a:off x="0" y="0"/>
          <a:ext cx="0" cy="0"/>
          <a:chOff x="0" y="0"/>
          <a:chExt cx="0" cy="0"/>
        </a:xfrm>
      </p:grpSpPr>
      <p:sp>
        <p:nvSpPr>
          <p:cNvPr id="1476" name="Google Shape;1476;g305d56efd02_0_8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Hello and welcome back to the course!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 If you haven't taken a break yet, we highly recommend you do so before continuing.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 But if you're ready, let's dive into the next section.</a:t>
            </a:r>
          </a:p>
        </p:txBody>
      </p:sp>
      <p:sp>
        <p:nvSpPr>
          <p:cNvPr id="1477" name="Google Shape;1477;g305d56efd02_0_8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90E72A17-F7C9-D008-1394-3E6C321C281B}"/>
            </a:ext>
          </a:extLst>
        </p:cNvPr>
        <p:cNvGrpSpPr/>
        <p:nvPr/>
      </p:nvGrpSpPr>
      <p:grpSpPr>
        <a:xfrm>
          <a:off x="0" y="0"/>
          <a:ext cx="0" cy="0"/>
          <a:chOff x="0" y="0"/>
          <a:chExt cx="0" cy="0"/>
        </a:xfrm>
      </p:grpSpPr>
      <p:sp>
        <p:nvSpPr>
          <p:cNvPr id="372" name="Google Shape;372;g305d56efd02_0_6:notes">
            <a:extLst>
              <a:ext uri="{FF2B5EF4-FFF2-40B4-BE49-F238E27FC236}">
                <a16:creationId xmlns:a16="http://schemas.microsoft.com/office/drawing/2014/main" id="{44D05B8D-FEAB-43D8-9C63-76FF7E08334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We promised earlier that we'd discuss how data is processed, the intuitions at play, and what the architectures are actually doing as the pipeline progresses.</a:t>
            </a:r>
          </a:p>
        </p:txBody>
      </p:sp>
      <p:sp>
        <p:nvSpPr>
          <p:cNvPr id="373" name="Google Shape;373;g305d56efd02_0_6:notes">
            <a:extLst>
              <a:ext uri="{FF2B5EF4-FFF2-40B4-BE49-F238E27FC236}">
                <a16:creationId xmlns:a16="http://schemas.microsoft.com/office/drawing/2014/main" id="{FFB2B7B0-CDD7-A337-34A9-7068109446E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224993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4">
          <a:extLst>
            <a:ext uri="{FF2B5EF4-FFF2-40B4-BE49-F238E27FC236}">
              <a16:creationId xmlns:a16="http://schemas.microsoft.com/office/drawing/2014/main" id="{25769F14-1664-15BF-205A-E5BB3C3CCFE9}"/>
            </a:ext>
          </a:extLst>
        </p:cNvPr>
        <p:cNvGrpSpPr/>
        <p:nvPr/>
      </p:nvGrpSpPr>
      <p:grpSpPr>
        <a:xfrm>
          <a:off x="0" y="0"/>
          <a:ext cx="0" cy="0"/>
          <a:chOff x="0" y="0"/>
          <a:chExt cx="0" cy="0"/>
        </a:xfrm>
      </p:grpSpPr>
      <p:sp>
        <p:nvSpPr>
          <p:cNvPr id="1755" name="Google Shape;1755;g305d56efd02_0_4939:notes">
            <a:extLst>
              <a:ext uri="{FF2B5EF4-FFF2-40B4-BE49-F238E27FC236}">
                <a16:creationId xmlns:a16="http://schemas.microsoft.com/office/drawing/2014/main" id="{2C4737CD-17CA-5AD8-8645-C27B7377994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Now, we have our components: encoders for taking in sequences and decoders for outputting sequences, using transformers as our architecture. </a:t>
            </a: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But what about other modalities other than language?</a:t>
            </a:r>
          </a:p>
        </p:txBody>
      </p:sp>
      <p:sp>
        <p:nvSpPr>
          <p:cNvPr id="1756" name="Google Shape;1756;g305d56efd02_0_4939:notes">
            <a:extLst>
              <a:ext uri="{FF2B5EF4-FFF2-40B4-BE49-F238E27FC236}">
                <a16:creationId xmlns:a16="http://schemas.microsoft.com/office/drawing/2014/main" id="{15140667-DB66-16EE-24A2-93D5F5A83C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01479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p:cNvGrpSpPr/>
        <p:nvPr/>
      </p:nvGrpSpPr>
      <p:grpSpPr>
        <a:xfrm>
          <a:off x="0" y="0"/>
          <a:ext cx="0" cy="0"/>
          <a:chOff x="0" y="0"/>
          <a:chExt cx="0" cy="0"/>
        </a:xfrm>
      </p:grpSpPr>
      <p:sp>
        <p:nvSpPr>
          <p:cNvPr id="1521" name="Google Shape;1521;g305d56efd02_0_9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At the beginning, we mentioned that natural language isn't just for reasoning with language in isolation—it's useful to incorporate other modalities like images, audio, 3D video, DNA, protein molecules, etc. </a:t>
            </a:r>
          </a:p>
          <a:p>
            <a:pPr algn="l"/>
            <a:r>
              <a:rPr lang="en-US" b="0" i="0" u="none" strike="noStrike" dirty="0">
                <a:solidFill>
                  <a:srgbClr val="000000"/>
                </a:solidFill>
                <a:effectLst/>
              </a:rPr>
              <a:t>We've been working with text input and text output, but what about these other things? Before diving into each individually, let's discuss what we mean by 'different modalities.'"</a:t>
            </a:r>
          </a:p>
        </p:txBody>
      </p:sp>
      <p:sp>
        <p:nvSpPr>
          <p:cNvPr id="1522" name="Google Shape;1522;g305d56efd02_0_9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29200ab4852_0_2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An information modality is data in a particular format. You're familiar with classes, images, and text. </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i="0" u="none" strike="noStrike" dirty="0">
                <a:solidFill>
                  <a:srgbClr val="000000"/>
                </a:solidFill>
                <a:effectLst/>
              </a:rPr>
              <a:t>We've reasoned with images as two-dimensional grids of pixels with spatial locality—hence why convolutional networks are common.</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i="0" u="none" strike="noStrike" dirty="0">
                <a:solidFill>
                  <a:srgbClr val="000000"/>
                </a:solidFill>
                <a:effectLst/>
              </a:rPr>
              <a:t>For natural language, while you could use convolutional neural networks, people often prefer transformers for their attention mechanisms. </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i="0" u="none" strike="noStrike" dirty="0">
                <a:solidFill>
                  <a:srgbClr val="000000"/>
                </a:solidFill>
                <a:effectLst/>
              </a:rPr>
              <a:t>Other modalities exist, and as far as processing is concerned, these are just different data distributions with different modeling assumptions. But let’s define them a bit more rigorously…</a:t>
            </a:r>
          </a:p>
        </p:txBody>
      </p:sp>
      <p:sp>
        <p:nvSpPr>
          <p:cNvPr id="384" name="Google Shape;384;g29200ab4852_0_2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79aa9577ca_0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Modalities can be communicated in different ways—different file types, sensory types, etc. </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i="0" u="none" strike="noStrike" dirty="0">
                <a:solidFill>
                  <a:srgbClr val="000000"/>
                </a:solidFill>
                <a:effectLst/>
              </a:rPr>
              <a:t>Whether they're explicit files processed differently by an operating system or data frequencies processed internally by humans through senses like sight, hearing, touch—they're different.</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i="0" u="none" strike="noStrike" dirty="0">
                <a:solidFill>
                  <a:srgbClr val="000000"/>
                </a:solidFill>
                <a:effectLst/>
              </a:rPr>
              <a:t>That's the surface-level definition. Technically, all this data is just data. We can think of modalities as different data distributions—maybe Gaussian, Poisson, or the distribution of images or employee data.”</a:t>
            </a:r>
          </a:p>
          <a:p>
            <a:pPr marL="1714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i="0" u="none" strike="noStrike" dirty="0">
                <a:solidFill>
                  <a:srgbClr val="000000"/>
                </a:solidFill>
                <a:effectLst/>
              </a:rPr>
              <a:t>But we also have a narrower technical definition when motivating architectures. When we think about images or natural language, we consider how to understand the data—what structure does it elicit, and how do we process it effectively? </a:t>
            </a:r>
          </a:p>
          <a:p>
            <a:pPr marL="628650" marR="0" lvl="1"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i="0" u="none" strike="noStrike" dirty="0">
                <a:solidFill>
                  <a:srgbClr val="000000"/>
                </a:solidFill>
                <a:effectLst/>
              </a:rPr>
              <a:t>For images, we used convolutional neural networks to extract features, then dense layers to reason about them. For language, we use encoder-decoder structures. </a:t>
            </a:r>
          </a:p>
          <a:p>
            <a:pPr marL="628650" marR="0" lvl="1"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i="0" u="none" strike="noStrike" dirty="0">
                <a:solidFill>
                  <a:srgbClr val="000000"/>
                </a:solidFill>
                <a:effectLst/>
              </a:rPr>
              <a:t>Depending on the data's structure and important intuitions, we choose different models. This can define a different modality or data distribution, radically changing our approach to processing the domain."</a:t>
            </a:r>
          </a:p>
        </p:txBody>
      </p:sp>
      <p:sp>
        <p:nvSpPr>
          <p:cNvPr id="398" name="Google Shape;398;g279aa9577ca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279aa9577ca_1_5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So all this data—text, audio, images, 3D, etc.—  may be modeled differently depending on how it's captured and represented.</a:t>
            </a:r>
          </a:p>
          <a:p>
            <a:pPr algn="l">
              <a:buFont typeface="Arial" panose="020B0604020202020204" pitchFamily="34" charset="0"/>
              <a:buChar char="•"/>
            </a:pPr>
            <a:r>
              <a:rPr lang="en-US" b="0" i="0" u="none" strike="noStrike" dirty="0">
                <a:solidFill>
                  <a:srgbClr val="000000"/>
                </a:solidFill>
                <a:effectLst/>
              </a:rPr>
              <a:t>Text can be modeled as a sequence of letters or classes—that's an engineering decision that works well.</a:t>
            </a:r>
          </a:p>
          <a:p>
            <a:pPr algn="l">
              <a:buFont typeface="Arial" panose="020B0604020202020204" pitchFamily="34" charset="0"/>
              <a:buChar char="•"/>
            </a:pPr>
            <a:r>
              <a:rPr lang="en-US" b="0" i="0" u="none" strike="noStrike" dirty="0">
                <a:solidFill>
                  <a:srgbClr val="000000"/>
                </a:solidFill>
                <a:effectLst/>
              </a:rPr>
              <a:t>Audio—is it a sequence of frequencies? Frequencies can be considered as vectors; maybe we can model it as images if we window it. </a:t>
            </a:r>
          </a:p>
          <a:p>
            <a:pPr algn="l">
              <a:buFont typeface="Arial" panose="020B0604020202020204" pitchFamily="34" charset="0"/>
              <a:buChar char="•"/>
            </a:pPr>
            <a:r>
              <a:rPr lang="en-US" b="0" i="0" u="none" strike="noStrike" dirty="0">
                <a:solidFill>
                  <a:srgbClr val="000000"/>
                </a:solidFill>
                <a:effectLst/>
              </a:rPr>
              <a:t>For images, we've thought of grids of pixels with spatial locality, but perhaps there are other ways—chunking into patches, for example. </a:t>
            </a:r>
          </a:p>
          <a:p>
            <a:pPr algn="l">
              <a:buFont typeface="Arial" panose="020B0604020202020204" pitchFamily="34" charset="0"/>
              <a:buChar char="•"/>
            </a:pPr>
            <a:r>
              <a:rPr lang="en-US" b="0" i="0" u="none" strike="noStrike" dirty="0">
                <a:solidFill>
                  <a:srgbClr val="000000"/>
                </a:solidFill>
                <a:effectLst/>
              </a:rPr>
              <a:t>3D data can be modeled as volumes, point clouds, or collections of faces (meshes). </a:t>
            </a:r>
          </a:p>
          <a:p>
            <a:pPr algn="l">
              <a:buFont typeface="Arial" panose="020B0604020202020204" pitchFamily="34" charset="0"/>
              <a:buChar char="•"/>
            </a:pPr>
            <a:r>
              <a:rPr lang="en-US" b="0" i="0" u="none" strike="noStrike" dirty="0">
                <a:solidFill>
                  <a:srgbClr val="000000"/>
                </a:solidFill>
                <a:effectLst/>
              </a:rPr>
              <a:t>Video is a sequence of images—but should we model it that way? Maybe as sequences of windows or 3D blocks. </a:t>
            </a:r>
          </a:p>
          <a:p>
            <a:pPr algn="l">
              <a:buFont typeface="Arial" panose="020B0604020202020204" pitchFamily="34" charset="0"/>
              <a:buChar char="•"/>
            </a:pPr>
            <a:r>
              <a:rPr lang="en-US" b="0" i="0" u="none" strike="noStrike" dirty="0">
                <a:solidFill>
                  <a:srgbClr val="000000"/>
                </a:solidFill>
                <a:effectLst/>
              </a:rPr>
              <a:t>DNA is also a sequence of classes with a limited vocabulary—it can be modeled similarly. </a:t>
            </a:r>
          </a:p>
          <a:p>
            <a:pPr algn="l"/>
            <a:endParaRPr lang="en-US" b="0" i="0" u="none" strike="noStrike" dirty="0">
              <a:solidFill>
                <a:srgbClr val="000000"/>
              </a:solidFill>
              <a:effectLst/>
            </a:endParaRPr>
          </a:p>
          <a:p>
            <a:pPr algn="l"/>
            <a:r>
              <a:rPr lang="en-US" b="0" i="0" u="none" strike="noStrike" dirty="0">
                <a:solidFill>
                  <a:srgbClr val="000000"/>
                </a:solidFill>
                <a:effectLst/>
              </a:rPr>
              <a:t>So, how do we link these modalities together?"</a:t>
            </a:r>
          </a:p>
          <a:p>
            <a:pPr marL="0" lvl="0" indent="0" algn="l" rtl="0">
              <a:spcBef>
                <a:spcPts val="0"/>
              </a:spcBef>
              <a:spcAft>
                <a:spcPts val="0"/>
              </a:spcAft>
              <a:buNone/>
            </a:pPr>
            <a:endParaRPr dirty="0"/>
          </a:p>
        </p:txBody>
      </p:sp>
      <p:sp>
        <p:nvSpPr>
          <p:cNvPr id="1078" name="Google Shape;1078;g279aa9577ca_1_5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2e609c0590c_0_1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At an architectural level, we can link modalities by encoding them through intuitive architectures and combining them if their dimensionalities align. We've seen in previous notebooks that we can pass from natural language representations into latent sequences repeatedly. Is it possible to combine information from one sequence with another?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Mathematically, yes—if we have vectors of lengths N and M, we can perform operations on them.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So, if we can encode multiple modalities in a way that they can be connected mathematically, or adjust their structures to align, that works.</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In practice, creating multimodal connections involves modeling different input pathways, different decoder or output pathways, and linking them together."</a:t>
            </a:r>
          </a:p>
          <a:p>
            <a:pPr marL="0" lvl="0" indent="0" algn="l" rtl="0">
              <a:spcBef>
                <a:spcPts val="0"/>
              </a:spcBef>
              <a:spcAft>
                <a:spcPts val="0"/>
              </a:spcAft>
              <a:buNone/>
            </a:pPr>
            <a:endParaRPr dirty="0"/>
          </a:p>
        </p:txBody>
      </p:sp>
      <p:sp>
        <p:nvSpPr>
          <p:cNvPr id="1107" name="Google Shape;1107;g2e609c0590c_0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4"/>
        <p:cNvGrpSpPr/>
        <p:nvPr/>
      </p:nvGrpSpPr>
      <p:grpSpPr>
        <a:xfrm>
          <a:off x="0" y="0"/>
          <a:ext cx="0" cy="0"/>
          <a:chOff x="0" y="0"/>
          <a:chExt cx="0" cy="0"/>
        </a:xfrm>
      </p:grpSpPr>
      <p:sp>
        <p:nvSpPr>
          <p:cNvPr id="1455" name="Google Shape;1455;g2ef4d9fdcc0_1_16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This sets a natural definition for encoders and decoders.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The bidirectional transformer architecture is great for encoding language but not for decoding it—encoders aren't well-suited for generating sequences one token at a time.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In contrast, decoder-style architectures are great at generating text.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The same applies to other modalities—for images, convolutional neural networks are great encoders, and transpose convolutions can serve as decoders. Linking them creates encoder-decoder architectures, which we'll see in image generation.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b="0" i="0" u="none" strike="noStrike" dirty="0">
                <a:solidFill>
                  <a:srgbClr val="000000"/>
                </a:solidFill>
                <a:effectLst/>
              </a:rPr>
              <a:t>So, multimodality involves linking components suited for their domains."</a:t>
            </a:r>
          </a:p>
          <a:p>
            <a:pPr marL="0" lvl="0" indent="0" algn="l" rtl="0">
              <a:spcBef>
                <a:spcPts val="0"/>
              </a:spcBef>
              <a:spcAft>
                <a:spcPts val="0"/>
              </a:spcAft>
              <a:buNone/>
            </a:pPr>
            <a:endParaRPr dirty="0"/>
          </a:p>
        </p:txBody>
      </p:sp>
      <p:sp>
        <p:nvSpPr>
          <p:cNvPr id="1456" name="Google Shape;1456;g2ef4d9fdcc0_1_16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a:extLst>
            <a:ext uri="{FF2B5EF4-FFF2-40B4-BE49-F238E27FC236}">
              <a16:creationId xmlns:a16="http://schemas.microsoft.com/office/drawing/2014/main" id="{287F8FE3-4058-FDC0-A58C-C1F23E8D1867}"/>
            </a:ext>
          </a:extLst>
        </p:cNvPr>
        <p:cNvGrpSpPr/>
        <p:nvPr/>
      </p:nvGrpSpPr>
      <p:grpSpPr>
        <a:xfrm>
          <a:off x="0" y="0"/>
          <a:ext cx="0" cy="0"/>
          <a:chOff x="0" y="0"/>
          <a:chExt cx="0" cy="0"/>
        </a:xfrm>
      </p:grpSpPr>
      <p:sp>
        <p:nvSpPr>
          <p:cNvPr id="1077" name="Google Shape;1077;g279aa9577ca_1_543:notes">
            <a:extLst>
              <a:ext uri="{FF2B5EF4-FFF2-40B4-BE49-F238E27FC236}">
                <a16:creationId xmlns:a16="http://schemas.microsoft.com/office/drawing/2014/main" id="{1439E323-751E-D58E-1A45-E46DEF78949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Now that we understand we have these components and can link them, let's focus on the ones we'll discuss in the course and notebooks: audio and images, in addition to text.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Text, as a sequence of letters or classes, makes sense.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Audio has similar assumptions—it's a sequence of frequencies.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Images are also relatively easy to reason about as sequences but will present more issues when we discuss generation.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Other modalities like 3D, video, DNA, robotics—you can explore on your own, but they also involve modeling assumptions and architectures suited to process that data efficiently.</a:t>
            </a:r>
          </a:p>
        </p:txBody>
      </p:sp>
      <p:sp>
        <p:nvSpPr>
          <p:cNvPr id="1078" name="Google Shape;1078;g279aa9577ca_1_543:notes">
            <a:extLst>
              <a:ext uri="{FF2B5EF4-FFF2-40B4-BE49-F238E27FC236}">
                <a16:creationId xmlns:a16="http://schemas.microsoft.com/office/drawing/2014/main" id="{E4D5A062-A06D-02D5-41BD-27EA951160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553273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4">
          <a:extLst>
            <a:ext uri="{FF2B5EF4-FFF2-40B4-BE49-F238E27FC236}">
              <a16:creationId xmlns:a16="http://schemas.microsoft.com/office/drawing/2014/main" id="{A58590F6-0603-5EB3-0256-B576B922BC80}"/>
            </a:ext>
          </a:extLst>
        </p:cNvPr>
        <p:cNvGrpSpPr/>
        <p:nvPr/>
      </p:nvGrpSpPr>
      <p:grpSpPr>
        <a:xfrm>
          <a:off x="0" y="0"/>
          <a:ext cx="0" cy="0"/>
          <a:chOff x="0" y="0"/>
          <a:chExt cx="0" cy="0"/>
        </a:xfrm>
      </p:grpSpPr>
      <p:sp>
        <p:nvSpPr>
          <p:cNvPr id="1755" name="Google Shape;1755;g305d56efd02_0_4939:notes">
            <a:extLst>
              <a:ext uri="{FF2B5EF4-FFF2-40B4-BE49-F238E27FC236}">
                <a16:creationId xmlns:a16="http://schemas.microsoft.com/office/drawing/2014/main" id="{82D758AA-05A1-4DC8-9872-BFBC938B5D0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i="0" u="none" strike="noStrike" dirty="0">
                <a:solidFill>
                  <a:srgbClr val="000000"/>
                </a:solidFill>
                <a:effectLst/>
              </a:rPr>
              <a:t>Reiterating the value proposition of transformers—they're great for text because text is an ordered sequence of classes. So, if we can think of data as a sequence and reason about it as a sequence, transformers might be a good fit.</a:t>
            </a: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u="none" strike="noStrike" dirty="0">
              <a:solidFill>
                <a:srgbClr val="000000"/>
              </a:solidFill>
              <a:effectLst/>
            </a:endParaRP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Moving to audio, people use transformers a lot for reasoning with audio and speech because audio is a sequence over time—a time series of frequencies. You sample audio over time, getting frequency samples at each timestep. You can normalize them to </a:t>
            </a:r>
            <a:r>
              <a:rPr lang="en-US" b="0" i="0" u="none" strike="noStrike" dirty="0" err="1">
                <a:solidFill>
                  <a:srgbClr val="000000"/>
                </a:solidFill>
                <a:effectLst/>
              </a:rPr>
              <a:t>mel</a:t>
            </a:r>
            <a:r>
              <a:rPr lang="en-US" b="0" i="0" u="none" strike="noStrike" dirty="0">
                <a:solidFill>
                  <a:srgbClr val="000000"/>
                </a:solidFill>
                <a:effectLst/>
              </a:rPr>
              <a:t>-frequency spectrograms, but you’re inherently reasoning with a time series. So, transformers can be applied here.</a:t>
            </a:r>
          </a:p>
          <a:p>
            <a:pPr marL="457200" lvl="0" indent="0" algn="l" rtl="0">
              <a:spcBef>
                <a:spcPts val="0"/>
              </a:spcBef>
              <a:spcAft>
                <a:spcPts val="0"/>
              </a:spcAft>
              <a:buNone/>
            </a:pPr>
            <a:endParaRPr lang="en-US" dirty="0"/>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"What about images? We've learned that convolution is great for encoding images. Can we use transformers? Yes—Vision Transformers (</a:t>
            </a:r>
            <a:r>
              <a:rPr lang="en-US" b="0" i="0" u="none" strike="noStrike" dirty="0" err="1">
                <a:solidFill>
                  <a:srgbClr val="000000"/>
                </a:solidFill>
                <a:effectLst/>
              </a:rPr>
              <a:t>ViTs</a:t>
            </a:r>
            <a:r>
              <a:rPr lang="en-US" b="0" i="0" u="none" strike="noStrike" dirty="0">
                <a:solidFill>
                  <a:srgbClr val="000000"/>
                </a:solidFill>
                <a:effectLst/>
              </a:rPr>
              <a:t>) take an image, split it into patches, and reason about the embeddings of patches. This provides benefits, allowing us to synergize with existing transformer architectures. </a:t>
            </a:r>
            <a:r>
              <a:rPr lang="en-US" b="0" i="0" u="none" strike="noStrike" dirty="0" err="1">
                <a:solidFill>
                  <a:srgbClr val="000000"/>
                </a:solidFill>
                <a:effectLst/>
              </a:rPr>
              <a:t>ViTs</a:t>
            </a:r>
            <a:r>
              <a:rPr lang="en-US" b="0" i="0" u="none" strike="noStrike" dirty="0">
                <a:solidFill>
                  <a:srgbClr val="000000"/>
                </a:solidFill>
                <a:effectLst/>
              </a:rPr>
              <a:t> are still used today for image processing."</a:t>
            </a:r>
          </a:p>
          <a:p>
            <a:pPr marL="457200" lvl="0" indent="0" algn="l" rtl="0">
              <a:spcBef>
                <a:spcPts val="0"/>
              </a:spcBef>
              <a:spcAft>
                <a:spcPts val="0"/>
              </a:spcAft>
              <a:buNone/>
            </a:pPr>
            <a:endParaRPr dirty="0"/>
          </a:p>
        </p:txBody>
      </p:sp>
      <p:sp>
        <p:nvSpPr>
          <p:cNvPr id="1756" name="Google Shape;1756;g305d56efd02_0_4939:notes">
            <a:extLst>
              <a:ext uri="{FF2B5EF4-FFF2-40B4-BE49-F238E27FC236}">
                <a16:creationId xmlns:a16="http://schemas.microsoft.com/office/drawing/2014/main" id="{9381FE86-300A-152C-AF6C-7171EF94C53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493160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9"/>
        <p:cNvGrpSpPr/>
        <p:nvPr/>
      </p:nvGrpSpPr>
      <p:grpSpPr>
        <a:xfrm>
          <a:off x="0" y="0"/>
          <a:ext cx="0" cy="0"/>
          <a:chOff x="0" y="0"/>
          <a:chExt cx="0" cy="0"/>
        </a:xfrm>
      </p:grpSpPr>
      <p:sp>
        <p:nvSpPr>
          <p:cNvPr id="1530" name="Google Shape;1530;g305d56efd02_0_9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Reiterating the value proposition of transformers—they're great for text because text is an ordered sequence of classes. So, if we can think of data as a sequence and reason about it as a sequence, transformers might be a good fit.</a:t>
            </a: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u="none" strike="noStrike" dirty="0">
              <a:solidFill>
                <a:srgbClr val="000000"/>
              </a:solidFill>
              <a:effectLst/>
            </a:endParaRP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i="0" u="none" strike="noStrike" dirty="0">
                <a:solidFill>
                  <a:srgbClr val="000000"/>
                </a:solidFill>
                <a:effectLst/>
              </a:rPr>
              <a:t>Moving to audio, people use transformers a lot for reasoning with audio and speech because audio is a sequence over time—a time series of frequencies. You sample audio over time, getting frequency samples at each timestep. You can normalize them to </a:t>
            </a:r>
            <a:r>
              <a:rPr lang="en-US" b="1" i="0" u="none" strike="noStrike" dirty="0" err="1">
                <a:solidFill>
                  <a:srgbClr val="000000"/>
                </a:solidFill>
                <a:effectLst/>
              </a:rPr>
              <a:t>mel</a:t>
            </a:r>
            <a:r>
              <a:rPr lang="en-US" b="1" i="0" u="none" strike="noStrike" dirty="0">
                <a:solidFill>
                  <a:srgbClr val="000000"/>
                </a:solidFill>
                <a:effectLst/>
              </a:rPr>
              <a:t>-frequency spectrograms, but you’re inherently reasoning with a time series. So, transformers can be applied here.</a:t>
            </a:r>
          </a:p>
          <a:p>
            <a:pPr marL="457200" lvl="0" indent="0" algn="l" rtl="0">
              <a:spcBef>
                <a:spcPts val="0"/>
              </a:spcBef>
              <a:spcAft>
                <a:spcPts val="0"/>
              </a:spcAft>
              <a:buNone/>
            </a:pPr>
            <a:endParaRPr lang="en-US" dirty="0"/>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"What about images? We've learned that convolution is great for encoding images. Can we use transformers? Yes—Vision Transformers (</a:t>
            </a:r>
            <a:r>
              <a:rPr lang="en-US" b="0" i="0" u="none" strike="noStrike" dirty="0" err="1">
                <a:solidFill>
                  <a:srgbClr val="000000"/>
                </a:solidFill>
                <a:effectLst/>
              </a:rPr>
              <a:t>ViTs</a:t>
            </a:r>
            <a:r>
              <a:rPr lang="en-US" b="0" i="0" u="none" strike="noStrike" dirty="0">
                <a:solidFill>
                  <a:srgbClr val="000000"/>
                </a:solidFill>
                <a:effectLst/>
              </a:rPr>
              <a:t>) take an image, split it into patches, and reason about the embeddings of patches. This provides benefits, allowing us to synergize with existing transformer architectures. </a:t>
            </a:r>
            <a:r>
              <a:rPr lang="en-US" b="0" i="0" u="none" strike="noStrike" dirty="0" err="1">
                <a:solidFill>
                  <a:srgbClr val="000000"/>
                </a:solidFill>
                <a:effectLst/>
              </a:rPr>
              <a:t>ViTs</a:t>
            </a:r>
            <a:r>
              <a:rPr lang="en-US" b="0" i="0" u="none" strike="noStrike" dirty="0">
                <a:solidFill>
                  <a:srgbClr val="000000"/>
                </a:solidFill>
                <a:effectLst/>
              </a:rPr>
              <a:t> are still used today for image processing.</a:t>
            </a:r>
          </a:p>
          <a:p>
            <a:pPr marL="457200" lvl="0" indent="0" algn="l" rtl="0">
              <a:spcBef>
                <a:spcPts val="0"/>
              </a:spcBef>
              <a:spcAft>
                <a:spcPts val="0"/>
              </a:spcAft>
              <a:buNone/>
            </a:pPr>
            <a:endParaRPr lang="en-US" dirty="0"/>
          </a:p>
        </p:txBody>
      </p:sp>
      <p:sp>
        <p:nvSpPr>
          <p:cNvPr id="1531" name="Google Shape;1531;g305d56efd02_0_9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g305d56efd02_0_9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Reiterating the value proposition of transformers—they're great for text because text is an ordered sequence of classes. So, if we can think of data as a sequence and reason about it as a sequence, transformers might be a good fit.</a:t>
            </a: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u="none" strike="noStrike" dirty="0">
              <a:solidFill>
                <a:srgbClr val="000000"/>
              </a:solidFill>
              <a:effectLst/>
            </a:endParaRP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Moving to audio, people use transformers a lot for reasoning with audio and speech because audio is a sequence over time—a time series of frequencies. You sample audio over time, getting frequency samples at each timestep. You can normalize them to </a:t>
            </a:r>
            <a:r>
              <a:rPr lang="en-US" b="0" i="0" u="none" strike="noStrike" dirty="0" err="1">
                <a:solidFill>
                  <a:srgbClr val="000000"/>
                </a:solidFill>
                <a:effectLst/>
              </a:rPr>
              <a:t>mel</a:t>
            </a:r>
            <a:r>
              <a:rPr lang="en-US" b="0" i="0" u="none" strike="noStrike" dirty="0">
                <a:solidFill>
                  <a:srgbClr val="000000"/>
                </a:solidFill>
                <a:effectLst/>
              </a:rPr>
              <a:t>-frequency spectrograms, but you’re inherently reasoning with a time series. So, transformers can be applied here.</a:t>
            </a:r>
          </a:p>
          <a:p>
            <a:pPr marL="457200" lvl="0" indent="0" algn="l" rtl="0">
              <a:spcBef>
                <a:spcPts val="0"/>
              </a:spcBef>
              <a:spcAft>
                <a:spcPts val="0"/>
              </a:spcAft>
              <a:buNone/>
            </a:pPr>
            <a:endParaRPr lang="en-US" dirty="0"/>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i="0" u="none" strike="noStrike" dirty="0">
                <a:solidFill>
                  <a:srgbClr val="000000"/>
                </a:solidFill>
                <a:effectLst/>
              </a:rPr>
              <a:t>"What about images? We've learned that convolution is great for encoding images. Can we use transformers? Yes—Vision Transformers (</a:t>
            </a:r>
            <a:r>
              <a:rPr lang="en-US" b="1" i="0" u="none" strike="noStrike" dirty="0" err="1">
                <a:solidFill>
                  <a:srgbClr val="000000"/>
                </a:solidFill>
                <a:effectLst/>
              </a:rPr>
              <a:t>ViTs</a:t>
            </a:r>
            <a:r>
              <a:rPr lang="en-US" b="1" i="0" u="none" strike="noStrike" dirty="0">
                <a:solidFill>
                  <a:srgbClr val="000000"/>
                </a:solidFill>
                <a:effectLst/>
              </a:rPr>
              <a:t>) take an image, split it into patches, and reason about the embeddings of patches. This provides benefits, allowing us to synergize with existing transformer architectures. </a:t>
            </a:r>
            <a:r>
              <a:rPr lang="en-US" b="1" i="0" u="none" strike="noStrike" dirty="0" err="1">
                <a:solidFill>
                  <a:srgbClr val="000000"/>
                </a:solidFill>
                <a:effectLst/>
              </a:rPr>
              <a:t>ViTs</a:t>
            </a:r>
            <a:r>
              <a:rPr lang="en-US" b="1" i="0" u="none" strike="noStrike" dirty="0">
                <a:solidFill>
                  <a:srgbClr val="000000"/>
                </a:solidFill>
                <a:effectLst/>
              </a:rPr>
              <a:t> are still used today for image processing.</a:t>
            </a:r>
          </a:p>
          <a:p>
            <a:pPr marL="457200" lvl="0" indent="0" algn="l" rtl="0">
              <a:spcBef>
                <a:spcPts val="0"/>
              </a:spcBef>
              <a:spcAft>
                <a:spcPts val="0"/>
              </a:spcAft>
              <a:buNone/>
            </a:pPr>
            <a:endParaRPr lang="en-US" dirty="0"/>
          </a:p>
        </p:txBody>
      </p:sp>
      <p:sp>
        <p:nvSpPr>
          <p:cNvPr id="1554" name="Google Shape;1554;g305d56efd02_0_9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9"/>
        <p:cNvGrpSpPr/>
        <p:nvPr/>
      </p:nvGrpSpPr>
      <p:grpSpPr>
        <a:xfrm>
          <a:off x="0" y="0"/>
          <a:ext cx="0" cy="0"/>
          <a:chOff x="0" y="0"/>
          <a:chExt cx="0" cy="0"/>
        </a:xfrm>
      </p:grpSpPr>
      <p:sp>
        <p:nvSpPr>
          <p:cNvPr id="1610" name="Google Shape;1610;g305d56efd02_0_9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Given that we can create different encoders based on the transformer architecture, can we get use out of them without an explicit decoder? </a:t>
            </a:r>
          </a:p>
          <a:p>
            <a:pPr algn="l"/>
            <a:r>
              <a:rPr lang="en-US" b="0" i="0" u="none" strike="noStrike" dirty="0">
                <a:solidFill>
                  <a:srgbClr val="000000"/>
                </a:solidFill>
                <a:effectLst/>
              </a:rPr>
              <a:t>Yes—Contrastive Language-Image Pre-training (CLIP) shows this. CLIP uses multiple encoders for different modalities and synergizes their outputs. </a:t>
            </a:r>
          </a:p>
          <a:p>
            <a:pPr algn="l"/>
            <a:r>
              <a:rPr lang="en-US" b="0" i="0" u="none" strike="noStrike" dirty="0">
                <a:solidFill>
                  <a:srgbClr val="000000"/>
                </a:solidFill>
                <a:effectLst/>
              </a:rPr>
              <a:t>When we have a pair of an image and a caption, we train the network to produce embeddings that are close together. This synergizes a text encoder and an image encoder. </a:t>
            </a:r>
          </a:p>
          <a:p>
            <a:pPr algn="l"/>
            <a:r>
              <a:rPr lang="en-US" b="0" i="0" u="none" strike="noStrike" dirty="0">
                <a:solidFill>
                  <a:srgbClr val="000000"/>
                </a:solidFill>
                <a:effectLst/>
              </a:rPr>
              <a:t>You'll see this in the notebook—the embeddings become useful representations for images and text, allowing for tasks like retrieval or swapping between images and text in analysis.</a:t>
            </a:r>
          </a:p>
        </p:txBody>
      </p:sp>
      <p:sp>
        <p:nvSpPr>
          <p:cNvPr id="1611" name="Google Shape;1611;g305d56efd02_0_9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8"/>
        <p:cNvGrpSpPr/>
        <p:nvPr/>
      </p:nvGrpSpPr>
      <p:grpSpPr>
        <a:xfrm>
          <a:off x="0" y="0"/>
          <a:ext cx="0" cy="0"/>
          <a:chOff x="0" y="0"/>
          <a:chExt cx="0" cy="0"/>
        </a:xfrm>
      </p:grpSpPr>
      <p:sp>
        <p:nvSpPr>
          <p:cNvPr id="1619" name="Google Shape;1619;g305d56efd02_0_9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Going further into retrieval, synergized encoders are useful even within natural language. </a:t>
            </a:r>
          </a:p>
          <a:p>
            <a:pPr algn="l"/>
            <a:r>
              <a:rPr lang="en-US" b="0" i="0" u="none" strike="noStrike" dirty="0">
                <a:solidFill>
                  <a:srgbClr val="000000"/>
                </a:solidFill>
                <a:effectLst/>
              </a:rPr>
              <a:t>If you have two types of text or documents, you can use encoders to retrieve what's relevant, similar, or useful in a context. This is common in retrieval-augmented generation. </a:t>
            </a:r>
          </a:p>
          <a:p>
            <a:pPr algn="l"/>
            <a:r>
              <a:rPr lang="en-US" b="0" i="0" u="none" strike="noStrike" dirty="0">
                <a:solidFill>
                  <a:srgbClr val="000000"/>
                </a:solidFill>
                <a:effectLst/>
              </a:rPr>
              <a:t>For example, with a query 'Labrador sitting on bench near water,' if you have synergized image and text encoders, you can embed the query and retrieve images from a pool that match. </a:t>
            </a:r>
          </a:p>
          <a:p>
            <a:pPr algn="l"/>
            <a:r>
              <a:rPr lang="en-US" b="0" i="0" u="none" strike="noStrike" dirty="0">
                <a:solidFill>
                  <a:srgbClr val="000000"/>
                </a:solidFill>
                <a:effectLst/>
              </a:rPr>
              <a:t>Similarly, with text documents, you can use different encoders to retrieve longer passages or summaries.</a:t>
            </a:r>
          </a:p>
        </p:txBody>
      </p:sp>
      <p:sp>
        <p:nvSpPr>
          <p:cNvPr id="1620" name="Google Shape;1620;g305d56efd02_0_9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6"/>
        <p:cNvGrpSpPr/>
        <p:nvPr/>
      </p:nvGrpSpPr>
      <p:grpSpPr>
        <a:xfrm>
          <a:off x="0" y="0"/>
          <a:ext cx="0" cy="0"/>
          <a:chOff x="0" y="0"/>
          <a:chExt cx="0" cy="0"/>
        </a:xfrm>
      </p:grpSpPr>
      <p:sp>
        <p:nvSpPr>
          <p:cNvPr id="2157" name="Google Shape;2157;g279aa9577ca_0_1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This idea of synergizing encoders can be pushed to extremes.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The </a:t>
            </a:r>
            <a:r>
              <a:rPr lang="en-US" b="0" i="0" u="none" strike="noStrike" dirty="0" err="1">
                <a:solidFill>
                  <a:srgbClr val="000000"/>
                </a:solidFill>
                <a:effectLst/>
              </a:rPr>
              <a:t>ImageBind</a:t>
            </a:r>
            <a:r>
              <a:rPr lang="en-US" b="0" i="0" u="none" strike="noStrike" dirty="0">
                <a:solidFill>
                  <a:srgbClr val="000000"/>
                </a:solidFill>
                <a:effectLst/>
              </a:rPr>
              <a:t> research from Meta trained encoders mapping various modalities (depth, heatmaps, IMUs, audio, text) into a joint embedding space.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They could swap out modalities, generate new data, retrieve from pools, and explore emergent properties. </a:t>
            </a:r>
          </a:p>
        </p:txBody>
      </p:sp>
      <p:sp>
        <p:nvSpPr>
          <p:cNvPr id="2158" name="Google Shape;2158;g279aa9577ca_0_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7"/>
        <p:cNvGrpSpPr/>
        <p:nvPr/>
      </p:nvGrpSpPr>
      <p:grpSpPr>
        <a:xfrm>
          <a:off x="0" y="0"/>
          <a:ext cx="0" cy="0"/>
          <a:chOff x="0" y="0"/>
          <a:chExt cx="0" cy="0"/>
        </a:xfrm>
      </p:grpSpPr>
      <p:sp>
        <p:nvSpPr>
          <p:cNvPr id="1538" name="Google Shape;1538;g305d56efd02_0_9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Let's step back to not only taking in interesting modalities but also creating interesting information. </a:t>
            </a:r>
          </a:p>
          <a:p>
            <a:pPr algn="l"/>
            <a:endParaRPr lang="en-US" b="0" i="0" u="none" strike="noStrike" dirty="0">
              <a:solidFill>
                <a:srgbClr val="000000"/>
              </a:solidFill>
              <a:effectLst/>
            </a:endParaRPr>
          </a:p>
          <a:p>
            <a:pPr algn="l"/>
            <a:r>
              <a:rPr lang="en-US" b="1" i="0" u="none" strike="noStrike" dirty="0">
                <a:solidFill>
                  <a:srgbClr val="000000"/>
                </a:solidFill>
                <a:effectLst/>
              </a:rPr>
              <a:t>Is speech-guided text generation possible? Yes—if we have transformer components for ingesting audio and creating text, we can combine them in a classic encoder-decoder architecture. This makes sense due to the clear modality gap: input audio, output text. Encoder-decoder architectures work well here—OpenAI's Whisper model is an example, using encoder plus decoder with cross-attention. You'll get to play with that in the notebook.</a:t>
            </a:r>
          </a:p>
          <a:p>
            <a:pPr algn="l"/>
            <a:endParaRPr lang="en-US" b="0" i="0" u="none" strike="noStrike" dirty="0">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Similarly, for image-guided text generation, we can take an image encoder and combine it with a text decoder using cross-attention. This works well in practice, and you can experiment with it. More recently, people have been training decoder-only models for the same objective.</a:t>
            </a:r>
          </a:p>
          <a:p>
            <a:pPr algn="l"/>
            <a:endParaRPr lang="en-US" b="0" i="0" u="none" strike="noStrike" dirty="0">
              <a:solidFill>
                <a:srgbClr val="000000"/>
              </a:solidFill>
              <a:effectLst/>
            </a:endParaRPr>
          </a:p>
        </p:txBody>
      </p:sp>
      <p:sp>
        <p:nvSpPr>
          <p:cNvPr id="1539" name="Google Shape;1539;g305d56efd02_0_9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2"/>
        <p:cNvGrpSpPr/>
        <p:nvPr/>
      </p:nvGrpSpPr>
      <p:grpSpPr>
        <a:xfrm>
          <a:off x="0" y="0"/>
          <a:ext cx="0" cy="0"/>
          <a:chOff x="0" y="0"/>
          <a:chExt cx="0" cy="0"/>
        </a:xfrm>
      </p:grpSpPr>
      <p:sp>
        <p:nvSpPr>
          <p:cNvPr id="1563" name="Google Shape;1563;g305d56efd02_0_9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Let's step back to not only taking in interesting modalities but also creating interesting information. </a:t>
            </a:r>
          </a:p>
          <a:p>
            <a:pPr algn="l"/>
            <a:endParaRPr lang="en-US" b="0" i="0" u="none" strike="noStrike" dirty="0">
              <a:solidFill>
                <a:srgbClr val="000000"/>
              </a:solidFill>
              <a:effectLst/>
            </a:endParaRPr>
          </a:p>
          <a:p>
            <a:pPr algn="l"/>
            <a:r>
              <a:rPr lang="en-US" b="0" i="0" u="none" strike="noStrike" dirty="0">
                <a:solidFill>
                  <a:srgbClr val="000000"/>
                </a:solidFill>
                <a:effectLst/>
              </a:rPr>
              <a:t>Is speech-guided text generation possible? Yes—if we have transformer components for ingesting audio and creating text, we can combine them in a classic encoder-decoder architecture. This makes sense due to the clear modality gap: input audio, output text. Encoder-decoder architectures work well here—OpenAI's Whisper model is an example, using encoder plus decoder with cross-attention. You'll get to play with that in the notebook.</a:t>
            </a:r>
          </a:p>
          <a:p>
            <a:pPr algn="l"/>
            <a:endParaRPr lang="en-US" b="0" i="0" u="none" strike="noStrike" dirty="0">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i="0" u="none" strike="noStrike" dirty="0">
                <a:solidFill>
                  <a:srgbClr val="000000"/>
                </a:solidFill>
                <a:effectLst/>
              </a:rPr>
              <a:t>Similarly, for image-guided text generation, we can take an image encoder and combine it with a text decoder using cross-attention. This works well in practice, and you can experiment with it. </a:t>
            </a:r>
            <a:r>
              <a:rPr lang="en-US" b="0" i="0" u="none" strike="noStrike" dirty="0">
                <a:solidFill>
                  <a:srgbClr val="000000"/>
                </a:solidFill>
                <a:effectLst/>
              </a:rPr>
              <a:t>More recently, people have been training decoder-only models for the same objective.</a:t>
            </a:r>
          </a:p>
          <a:p>
            <a:pPr algn="l"/>
            <a:endParaRPr lang="en-US" b="0" i="0" u="none" strike="noStrike" dirty="0">
              <a:solidFill>
                <a:srgbClr val="000000"/>
              </a:solidFill>
              <a:effectLst/>
            </a:endParaRPr>
          </a:p>
        </p:txBody>
      </p:sp>
      <p:sp>
        <p:nvSpPr>
          <p:cNvPr id="1564" name="Google Shape;1564;g305d56efd02_0_9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279aa9577ca_0_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Similarly, for image-guided text generation, we can take an image encoder and combine it with a text decoder using cross-attention. This works well in practice, and you can experiment with it.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i="0" u="none" strike="noStrike" dirty="0">
                <a:solidFill>
                  <a:srgbClr val="000000"/>
                </a:solidFill>
                <a:effectLst/>
              </a:rPr>
              <a:t>More recently, people have been training decoder-only models for the same objective.</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i="0" u="none" strike="noStrike" dirty="0">
                <a:solidFill>
                  <a:srgbClr val="000000"/>
                </a:solidFill>
                <a:effectLst/>
              </a:rPr>
              <a:t>If you look into models like </a:t>
            </a:r>
            <a:r>
              <a:rPr lang="en-US" b="1" i="0" u="none" strike="noStrike" dirty="0" err="1">
                <a:solidFill>
                  <a:srgbClr val="000000"/>
                </a:solidFill>
                <a:effectLst/>
              </a:rPr>
              <a:t>LLaVA</a:t>
            </a:r>
            <a:r>
              <a:rPr lang="en-US" b="1" i="0" u="none" strike="noStrike" dirty="0">
                <a:solidFill>
                  <a:srgbClr val="000000"/>
                </a:solidFill>
                <a:effectLst/>
              </a:rPr>
              <a:t>, VILA, or </a:t>
            </a:r>
            <a:r>
              <a:rPr lang="en-US" b="1" i="0" u="none" strike="noStrike" dirty="0" err="1">
                <a:solidFill>
                  <a:srgbClr val="000000"/>
                </a:solidFill>
                <a:effectLst/>
              </a:rPr>
              <a:t>InstructBLIP</a:t>
            </a:r>
            <a:r>
              <a:rPr lang="en-US" b="1" i="0" u="none" strike="noStrike" dirty="0">
                <a:solidFill>
                  <a:srgbClr val="000000"/>
                </a:solidFill>
                <a:effectLst/>
              </a:rPr>
              <a:t>, you'll notice that models taking both text and images often put them through the same input pathway. There's a text decoder running, and you can input natural language or train an auxiliary layer to embed images into the same input space as text. This allows for rich and even multi-image prompts. Of course, this requires different training formulations, but there's no reason you can't use a one-size-fits-all decoder taking in both text and images, as long as images are projected appropriately (e.g., using a </a:t>
            </a:r>
            <a:r>
              <a:rPr lang="en-US" b="1" i="0" u="none" strike="noStrike" dirty="0" err="1">
                <a:solidFill>
                  <a:srgbClr val="000000"/>
                </a:solidFill>
                <a:effectLst/>
              </a:rPr>
              <a:t>ViT</a:t>
            </a:r>
            <a:r>
              <a:rPr lang="en-US" b="1" i="0" u="none" strike="noStrike" dirty="0">
                <a:solidFill>
                  <a:srgbClr val="000000"/>
                </a:solidFill>
                <a:effectLst/>
              </a:rPr>
              <a:t>).</a:t>
            </a:r>
          </a:p>
          <a:p>
            <a:pPr marL="0" lvl="0" indent="0" algn="l" rtl="0">
              <a:spcBef>
                <a:spcPts val="0"/>
              </a:spcBef>
              <a:spcAft>
                <a:spcPts val="0"/>
              </a:spcAft>
              <a:buNone/>
            </a:pPr>
            <a:endParaRPr dirty="0"/>
          </a:p>
        </p:txBody>
      </p:sp>
      <p:sp>
        <p:nvSpPr>
          <p:cNvPr id="2406" name="Google Shape;2406;g279aa9577ca_0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5"/>
        <p:cNvGrpSpPr/>
        <p:nvPr/>
      </p:nvGrpSpPr>
      <p:grpSpPr>
        <a:xfrm>
          <a:off x="0" y="0"/>
          <a:ext cx="0" cy="0"/>
          <a:chOff x="0" y="0"/>
          <a:chExt cx="0" cy="0"/>
        </a:xfrm>
      </p:grpSpPr>
      <p:sp>
        <p:nvSpPr>
          <p:cNvPr id="2566" name="Google Shape;2566;g279aa9577ca_0_1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a:solidFill>
                  <a:srgbClr val="000000"/>
                </a:solidFill>
                <a:effectLst/>
              </a:rPr>
              <a:t>We've solidified that both encoder-decoder and decoder-only models can be used for multimodality. Models like NVLM exemplify this with three architectures for the same task of visual-language modeling: cross-attention-based, hybrid, and decoder-only schemes. Encoding is processed at the beginning, and inputs of images and text are fed through the same pathway.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a:solidFill>
                  <a:srgbClr val="000000"/>
                </a:solidFill>
                <a:effectLst/>
              </a:rPr>
              <a:t>This validates that encoder-decoder vs. decoder-only is up to you, with pros and cons for each."</a:t>
            </a:r>
          </a:p>
          <a:p>
            <a:pPr marL="0" lvl="0" indent="0" algn="l" rtl="0">
              <a:spcBef>
                <a:spcPts val="0"/>
              </a:spcBef>
              <a:spcAft>
                <a:spcPts val="0"/>
              </a:spcAft>
              <a:buNone/>
            </a:pPr>
            <a:endParaRPr lang="en-US" dirty="0"/>
          </a:p>
        </p:txBody>
      </p:sp>
      <p:sp>
        <p:nvSpPr>
          <p:cNvPr id="2567" name="Google Shape;2567;g279aa9577ca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5">
          <a:extLst>
            <a:ext uri="{FF2B5EF4-FFF2-40B4-BE49-F238E27FC236}">
              <a16:creationId xmlns:a16="http://schemas.microsoft.com/office/drawing/2014/main" id="{FB0EBE4B-484A-F9A5-D710-CEC82DF9CAD8}"/>
            </a:ext>
          </a:extLst>
        </p:cNvPr>
        <p:cNvGrpSpPr/>
        <p:nvPr/>
      </p:nvGrpSpPr>
      <p:grpSpPr>
        <a:xfrm>
          <a:off x="0" y="0"/>
          <a:ext cx="0" cy="0"/>
          <a:chOff x="0" y="0"/>
          <a:chExt cx="0" cy="0"/>
        </a:xfrm>
      </p:grpSpPr>
      <p:sp>
        <p:nvSpPr>
          <p:cNvPr id="2566" name="Google Shape;2566;g279aa9577ca_0_108:notes">
            <a:extLst>
              <a:ext uri="{FF2B5EF4-FFF2-40B4-BE49-F238E27FC236}">
                <a16:creationId xmlns:a16="http://schemas.microsoft.com/office/drawing/2014/main" id="{C6B4B466-181B-C867-BAAB-D8BD969F7DA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Going further, people have been experimenting with creating complex pathways with arbitrary numbers of encoders and decoders to build the systems they want. This can be prohibitively expensive if starting from scratch due to the need to synergize components. But if you have the resources, you can create custom pipelines for video, image, speech, etc., and combine them. Most people benefit from these architectures' emergence. Conceptually, when reading papers, this is what's happening—experimenting with different modalities, input representations, and combining them into shared fused architectures.</a:t>
            </a:r>
          </a:p>
        </p:txBody>
      </p:sp>
      <p:sp>
        <p:nvSpPr>
          <p:cNvPr id="2567" name="Google Shape;2567;g279aa9577ca_0_108:notes">
            <a:extLst>
              <a:ext uri="{FF2B5EF4-FFF2-40B4-BE49-F238E27FC236}">
                <a16:creationId xmlns:a16="http://schemas.microsoft.com/office/drawing/2014/main" id="{EE1A9517-DEF0-D9BB-947E-46AB3D2742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479545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g305d56efd02_0_10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To wrap up this multimodal encoding discussion, what are the core benefits of transformers? It's not just language modeling—it's sequence modeling. If we're good at modeling sequences, we can model audio and image ingestion as well. We can combine them, use fusion formulations, and train mappings from one latent representation to another. </a:t>
            </a:r>
          </a:p>
          <a:p>
            <a:pPr algn="l"/>
            <a:endParaRPr lang="en-US" b="0" i="0" u="none" strike="noStrike" dirty="0">
              <a:solidFill>
                <a:srgbClr val="000000"/>
              </a:solidFill>
              <a:effectLst/>
            </a:endParaRPr>
          </a:p>
          <a:p>
            <a:pPr algn="l"/>
            <a:r>
              <a:rPr lang="en-US" b="0" i="0" u="none" strike="noStrike" dirty="0">
                <a:solidFill>
                  <a:srgbClr val="000000"/>
                </a:solidFill>
                <a:effectLst/>
              </a:rPr>
              <a:t>That's what you saw with decoder-only language modeling where there's an image encoder at the beginning mapping to the decoder's input. Lots of good stuff going on.</a:t>
            </a:r>
          </a:p>
        </p:txBody>
      </p:sp>
      <p:sp>
        <p:nvSpPr>
          <p:cNvPr id="1693" name="Google Shape;1693;g305d56efd02_0_10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7"/>
        <p:cNvGrpSpPr/>
        <p:nvPr/>
      </p:nvGrpSpPr>
      <p:grpSpPr>
        <a:xfrm>
          <a:off x="0" y="0"/>
          <a:ext cx="0" cy="0"/>
          <a:chOff x="0" y="0"/>
          <a:chExt cx="0" cy="0"/>
        </a:xfrm>
      </p:grpSpPr>
      <p:sp>
        <p:nvSpPr>
          <p:cNvPr id="1628" name="Google Shape;1628;g305d56efd02_0_9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It looks like transformers can reason with a lot of data… so does that mean they can generate images? Unfortunately, sort of, but not really.</a:t>
            </a:r>
          </a:p>
          <a:p>
            <a:pPr algn="l"/>
            <a:endParaRPr lang="en-US" b="0" i="0" u="none" strike="noStrike" dirty="0">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That's why, when we looked at diagrams connecting modalities, there wasn't just the transformer—there was another structure, like an autoencoder or a U-Net, which we'll discuss. Generating images isn't the transformer's strong suit on its own.</a:t>
            </a:r>
          </a:p>
          <a:p>
            <a:pPr algn="l"/>
            <a:endParaRPr lang="en-US" b="0" i="0" u="none" strike="noStrike" dirty="0">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This is partly because we don't model images as sequences when generating them. Generating images as sequences is problematic—you miss high-frequency, pixel-level information. What's your sequence resolution—one pixel? Autoregressive image generation is inefficient."</a:t>
            </a:r>
          </a:p>
        </p:txBody>
      </p:sp>
      <p:sp>
        <p:nvSpPr>
          <p:cNvPr id="1629" name="Google Shape;1629;g305d56efd02_0_9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p:cNvGrpSpPr/>
        <p:nvPr/>
      </p:nvGrpSpPr>
      <p:grpSpPr>
        <a:xfrm>
          <a:off x="0" y="0"/>
          <a:ext cx="0" cy="0"/>
          <a:chOff x="0" y="0"/>
          <a:chExt cx="0" cy="0"/>
        </a:xfrm>
      </p:grpSpPr>
      <p:sp>
        <p:nvSpPr>
          <p:cNvPr id="1636" name="Google Shape;1636;g305d56efd02_0_10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It looks like transformers can reason with a lot of data… so does that mean they can generate images? Unfortunately, sort of, but not really.</a:t>
            </a:r>
          </a:p>
          <a:p>
            <a:pPr algn="l"/>
            <a:endParaRPr lang="en-US" b="0" i="0" u="none" strike="noStrike" dirty="0">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i="0" u="none" strike="noStrike" dirty="0">
                <a:solidFill>
                  <a:srgbClr val="000000"/>
                </a:solidFill>
                <a:effectLst/>
              </a:rPr>
              <a:t>That's why, when we looked at diagrams connecting modalities, there wasn't just the transformer—there was another structure, like an autoencoder or a U-Net, which we'll discuss. Generating images isn't the transformer's strong suit on its own.</a:t>
            </a:r>
          </a:p>
          <a:p>
            <a:pPr algn="l"/>
            <a:endParaRPr lang="en-US" b="0" i="0" u="none" strike="noStrike" dirty="0">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This is partly because we don't model images as sequences when generating them. Generating images as sequences is problematic—you miss high-frequency, pixel-level information. What's your sequence resolution—one pixel? Autoregressive image generation is inefficient."</a:t>
            </a:r>
          </a:p>
        </p:txBody>
      </p:sp>
      <p:sp>
        <p:nvSpPr>
          <p:cNvPr id="1637" name="Google Shape;1637;g305d56efd02_0_10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5"/>
        <p:cNvGrpSpPr/>
        <p:nvPr/>
      </p:nvGrpSpPr>
      <p:grpSpPr>
        <a:xfrm>
          <a:off x="0" y="0"/>
          <a:ext cx="0" cy="0"/>
          <a:chOff x="0" y="0"/>
          <a:chExt cx="0" cy="0"/>
        </a:xfrm>
      </p:grpSpPr>
      <p:sp>
        <p:nvSpPr>
          <p:cNvPr id="1646" name="Google Shape;1646;g305d56efd02_0_10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It looks like transformers can reason with a lot of data… so does that mean they can generate images? Unfortunately, sort of, but not really.</a:t>
            </a:r>
          </a:p>
          <a:p>
            <a:pPr algn="l"/>
            <a:endParaRPr lang="en-US" b="0" i="0" u="none" strike="noStrike" dirty="0">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That's why, when we looked at diagrams connecting modalities, there wasn't just the transformer—there was another structure, like an autoencoder or a U-Net, which we'll discuss. Generating images isn't the transformer's strong suit on its own.</a:t>
            </a:r>
          </a:p>
          <a:p>
            <a:pPr algn="l"/>
            <a:endParaRPr lang="en-US" b="0" i="0" u="none" strike="noStrike" dirty="0">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i="0" u="none" strike="noStrike" dirty="0">
                <a:solidFill>
                  <a:srgbClr val="000000"/>
                </a:solidFill>
                <a:effectLst/>
              </a:rPr>
              <a:t>This is partly because we don't model images as sequences when generating them. Generating images as sequences is problematic—you miss high-frequency, pixel-level information. What's your sequence resolution—one pixel? Autoregressive image generation is inefficient."</a:t>
            </a:r>
          </a:p>
        </p:txBody>
      </p:sp>
      <p:sp>
        <p:nvSpPr>
          <p:cNvPr id="1647" name="Google Shape;1647;g305d56efd02_0_10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7"/>
        <p:cNvGrpSpPr/>
        <p:nvPr/>
      </p:nvGrpSpPr>
      <p:grpSpPr>
        <a:xfrm>
          <a:off x="0" y="0"/>
          <a:ext cx="0" cy="0"/>
          <a:chOff x="0" y="0"/>
          <a:chExt cx="0" cy="0"/>
        </a:xfrm>
      </p:grpSpPr>
      <p:sp>
        <p:nvSpPr>
          <p:cNvPr id="1228" name="Google Shape;1228;g2e523f0c4e6_0_7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So, what do we do instead?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1" i="0" u="none" strike="noStrike" dirty="0">
                <a:solidFill>
                  <a:srgbClr val="000000"/>
                </a:solidFill>
                <a:effectLst/>
              </a:rPr>
              <a:t>We often use bottlenecking architectures where we go down in encoding and up in decoding.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1" i="0" u="none" strike="noStrike" dirty="0">
                <a:solidFill>
                  <a:srgbClr val="000000"/>
                </a:solidFill>
                <a:effectLst/>
              </a:rPr>
              <a:t>Transpose convolutions can add details, maintaining spatial locality, allowing the decoder to learn how to add pixel information. This is useful for denoising or super-resolution.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U-Nets are similar to autoencoders but include skip connections between encoder and decoder layers, allowing information at different resolutions to be communicated as the decoder progresses."</a:t>
            </a:r>
          </a:p>
          <a:p>
            <a:pPr marL="0" lvl="0" indent="0" algn="l" rtl="0">
              <a:spcBef>
                <a:spcPts val="0"/>
              </a:spcBef>
              <a:spcAft>
                <a:spcPts val="0"/>
              </a:spcAft>
              <a:buNone/>
            </a:pPr>
            <a:endParaRPr lang="en-US" dirty="0"/>
          </a:p>
        </p:txBody>
      </p:sp>
      <p:sp>
        <p:nvSpPr>
          <p:cNvPr id="1229" name="Google Shape;1229;g2e523f0c4e6_0_7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g279aa9577ca_0_27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So, what do we do instead?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We often use bottlenecking architectures where we go down in encoding and up in decoding.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0" i="0" u="none" strike="noStrike" dirty="0">
                <a:solidFill>
                  <a:srgbClr val="000000"/>
                </a:solidFill>
                <a:effectLst/>
              </a:rPr>
              <a:t>Transpose convolutions can add details, maintaining spatial locality, allowing the decoder to learn how to add pixel information. This is useful for denoising or super-resolution.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b="1" i="0" u="none" strike="noStrike" dirty="0">
                <a:solidFill>
                  <a:srgbClr val="000000"/>
                </a:solidFill>
                <a:effectLst/>
              </a:rPr>
              <a:t>U-Nets are similar to autoencoders but include skip connections between encoder and decoder layers, allowing information at different resolutions to be communicated as the decoder progresses."</a:t>
            </a:r>
          </a:p>
          <a:p>
            <a:pPr marL="0" lvl="0" indent="0" algn="l" rtl="0">
              <a:spcBef>
                <a:spcPts val="0"/>
              </a:spcBef>
              <a:spcAft>
                <a:spcPts val="0"/>
              </a:spcAft>
              <a:buNone/>
            </a:pPr>
            <a:endParaRPr lang="en-US" b="0" dirty="0"/>
          </a:p>
        </p:txBody>
      </p:sp>
      <p:sp>
        <p:nvSpPr>
          <p:cNvPr id="2714" name="Google Shape;2714;g279aa9577ca_0_27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4"/>
        <p:cNvGrpSpPr/>
        <p:nvPr/>
      </p:nvGrpSpPr>
      <p:grpSpPr>
        <a:xfrm>
          <a:off x="0" y="0"/>
          <a:ext cx="0" cy="0"/>
          <a:chOff x="0" y="0"/>
          <a:chExt cx="0" cy="0"/>
        </a:xfrm>
      </p:grpSpPr>
      <p:sp>
        <p:nvSpPr>
          <p:cNvPr id="2735" name="Google Shape;2735;g279aa9577ca_1_30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i="0" u="none" strike="noStrike" dirty="0">
                <a:solidFill>
                  <a:srgbClr val="000000"/>
                </a:solidFill>
                <a:effectLst/>
              </a:rPr>
              <a:t>Another strategy is denoising or diffusion. Instead of going from implicit representations to explicit output suddenly, we progress the representation in a natural space, like image space or compressed image space. We go from noise to slightly less noise progressively until we get a clear image. This allows details to be added progressively, enforcing spatial locality and refining high-precision information. It's an all-in-one approach for modeling complex, high-frequency details progressively.</a:t>
            </a:r>
          </a:p>
          <a:p>
            <a:pPr marL="0" lvl="0" indent="0" algn="l" rtl="0">
              <a:spcBef>
                <a:spcPts val="0"/>
              </a:spcBef>
              <a:spcAft>
                <a:spcPts val="0"/>
              </a:spcAft>
              <a:buClr>
                <a:schemeClr val="dk1"/>
              </a:buClr>
              <a:buSzPts val="1100"/>
              <a:buFont typeface="Arial"/>
              <a:buNone/>
            </a:pPr>
            <a:endParaRPr dirty="0"/>
          </a:p>
        </p:txBody>
      </p:sp>
      <p:sp>
        <p:nvSpPr>
          <p:cNvPr id="2736" name="Google Shape;2736;g279aa9577ca_1_30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4">
          <a:extLst>
            <a:ext uri="{FF2B5EF4-FFF2-40B4-BE49-F238E27FC236}">
              <a16:creationId xmlns:a16="http://schemas.microsoft.com/office/drawing/2014/main" id="{ECD3D440-C097-9762-D144-AA4E175DE226}"/>
            </a:ext>
          </a:extLst>
        </p:cNvPr>
        <p:cNvGrpSpPr/>
        <p:nvPr/>
      </p:nvGrpSpPr>
      <p:grpSpPr>
        <a:xfrm>
          <a:off x="0" y="0"/>
          <a:ext cx="0" cy="0"/>
          <a:chOff x="0" y="0"/>
          <a:chExt cx="0" cy="0"/>
        </a:xfrm>
      </p:grpSpPr>
      <p:sp>
        <p:nvSpPr>
          <p:cNvPr id="2735" name="Google Shape;2735;g279aa9577ca_1_3024:notes">
            <a:extLst>
              <a:ext uri="{FF2B5EF4-FFF2-40B4-BE49-F238E27FC236}">
                <a16:creationId xmlns:a16="http://schemas.microsoft.com/office/drawing/2014/main" id="{76E8DC08-C55E-E5C3-B149-6E1605E9424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i="0" u="none" strike="noStrike" dirty="0">
                <a:solidFill>
                  <a:srgbClr val="000000"/>
                </a:solidFill>
                <a:effectLst/>
              </a:rPr>
              <a:t>Considering that we have diffusion, autoregression, and other methods, there are situations where all are viable. For example, policy networks in robotics predict what a robot should do at a given time.</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b="0" i="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i="0" u="none" strike="noStrike" dirty="0">
                <a:solidFill>
                  <a:srgbClr val="000000"/>
                </a:solidFill>
                <a:effectLst/>
              </a:rPr>
              <a:t>You can model the entire trajectory directly, which works but is restrictive. Alternatively, you can model it progressively, predicting the next action step by step. This can be autoregressive. In some cases, diffusion is used to initialize possible paths and progressively denoise them into the final pathway. Despite treating it less like a sequence problem, this works fine.</a:t>
            </a:r>
          </a:p>
          <a:p>
            <a:pPr marL="0" lvl="0" indent="0" algn="l" rtl="0">
              <a:spcBef>
                <a:spcPts val="0"/>
              </a:spcBef>
              <a:spcAft>
                <a:spcPts val="0"/>
              </a:spcAft>
              <a:buClr>
                <a:schemeClr val="dk1"/>
              </a:buClr>
              <a:buSzPts val="1100"/>
              <a:buFont typeface="Arial"/>
              <a:buNone/>
            </a:pPr>
            <a:endParaRPr dirty="0"/>
          </a:p>
        </p:txBody>
      </p:sp>
      <p:sp>
        <p:nvSpPr>
          <p:cNvPr id="2736" name="Google Shape;2736;g279aa9577ca_1_3024:notes">
            <a:extLst>
              <a:ext uri="{FF2B5EF4-FFF2-40B4-BE49-F238E27FC236}">
                <a16:creationId xmlns:a16="http://schemas.microsoft.com/office/drawing/2014/main" id="{6F52A786-37C8-6172-D2EC-0B529D7DCE9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271864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a:extLst>
            <a:ext uri="{FF2B5EF4-FFF2-40B4-BE49-F238E27FC236}">
              <a16:creationId xmlns:a16="http://schemas.microsoft.com/office/drawing/2014/main" id="{F244F588-F30E-21ED-B13A-1EFFF96C7D76}"/>
            </a:ext>
          </a:extLst>
        </p:cNvPr>
        <p:cNvGrpSpPr/>
        <p:nvPr/>
      </p:nvGrpSpPr>
      <p:grpSpPr>
        <a:xfrm>
          <a:off x="0" y="0"/>
          <a:ext cx="0" cy="0"/>
          <a:chOff x="0" y="0"/>
          <a:chExt cx="0" cy="0"/>
        </a:xfrm>
      </p:grpSpPr>
      <p:sp>
        <p:nvSpPr>
          <p:cNvPr id="1636" name="Google Shape;1636;g305d56efd02_0_1006:notes">
            <a:extLst>
              <a:ext uri="{FF2B5EF4-FFF2-40B4-BE49-F238E27FC236}">
                <a16:creationId xmlns:a16="http://schemas.microsoft.com/office/drawing/2014/main" id="{56DF5EDC-6C82-785F-6E43-E9972089B8E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That was a deep dive, but hopefully you're still with us. </a:t>
            </a:r>
          </a:p>
          <a:p>
            <a:pPr algn="l"/>
            <a:endParaRPr lang="en-US" b="0" i="0" u="none" strike="noStrike" dirty="0">
              <a:solidFill>
                <a:srgbClr val="000000"/>
              </a:solidFill>
              <a:effectLst/>
            </a:endParaRPr>
          </a:p>
          <a:p>
            <a:pPr algn="l"/>
            <a:r>
              <a:rPr lang="en-US" b="0" i="0" u="none" strike="noStrike" dirty="0">
                <a:solidFill>
                  <a:srgbClr val="000000"/>
                </a:solidFill>
                <a:effectLst/>
              </a:rPr>
              <a:t>We’ve confirmed that transformers might not be ideal for generating complex images. </a:t>
            </a:r>
          </a:p>
          <a:p>
            <a:pPr algn="l"/>
            <a:endParaRPr lang="en-US" b="0" i="0" u="none" strike="noStrike" dirty="0">
              <a:solidFill>
                <a:srgbClr val="000000"/>
              </a:solidFill>
              <a:effectLst/>
            </a:endParaRPr>
          </a:p>
          <a:p>
            <a:pPr algn="l"/>
            <a:r>
              <a:rPr lang="en-US" b="0" i="0" u="none" strike="noStrike" dirty="0">
                <a:solidFill>
                  <a:srgbClr val="000000"/>
                </a:solidFill>
                <a:effectLst/>
              </a:rPr>
              <a:t>But, can transformers help generate images? The answer is very much yes.</a:t>
            </a:r>
          </a:p>
        </p:txBody>
      </p:sp>
      <p:sp>
        <p:nvSpPr>
          <p:cNvPr id="1637" name="Google Shape;1637;g305d56efd02_0_1006:notes">
            <a:extLst>
              <a:ext uri="{FF2B5EF4-FFF2-40B4-BE49-F238E27FC236}">
                <a16:creationId xmlns:a16="http://schemas.microsoft.com/office/drawing/2014/main" id="{8B008CC8-C118-EF68-E74B-01CB495B37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602820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305d56efd02_0_10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This is the architecture for a common image-generating model called Stable Diffusion. </a:t>
            </a:r>
          </a:p>
          <a:p>
            <a:pPr algn="l"/>
            <a:endParaRPr lang="en-US" b="0" i="0" u="none" strike="noStrike" dirty="0">
              <a:solidFill>
                <a:srgbClr val="000000"/>
              </a:solidFill>
              <a:effectLst/>
            </a:endParaRPr>
          </a:p>
          <a:p>
            <a:pPr algn="l"/>
            <a:r>
              <a:rPr lang="en-US" b="0" i="0" u="none" strike="noStrike" dirty="0">
                <a:solidFill>
                  <a:srgbClr val="000000"/>
                </a:solidFill>
                <a:effectLst/>
              </a:rPr>
              <a:t>As you can see, we can guide the denoising process with textual information or other representations using attention mechanisms. We inject context into the generation, impacting the output. </a:t>
            </a:r>
          </a:p>
          <a:p>
            <a:pPr algn="l"/>
            <a:endParaRPr lang="en-US" b="0" i="0" u="none" strike="noStrike" dirty="0">
              <a:solidFill>
                <a:srgbClr val="000000"/>
              </a:solidFill>
              <a:effectLst/>
            </a:endParaRPr>
          </a:p>
          <a:p>
            <a:pPr algn="l"/>
            <a:r>
              <a:rPr lang="en-US" b="0" i="0" u="none" strike="noStrike" dirty="0">
                <a:solidFill>
                  <a:srgbClr val="000000"/>
                </a:solidFill>
                <a:effectLst/>
              </a:rPr>
              <a:t>There's also an additional encoder-decoder on the far left, converting raw pixel space into a smaller representation before denoising. It's engineering, but it follows the logic of giving enough information, simplifying representations, modeling important aspects, and with proper training, it works."</a:t>
            </a:r>
          </a:p>
        </p:txBody>
      </p:sp>
      <p:sp>
        <p:nvSpPr>
          <p:cNvPr id="1681" name="Google Shape;1681;g305d56efd02_0_10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3"/>
        <p:cNvGrpSpPr/>
        <p:nvPr/>
      </p:nvGrpSpPr>
      <p:grpSpPr>
        <a:xfrm>
          <a:off x="0" y="0"/>
          <a:ext cx="0" cy="0"/>
          <a:chOff x="0" y="0"/>
          <a:chExt cx="0" cy="0"/>
        </a:xfrm>
      </p:grpSpPr>
      <p:sp>
        <p:nvSpPr>
          <p:cNvPr id="2414" name="Google Shape;2414;g279aa9577ca_0_1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Pushing this further, models like X-LAN have multiple embedding and encoding strategies optimized for various modalities, creating a visual embedding highway.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Representations communicate with each other, and as long as we have something like a language model and the highway connecting information without decimating structure, we can learn effective relationships.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i="0" u="none" strike="noStrike" dirty="0">
              <a:solidFill>
                <a:srgbClr val="000000"/>
              </a:solidFill>
              <a:effectLs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u="none" strike="noStrike" dirty="0">
                <a:solidFill>
                  <a:srgbClr val="000000"/>
                </a:solidFill>
                <a:effectLst/>
              </a:rPr>
              <a:t>We can have diffusion-guided image decoding, video decoding, audio decoding, language generation—all happening with shared representations synergized together in an end-to-end deep learning pipeline."</a:t>
            </a:r>
          </a:p>
        </p:txBody>
      </p:sp>
      <p:sp>
        <p:nvSpPr>
          <p:cNvPr id="2415" name="Google Shape;2415;g279aa9577ca_0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a:extLst>
            <a:ext uri="{FF2B5EF4-FFF2-40B4-BE49-F238E27FC236}">
              <a16:creationId xmlns:a16="http://schemas.microsoft.com/office/drawing/2014/main" id="{6FC79398-A849-100B-AD06-C0535AB7AD87}"/>
            </a:ext>
          </a:extLst>
        </p:cNvPr>
        <p:cNvGrpSpPr/>
        <p:nvPr/>
      </p:nvGrpSpPr>
      <p:grpSpPr>
        <a:xfrm>
          <a:off x="0" y="0"/>
          <a:ext cx="0" cy="0"/>
          <a:chOff x="0" y="0"/>
          <a:chExt cx="0" cy="0"/>
        </a:xfrm>
      </p:grpSpPr>
      <p:sp>
        <p:nvSpPr>
          <p:cNvPr id="1521" name="Google Shape;1521;g305d56efd02_0_902:notes">
            <a:extLst>
              <a:ext uri="{FF2B5EF4-FFF2-40B4-BE49-F238E27FC236}">
                <a16:creationId xmlns:a16="http://schemas.microsoft.com/office/drawing/2014/main" id="{5CA54945-B65E-0377-162F-3BDEC8CAE43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u="none" strike="noStrike" dirty="0">
                <a:solidFill>
                  <a:srgbClr val="000000"/>
                </a:solidFill>
                <a:effectLst/>
              </a:rPr>
              <a:t>Okay, that's it! This was probably more detailed than you wanted about the magic of generative AI, but hopefully you learned a lot. </a:t>
            </a:r>
          </a:p>
          <a:p>
            <a:pPr algn="l"/>
            <a:endParaRPr lang="en-US" b="0" i="0" u="none" strike="noStrike" dirty="0">
              <a:solidFill>
                <a:srgbClr val="000000"/>
              </a:solidFill>
              <a:effectLst/>
            </a:endParaRPr>
          </a:p>
          <a:p>
            <a:pPr algn="l"/>
            <a:r>
              <a:rPr lang="en-US" b="0" i="0" u="none" strike="noStrike" dirty="0">
                <a:solidFill>
                  <a:srgbClr val="000000"/>
                </a:solidFill>
                <a:effectLst/>
              </a:rPr>
              <a:t>You're now ready to tackle Notebook 5, which will showcase synergized encoders, decoders, image generation, and a few other things. </a:t>
            </a:r>
          </a:p>
          <a:p>
            <a:pPr algn="l"/>
            <a:endParaRPr lang="en-US" b="0" i="0" u="none" strike="noStrike" dirty="0">
              <a:solidFill>
                <a:srgbClr val="000000"/>
              </a:solidFill>
              <a:effectLst/>
            </a:endParaRPr>
          </a:p>
          <a:p>
            <a:pPr algn="l"/>
            <a:r>
              <a:rPr lang="en-US" b="0" i="0" u="none" strike="noStrike" dirty="0">
                <a:solidFill>
                  <a:srgbClr val="000000"/>
                </a:solidFill>
                <a:effectLst/>
              </a:rPr>
              <a:t>Good luck, and I'll see you in the next section for generative AI services.</a:t>
            </a:r>
          </a:p>
        </p:txBody>
      </p:sp>
      <p:sp>
        <p:nvSpPr>
          <p:cNvPr id="1522" name="Google Shape;1522;g305d56efd02_0_902:notes">
            <a:extLst>
              <a:ext uri="{FF2B5EF4-FFF2-40B4-BE49-F238E27FC236}">
                <a16:creationId xmlns:a16="http://schemas.microsoft.com/office/drawing/2014/main" id="{F3DCC398-5D3F-3927-A6B8-6111A0DFDE3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109867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2"/>
        <p:cNvGrpSpPr/>
        <p:nvPr/>
      </p:nvGrpSpPr>
      <p:grpSpPr>
        <a:xfrm>
          <a:off x="0" y="0"/>
          <a:ext cx="0" cy="0"/>
          <a:chOff x="0" y="0"/>
          <a:chExt cx="0" cy="0"/>
        </a:xfrm>
      </p:grpSpPr>
      <p:sp>
        <p:nvSpPr>
          <p:cNvPr id="1703" name="Google Shape;1703;g305d56efd02_0_10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Welcome back!</a:t>
            </a:r>
          </a:p>
          <a:p>
            <a:pPr algn="l">
              <a:buFont typeface="Arial" panose="020B0604020202020204" pitchFamily="34" charset="0"/>
              <a:buChar char="•"/>
            </a:pPr>
            <a:r>
              <a:rPr lang="en-US" b="0" i="0" u="none" strike="noStrike" dirty="0">
                <a:solidFill>
                  <a:srgbClr val="000000"/>
                </a:solidFill>
                <a:effectLst/>
              </a:rPr>
              <a:t>Last section: </a:t>
            </a:r>
            <a:r>
              <a:rPr lang="en-US" b="1" i="0" u="none" strike="noStrike" dirty="0">
                <a:solidFill>
                  <a:srgbClr val="000000"/>
                </a:solidFill>
                <a:effectLst/>
              </a:rPr>
              <a:t>Multimodality</a:t>
            </a:r>
            <a:r>
              <a:rPr lang="en-US" b="0" i="0" u="none" strike="noStrike" dirty="0">
                <a:solidFill>
                  <a:srgbClr val="000000"/>
                </a:solidFill>
                <a:effectLst/>
              </a:rPr>
              <a:t>—synergizing encoders and decoders.</a:t>
            </a:r>
          </a:p>
          <a:p>
            <a:pPr algn="l">
              <a:buFont typeface="Arial" panose="020B0604020202020204" pitchFamily="34" charset="0"/>
              <a:buChar char="•"/>
            </a:pPr>
            <a:r>
              <a:rPr lang="en-US" b="0" i="0" u="none" strike="noStrike" dirty="0">
                <a:solidFill>
                  <a:srgbClr val="000000"/>
                </a:solidFill>
                <a:effectLst/>
              </a:rPr>
              <a:t>Now, shifting focus to </a:t>
            </a:r>
            <a:r>
              <a:rPr lang="en-US" b="1" i="0" u="none" strike="noStrike" dirty="0">
                <a:solidFill>
                  <a:srgbClr val="000000"/>
                </a:solidFill>
                <a:effectLst/>
              </a:rPr>
              <a:t>scaling, optimization, and building production-level systems</a:t>
            </a:r>
            <a:r>
              <a:rPr lang="en-US" b="0" i="0" u="none" strike="noStrike" dirty="0">
                <a:solidFill>
                  <a:srgbClr val="000000"/>
                </a:solidFill>
                <a:effectLst/>
              </a:rPr>
              <a:t> for real applications.</a:t>
            </a:r>
          </a:p>
          <a:p>
            <a:pPr marL="0" lvl="0" indent="0" algn="l" rtl="0">
              <a:spcBef>
                <a:spcPts val="0"/>
              </a:spcBef>
              <a:spcAft>
                <a:spcPts val="0"/>
              </a:spcAft>
              <a:buNone/>
            </a:pPr>
            <a:endParaRPr dirty="0"/>
          </a:p>
        </p:txBody>
      </p:sp>
      <p:sp>
        <p:nvSpPr>
          <p:cNvPr id="1704" name="Google Shape;1704;g305d56efd02_0_10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8"/>
        <p:cNvGrpSpPr/>
        <p:nvPr/>
      </p:nvGrpSpPr>
      <p:grpSpPr>
        <a:xfrm>
          <a:off x="0" y="0"/>
          <a:ext cx="0" cy="0"/>
          <a:chOff x="0" y="0"/>
          <a:chExt cx="0" cy="0"/>
        </a:xfrm>
      </p:grpSpPr>
      <p:sp>
        <p:nvSpPr>
          <p:cNvPr id="1709" name="Google Shape;1709;g305d56efd02_0_44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br>
              <a:rPr lang="en-US" dirty="0"/>
            </a:br>
            <a:r>
              <a:rPr lang="en-US" dirty="0"/>
              <a:t>Main focus: </a:t>
            </a:r>
            <a:r>
              <a:rPr lang="en-US" b="1" dirty="0"/>
              <a:t>Decoder models for natural language</a:t>
            </a:r>
            <a:r>
              <a:rPr lang="en-US" dirty="0"/>
              <a:t>.</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We can build multitask systems with decoders that take in context/questions and generate responses. This is great, but you’ve also definitely seen this in action before…</a:t>
            </a:r>
          </a:p>
        </p:txBody>
      </p:sp>
      <p:sp>
        <p:nvSpPr>
          <p:cNvPr id="1710" name="Google Shape;1710;g305d56efd02_0_44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6"/>
        <p:cNvGrpSpPr/>
        <p:nvPr/>
      </p:nvGrpSpPr>
      <p:grpSpPr>
        <a:xfrm>
          <a:off x="0" y="0"/>
          <a:ext cx="0" cy="0"/>
          <a:chOff x="0" y="0"/>
          <a:chExt cx="0" cy="0"/>
        </a:xfrm>
      </p:grpSpPr>
      <p:sp>
        <p:nvSpPr>
          <p:cNvPr id="1717" name="Google Shape;1717;g305d56efd02_0_10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b="1" dirty="0"/>
              <a:t>ChatGPT</a:t>
            </a:r>
            <a:r>
              <a:rPr lang="en-US" dirty="0"/>
              <a:t> is a prime example. A decoder-style model wrapped with a user interface that "remembers" (feeds previous info as context).</a:t>
            </a:r>
            <a:endParaRPr dirty="0"/>
          </a:p>
        </p:txBody>
      </p:sp>
      <p:sp>
        <p:nvSpPr>
          <p:cNvPr id="1718" name="Google Shape;1718;g305d56efd02_0_10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p:cNvGrpSpPr/>
        <p:nvPr/>
      </p:nvGrpSpPr>
      <p:grpSpPr>
        <a:xfrm>
          <a:off x="0" y="0"/>
          <a:ext cx="0" cy="0"/>
          <a:chOff x="0" y="0"/>
          <a:chExt cx="0" cy="0"/>
        </a:xfrm>
      </p:grpSpPr>
      <p:sp>
        <p:nvSpPr>
          <p:cNvPr id="1725" name="Google Shape;1725;g305d56efd02_0_49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indent="0" algn="l">
              <a:buFont typeface="Arial" panose="020B0604020202020204" pitchFamily="34" charset="0"/>
              <a:buNone/>
            </a:pPr>
            <a:r>
              <a:rPr lang="en-US" b="1" i="0" u="none" strike="noStrike" dirty="0">
                <a:solidFill>
                  <a:srgbClr val="000000"/>
                </a:solidFill>
                <a:effectLst/>
              </a:rPr>
              <a:t>GPT-4</a:t>
            </a:r>
            <a:r>
              <a:rPr lang="en-US" b="0" i="0" u="none" strike="noStrike" dirty="0">
                <a:solidFill>
                  <a:srgbClr val="000000"/>
                </a:solidFill>
                <a:effectLst/>
              </a:rPr>
              <a:t> is the powerhouse behind ChatGPT.</a:t>
            </a:r>
          </a:p>
          <a:p>
            <a:pPr algn="l">
              <a:buFont typeface="Arial" panose="020B0604020202020204" pitchFamily="34" charset="0"/>
              <a:buChar char="•"/>
            </a:pPr>
            <a:r>
              <a:rPr lang="en-US" b="0" i="0" u="none" strike="noStrike" dirty="0">
                <a:solidFill>
                  <a:srgbClr val="000000"/>
                </a:solidFill>
                <a:effectLst/>
              </a:rPr>
              <a:t>Handles various tasks and text generation options.</a:t>
            </a:r>
          </a:p>
          <a:p>
            <a:pPr algn="l">
              <a:buFont typeface="Arial" panose="020B0604020202020204" pitchFamily="34" charset="0"/>
              <a:buChar char="•"/>
            </a:pPr>
            <a:r>
              <a:rPr lang="en-US" b="0" i="0" u="none" strike="noStrike" dirty="0">
                <a:solidFill>
                  <a:srgbClr val="000000"/>
                </a:solidFill>
                <a:effectLst/>
              </a:rPr>
              <a:t>Supports conversations, tasks, continuations—generates until it stops.</a:t>
            </a:r>
          </a:p>
          <a:p>
            <a:pPr algn="l">
              <a:buFont typeface="Arial" panose="020B0604020202020204" pitchFamily="34" charset="0"/>
              <a:buChar char="•"/>
            </a:pPr>
            <a:r>
              <a:rPr lang="en-US" b="0" i="0" u="none" strike="noStrike" dirty="0">
                <a:solidFill>
                  <a:srgbClr val="000000"/>
                </a:solidFill>
                <a:effectLst/>
              </a:rPr>
              <a:t>It's helpful, reasons well, doesn't derail easily.</a:t>
            </a:r>
          </a:p>
          <a:p>
            <a:pPr algn="l">
              <a:buFont typeface="Arial" panose="020B0604020202020204" pitchFamily="34" charset="0"/>
              <a:buChar char="•"/>
            </a:pPr>
            <a:r>
              <a:rPr lang="en-US" b="0" i="0" u="none" strike="noStrike" dirty="0">
                <a:solidFill>
                  <a:srgbClr val="000000"/>
                </a:solidFill>
                <a:effectLst/>
              </a:rPr>
              <a:t>High expectations—we want it to be correct and reliable.</a:t>
            </a:r>
          </a:p>
          <a:p>
            <a:pPr algn="l">
              <a:buFont typeface="Arial" panose="020B0604020202020204" pitchFamily="34" charset="0"/>
              <a:buChar char="•"/>
            </a:pPr>
            <a:r>
              <a:rPr lang="en-US" b="0" i="0" u="none" strike="noStrike" dirty="0">
                <a:solidFill>
                  <a:srgbClr val="000000"/>
                </a:solidFill>
                <a:effectLst/>
              </a:rPr>
              <a:t>Techniques beyond training help ensure this.</a:t>
            </a:r>
          </a:p>
          <a:p>
            <a:pPr algn="l">
              <a:buFont typeface="Arial" panose="020B0604020202020204" pitchFamily="34" charset="0"/>
              <a:buChar char="•"/>
            </a:pPr>
            <a:r>
              <a:rPr lang="en-US" b="0" i="0" u="none" strike="noStrike" dirty="0">
                <a:solidFill>
                  <a:srgbClr val="000000"/>
                </a:solidFill>
                <a:effectLst/>
              </a:rPr>
              <a:t>Such models are powerful, solving many language problems.</a:t>
            </a:r>
          </a:p>
          <a:p>
            <a:pPr marL="457200" lvl="0" indent="0" algn="l" rtl="0">
              <a:spcBef>
                <a:spcPts val="0"/>
              </a:spcBef>
              <a:spcAft>
                <a:spcPts val="0"/>
              </a:spcAft>
              <a:buNone/>
            </a:pPr>
            <a:endParaRPr dirty="0"/>
          </a:p>
        </p:txBody>
      </p:sp>
      <p:sp>
        <p:nvSpPr>
          <p:cNvPr id="1726" name="Google Shape;1726;g305d56efd02_0_49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3"/>
        <p:cNvGrpSpPr/>
        <p:nvPr/>
      </p:nvGrpSpPr>
      <p:grpSpPr>
        <a:xfrm>
          <a:off x="0" y="0"/>
          <a:ext cx="0" cy="0"/>
          <a:chOff x="0" y="0"/>
          <a:chExt cx="0" cy="0"/>
        </a:xfrm>
      </p:grpSpPr>
      <p:sp>
        <p:nvSpPr>
          <p:cNvPr id="1734" name="Google Shape;1734;g305d56efd02_0_500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indent="0" algn="l">
              <a:buFont typeface="Arial" panose="020B0604020202020204" pitchFamily="34" charset="0"/>
              <a:buNone/>
            </a:pPr>
            <a:r>
              <a:rPr lang="en-US" b="0" i="0" u="none" strike="noStrike" dirty="0">
                <a:solidFill>
                  <a:srgbClr val="000000"/>
                </a:solidFill>
                <a:effectLst/>
              </a:rPr>
              <a:t>GPT-4 is closed-source, so you can't see its internals.</a:t>
            </a:r>
          </a:p>
          <a:p>
            <a:pPr algn="l">
              <a:buFont typeface="Arial" panose="020B0604020202020204" pitchFamily="34" charset="0"/>
              <a:buChar char="•"/>
            </a:pPr>
            <a:r>
              <a:rPr lang="en-US" b="0" i="0" u="none" strike="noStrike" dirty="0">
                <a:solidFill>
                  <a:srgbClr val="000000"/>
                </a:solidFill>
                <a:effectLst/>
              </a:rPr>
              <a:t>But there are open models like </a:t>
            </a:r>
            <a:r>
              <a:rPr lang="en-US" b="1" i="0" u="none" strike="noStrike" dirty="0">
                <a:solidFill>
                  <a:srgbClr val="000000"/>
                </a:solidFill>
                <a:effectLst/>
              </a:rPr>
              <a:t>Llama 3.1 40B</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Huge models—you probably can't run them locally due to resource limits.</a:t>
            </a:r>
          </a:p>
          <a:p>
            <a:pPr algn="l">
              <a:buFont typeface="Arial" panose="020B0604020202020204" pitchFamily="34" charset="0"/>
              <a:buChar char="•"/>
            </a:pPr>
            <a:r>
              <a:rPr lang="en-US" b="0" i="0" u="none" strike="noStrike" dirty="0">
                <a:solidFill>
                  <a:srgbClr val="000000"/>
                </a:solidFill>
                <a:effectLst/>
              </a:rPr>
              <a:t>In theory, you can use the same pipeline APIs.</a:t>
            </a:r>
          </a:p>
          <a:p>
            <a:pPr marL="457200" lvl="0" indent="0" algn="l" rtl="0">
              <a:spcBef>
                <a:spcPts val="0"/>
              </a:spcBef>
              <a:spcAft>
                <a:spcPts val="0"/>
              </a:spcAft>
              <a:buNone/>
            </a:pPr>
            <a:endParaRPr dirty="0"/>
          </a:p>
        </p:txBody>
      </p:sp>
      <p:sp>
        <p:nvSpPr>
          <p:cNvPr id="1735" name="Google Shape;1735;g305d56efd02_0_50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p:cNvGrpSpPr/>
        <p:nvPr/>
      </p:nvGrpSpPr>
      <p:grpSpPr>
        <a:xfrm>
          <a:off x="0" y="0"/>
          <a:ext cx="0" cy="0"/>
          <a:chOff x="0" y="0"/>
          <a:chExt cx="0" cy="0"/>
        </a:xfrm>
      </p:grpSpPr>
      <p:sp>
        <p:nvSpPr>
          <p:cNvPr id="1745" name="Google Shape;1745;g305d56efd02_0_49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0" algn="l" rtl="0">
              <a:spcBef>
                <a:spcPts val="0"/>
              </a:spcBef>
              <a:spcAft>
                <a:spcPts val="0"/>
              </a:spcAft>
              <a:buNone/>
            </a:pPr>
            <a:r>
              <a:rPr lang="en-US" dirty="0"/>
              <a:t>Despite not being able to host it locally, you can still access giant and/or closed models through an </a:t>
            </a:r>
            <a:r>
              <a:rPr lang="en-US" b="1" dirty="0"/>
              <a:t>API interface</a:t>
            </a:r>
            <a:r>
              <a:rPr lang="en-US" dirty="0"/>
              <a:t> using POST requests.</a:t>
            </a:r>
          </a:p>
          <a:p>
            <a:pPr marL="457200" lvl="0" indent="0" algn="l" rtl="0">
              <a:spcBef>
                <a:spcPts val="0"/>
              </a:spcBef>
              <a:spcAft>
                <a:spcPts val="0"/>
              </a:spcAft>
              <a:buNone/>
            </a:pPr>
            <a:endParaRPr lang="en-US" dirty="0"/>
          </a:p>
          <a:p>
            <a:pPr marL="457200" lvl="0" indent="0" algn="l" rtl="0">
              <a:spcBef>
                <a:spcPts val="0"/>
              </a:spcBef>
              <a:spcAft>
                <a:spcPts val="0"/>
              </a:spcAft>
              <a:buNone/>
            </a:pPr>
            <a:r>
              <a:rPr lang="en-US" dirty="0"/>
              <a:t>Set up inputs as system and user messages and pass them in, and the server will format the input correctly for the model and send back a generated result.</a:t>
            </a:r>
            <a:endParaRPr dirty="0"/>
          </a:p>
        </p:txBody>
      </p:sp>
      <p:sp>
        <p:nvSpPr>
          <p:cNvPr id="1746" name="Google Shape;1746;g305d56efd02_0_49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4"/>
        <p:cNvGrpSpPr/>
        <p:nvPr/>
      </p:nvGrpSpPr>
      <p:grpSpPr>
        <a:xfrm>
          <a:off x="0" y="0"/>
          <a:ext cx="0" cy="0"/>
          <a:chOff x="0" y="0"/>
          <a:chExt cx="0" cy="0"/>
        </a:xfrm>
      </p:grpSpPr>
      <p:sp>
        <p:nvSpPr>
          <p:cNvPr id="1755" name="Google Shape;1755;g305d56efd02_0_49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0" i="0" u="none" strike="noStrike" dirty="0">
                <a:solidFill>
                  <a:srgbClr val="000000"/>
                </a:solidFill>
                <a:effectLst/>
              </a:rPr>
              <a:t>Using such an API which can scale and stay resilient against load, systems like ChatGPT can scale to many concurrent users. </a:t>
            </a:r>
          </a:p>
          <a:p>
            <a:pPr algn="l">
              <a:buFont typeface="Arial" panose="020B0604020202020204" pitchFamily="34" charset="0"/>
              <a:buChar char="•"/>
            </a:pPr>
            <a:r>
              <a:rPr lang="en-US" b="0" i="0" u="none" strike="noStrike" dirty="0">
                <a:solidFill>
                  <a:srgbClr val="000000"/>
                </a:solidFill>
                <a:effectLst/>
              </a:rPr>
              <a:t>This is the penultimate example of a generative AI application scaled to the masses without requiring the masses to be able to host it themselves.</a:t>
            </a:r>
          </a:p>
          <a:p>
            <a:pPr marL="457200" lvl="0" indent="0" algn="l" rtl="0">
              <a:spcBef>
                <a:spcPts val="0"/>
              </a:spcBef>
              <a:spcAft>
                <a:spcPts val="0"/>
              </a:spcAft>
              <a:buNone/>
            </a:pPr>
            <a:endParaRPr dirty="0"/>
          </a:p>
        </p:txBody>
      </p:sp>
      <p:sp>
        <p:nvSpPr>
          <p:cNvPr id="1756" name="Google Shape;1756;g305d56efd02_0_49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4"/>
        <p:cNvGrpSpPr/>
        <p:nvPr/>
      </p:nvGrpSpPr>
      <p:grpSpPr>
        <a:xfrm>
          <a:off x="0" y="0"/>
          <a:ext cx="0" cy="0"/>
          <a:chOff x="0" y="0"/>
          <a:chExt cx="0" cy="0"/>
        </a:xfrm>
      </p:grpSpPr>
      <p:sp>
        <p:nvSpPr>
          <p:cNvPr id="1765" name="Google Shape;1765;g305d56efd02_0_5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endParaRPr lang="en-US" b="0" i="0" u="none" strike="noStrike" dirty="0">
              <a:solidFill>
                <a:srgbClr val="000000"/>
              </a:solidFill>
              <a:effectLst/>
            </a:endParaRPr>
          </a:p>
          <a:p>
            <a:pPr marL="228600" indent="0" algn="l">
              <a:buFont typeface="Arial" panose="020B0604020202020204" pitchFamily="34" charset="0"/>
              <a:buNone/>
            </a:pPr>
            <a:r>
              <a:rPr lang="en-US" b="0" i="0" u="none" strike="noStrike" dirty="0">
                <a:solidFill>
                  <a:srgbClr val="000000"/>
                </a:solidFill>
                <a:effectLst/>
              </a:rPr>
              <a:t>Challenge: Going from a local decoder model to an app like ChatGPT.</a:t>
            </a:r>
          </a:p>
          <a:p>
            <a:pPr algn="l">
              <a:buFont typeface="Arial" panose="020B0604020202020204" pitchFamily="34" charset="0"/>
              <a:buChar char="•"/>
            </a:pPr>
            <a:r>
              <a:rPr lang="en-US" b="1" i="0" u="none" strike="noStrike" dirty="0">
                <a:solidFill>
                  <a:srgbClr val="000000"/>
                </a:solidFill>
                <a:effectLst/>
              </a:rPr>
              <a:t>Limited resources</a:t>
            </a:r>
            <a:r>
              <a:rPr lang="en-US" b="0" i="0" u="none" strike="noStrike" dirty="0">
                <a:solidFill>
                  <a:srgbClr val="000000"/>
                </a:solidFill>
                <a:effectLst/>
              </a:rPr>
              <a:t>—hard to load large models locally, or even fit big models on typical systems.</a:t>
            </a:r>
          </a:p>
          <a:p>
            <a:pPr algn="l">
              <a:buFont typeface="Arial" panose="020B0604020202020204" pitchFamily="34" charset="0"/>
              <a:buChar char="•"/>
            </a:pPr>
            <a:r>
              <a:rPr lang="en-US" b="0" i="0" u="none" strike="noStrike" dirty="0">
                <a:solidFill>
                  <a:srgbClr val="000000"/>
                </a:solidFill>
                <a:effectLst/>
              </a:rPr>
              <a:t>Lacking chat interfaces and functionalities, so need </a:t>
            </a:r>
            <a:r>
              <a:rPr lang="en-US" b="1" i="0" u="none" strike="noStrike" dirty="0">
                <a:solidFill>
                  <a:srgbClr val="000000"/>
                </a:solidFill>
                <a:effectLst/>
              </a:rPr>
              <a:t>software and orchestration</a:t>
            </a:r>
            <a:r>
              <a:rPr lang="en-US" b="0" i="0" u="none" strike="noStrike" dirty="0">
                <a:solidFill>
                  <a:srgbClr val="000000"/>
                </a:solidFill>
                <a:effectLst/>
              </a:rPr>
              <a:t> to bridge the gap.</a:t>
            </a:r>
          </a:p>
          <a:p>
            <a:pPr marL="457200" lvl="0" indent="0" algn="l" rtl="0">
              <a:spcBef>
                <a:spcPts val="0"/>
              </a:spcBef>
              <a:spcAft>
                <a:spcPts val="0"/>
              </a:spcAft>
              <a:buNone/>
            </a:pPr>
            <a:r>
              <a:rPr lang="en-US" dirty="0"/>
              <a:t>(NEXT SLIDE) Also hard to scale to many users and many instances. </a:t>
            </a:r>
          </a:p>
        </p:txBody>
      </p:sp>
      <p:sp>
        <p:nvSpPr>
          <p:cNvPr id="1766" name="Google Shape;1766;g305d56efd02_0_5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5"/>
        <p:cNvGrpSpPr/>
        <p:nvPr/>
      </p:nvGrpSpPr>
      <p:grpSpPr>
        <a:xfrm>
          <a:off x="0" y="0"/>
          <a:ext cx="0" cy="0"/>
          <a:chOff x="0" y="0"/>
          <a:chExt cx="0" cy="0"/>
        </a:xfrm>
      </p:grpSpPr>
      <p:sp>
        <p:nvSpPr>
          <p:cNvPr id="1786" name="Google Shape;1786;g305d56efd02_0_50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endParaRPr lang="en-US" b="0" i="0" u="none" strike="noStrike" dirty="0">
              <a:solidFill>
                <a:srgbClr val="000000"/>
              </a:solidFill>
              <a:effectLst/>
            </a:endParaRPr>
          </a:p>
          <a:p>
            <a:pPr marL="228600" indent="0" algn="l">
              <a:buFont typeface="Arial" panose="020B0604020202020204" pitchFamily="34" charset="0"/>
              <a:buNone/>
            </a:pPr>
            <a:r>
              <a:rPr lang="en-US" b="0" i="0" u="none" strike="noStrike" dirty="0">
                <a:solidFill>
                  <a:srgbClr val="000000"/>
                </a:solidFill>
                <a:effectLst/>
              </a:rPr>
              <a:t>Challenge: Going from a local decoder model to an app like ChatGPT.</a:t>
            </a:r>
          </a:p>
          <a:p>
            <a:pPr algn="l">
              <a:buFont typeface="Arial" panose="020B0604020202020204" pitchFamily="34" charset="0"/>
              <a:buChar char="•"/>
            </a:pPr>
            <a:r>
              <a:rPr lang="en-US" b="1" i="0" u="none" strike="noStrike" dirty="0">
                <a:solidFill>
                  <a:srgbClr val="000000"/>
                </a:solidFill>
                <a:effectLst/>
              </a:rPr>
              <a:t>Limited resources</a:t>
            </a:r>
            <a:r>
              <a:rPr lang="en-US" b="0" i="0" u="none" strike="noStrike" dirty="0">
                <a:solidFill>
                  <a:srgbClr val="000000"/>
                </a:solidFill>
                <a:effectLst/>
              </a:rPr>
              <a:t>—hard to load large models locally, or even fit big models on typical systems.</a:t>
            </a:r>
          </a:p>
          <a:p>
            <a:pPr algn="l">
              <a:buFont typeface="Arial" panose="020B0604020202020204" pitchFamily="34" charset="0"/>
              <a:buChar char="•"/>
            </a:pPr>
            <a:r>
              <a:rPr lang="en-US" b="0" i="0" u="none" strike="noStrike" dirty="0">
                <a:solidFill>
                  <a:srgbClr val="000000"/>
                </a:solidFill>
                <a:effectLst/>
              </a:rPr>
              <a:t>Lacking chat interfaces and functionalities, so need </a:t>
            </a:r>
            <a:r>
              <a:rPr lang="en-US" b="1" i="0" u="none" strike="noStrike" dirty="0">
                <a:solidFill>
                  <a:srgbClr val="000000"/>
                </a:solidFill>
                <a:effectLst/>
              </a:rPr>
              <a:t>software and orchestration</a:t>
            </a:r>
            <a:r>
              <a:rPr lang="en-US" b="0" i="0" u="none" strike="noStrike" dirty="0">
                <a:solidFill>
                  <a:srgbClr val="000000"/>
                </a:solidFill>
                <a:effectLst/>
              </a:rPr>
              <a:t> to bridge the gap.</a:t>
            </a:r>
          </a:p>
          <a:p>
            <a:pPr algn="l">
              <a:buFont typeface="Arial" panose="020B0604020202020204" pitchFamily="34" charset="0"/>
              <a:buChar char="•"/>
            </a:pPr>
            <a:endParaRPr lang="en-US" b="0" i="0" u="none" strike="noStrike" dirty="0">
              <a:solidFill>
                <a:srgbClr val="000000"/>
              </a:solidFill>
              <a:effectLst/>
            </a:endParaRPr>
          </a:p>
          <a:p>
            <a:pPr marL="228600" indent="0" algn="l">
              <a:buFont typeface="Arial" panose="020B0604020202020204" pitchFamily="34" charset="0"/>
              <a:buNone/>
            </a:pPr>
            <a:r>
              <a:rPr lang="en-US" b="1" dirty="0"/>
              <a:t>Also hard to scale to many users and many instances. </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Even if you have access to big models, sharing them is tough. Can't expect everyone to host massive models, and doing so would be grossly inefficient and expensive.</a:t>
            </a:r>
          </a:p>
          <a:p>
            <a:pPr algn="l">
              <a:buFont typeface="Arial" panose="020B0604020202020204" pitchFamily="34" charset="0"/>
              <a:buChar char="•"/>
            </a:pPr>
            <a:r>
              <a:rPr lang="en-US" b="0" i="0" u="none" strike="noStrike" dirty="0">
                <a:solidFill>
                  <a:srgbClr val="000000"/>
                </a:solidFill>
                <a:effectLst/>
              </a:rPr>
              <a:t>Need solutions beyond individual environments to provide access.</a:t>
            </a:r>
          </a:p>
          <a:p>
            <a:pPr marL="628650" lvl="0" indent="-171450" algn="l" rtl="0">
              <a:spcBef>
                <a:spcPts val="0"/>
              </a:spcBef>
              <a:spcAft>
                <a:spcPts val="0"/>
              </a:spcAft>
              <a:buFont typeface="Arial" panose="020B0604020202020204" pitchFamily="34" charset="0"/>
              <a:buChar char="•"/>
            </a:pPr>
            <a:endParaRPr lang="en-US" b="1" dirty="0"/>
          </a:p>
        </p:txBody>
      </p:sp>
      <p:sp>
        <p:nvSpPr>
          <p:cNvPr id="1787" name="Google Shape;1787;g305d56efd02_0_50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p:cNvGrpSpPr/>
        <p:nvPr/>
      </p:nvGrpSpPr>
      <p:grpSpPr>
        <a:xfrm>
          <a:off x="0" y="0"/>
          <a:ext cx="0" cy="0"/>
          <a:chOff x="0" y="0"/>
          <a:chExt cx="0" cy="0"/>
        </a:xfrm>
      </p:grpSpPr>
      <p:sp>
        <p:nvSpPr>
          <p:cNvPr id="1856" name="Google Shape;1856;g305d56efd02_0_55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indent="0" algn="l">
              <a:buFont typeface="Arial" panose="020B0604020202020204" pitchFamily="34" charset="0"/>
              <a:buNone/>
            </a:pPr>
            <a:r>
              <a:rPr lang="en-US" b="1" i="0" u="none" strike="noStrike" dirty="0">
                <a:solidFill>
                  <a:srgbClr val="000000"/>
                </a:solidFill>
                <a:effectLst/>
              </a:rPr>
              <a:t>Model optimization is necessary for deployment.</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Make models smaller, optimize them for specific hardware.</a:t>
            </a:r>
          </a:p>
          <a:p>
            <a:pPr algn="l">
              <a:buFont typeface="Arial" panose="020B0604020202020204" pitchFamily="34" charset="0"/>
              <a:buChar char="•"/>
            </a:pPr>
            <a:r>
              <a:rPr lang="en-US" b="0" i="0" u="none" strike="noStrike" dirty="0">
                <a:solidFill>
                  <a:srgbClr val="000000"/>
                </a:solidFill>
                <a:effectLst/>
              </a:rPr>
              <a:t>Fuse components to improve efficiency.</a:t>
            </a:r>
          </a:p>
          <a:p>
            <a:pPr algn="l">
              <a:buFont typeface="Arial" panose="020B0604020202020204" pitchFamily="34" charset="0"/>
              <a:buChar char="•"/>
            </a:pPr>
            <a:r>
              <a:rPr lang="en-US" b="0" i="0" u="none" strike="noStrike" dirty="0">
                <a:solidFill>
                  <a:srgbClr val="000000"/>
                </a:solidFill>
                <a:effectLst/>
              </a:rPr>
              <a:t>Sometimes need to </a:t>
            </a:r>
            <a:r>
              <a:rPr lang="en-US" b="1" i="0" u="none" strike="noStrike" dirty="0">
                <a:solidFill>
                  <a:srgbClr val="000000"/>
                </a:solidFill>
                <a:effectLst/>
              </a:rPr>
              <a:t>distribute models over multiple GPUs</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Various routines and tools can help with this.</a:t>
            </a:r>
          </a:p>
          <a:p>
            <a:pPr marL="457200" lvl="0" indent="0" algn="l" rtl="0">
              <a:spcBef>
                <a:spcPts val="0"/>
              </a:spcBef>
              <a:spcAft>
                <a:spcPts val="0"/>
              </a:spcAft>
              <a:buNone/>
            </a:pPr>
            <a:endParaRPr dirty="0"/>
          </a:p>
        </p:txBody>
      </p:sp>
      <p:sp>
        <p:nvSpPr>
          <p:cNvPr id="1857" name="Google Shape;1857;g305d56efd02_0_55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6"/>
        <p:cNvGrpSpPr/>
        <p:nvPr/>
      </p:nvGrpSpPr>
      <p:grpSpPr>
        <a:xfrm>
          <a:off x="0" y="0"/>
          <a:ext cx="0" cy="0"/>
          <a:chOff x="0" y="0"/>
          <a:chExt cx="0" cy="0"/>
        </a:xfrm>
      </p:grpSpPr>
      <p:sp>
        <p:nvSpPr>
          <p:cNvPr id="1877" name="Google Shape;1877;g305d56efd02_0_60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indent="0" algn="l">
              <a:buFont typeface="Arial" panose="020B0604020202020204" pitchFamily="34" charset="0"/>
              <a:buNone/>
            </a:pPr>
            <a:r>
              <a:rPr lang="en-US" b="1" i="0" u="none" strike="noStrike" dirty="0">
                <a:solidFill>
                  <a:srgbClr val="000000"/>
                </a:solidFill>
                <a:effectLst/>
              </a:rPr>
              <a:t>Model scaling is necessary for deployment.</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Allow models to grow, get and prioritize requests from many users, and replicate.</a:t>
            </a:r>
          </a:p>
          <a:p>
            <a:pPr algn="l">
              <a:buFont typeface="Arial" panose="020B0604020202020204" pitchFamily="34" charset="0"/>
              <a:buChar char="•"/>
            </a:pPr>
            <a:r>
              <a:rPr lang="en-US" b="0" i="0" u="none" strike="noStrike" dirty="0">
                <a:solidFill>
                  <a:srgbClr val="000000"/>
                </a:solidFill>
                <a:effectLst/>
              </a:rPr>
              <a:t>The goal is to use some access path to the model as a primitive to build more interesting applications.</a:t>
            </a:r>
          </a:p>
          <a:p>
            <a:pPr algn="l">
              <a:buFont typeface="Arial" panose="020B0604020202020204" pitchFamily="34" charset="0"/>
              <a:buChar char="•"/>
            </a:pPr>
            <a:r>
              <a:rPr lang="en-US" b="0" i="0" u="none" strike="noStrike" dirty="0">
                <a:solidFill>
                  <a:srgbClr val="000000"/>
                </a:solidFill>
                <a:effectLst/>
              </a:rPr>
              <a:t>(NEXT) How OpenAI does this.</a:t>
            </a:r>
            <a:endParaRPr lang="en-US" dirty="0"/>
          </a:p>
          <a:p>
            <a:pPr marL="457200" lvl="0" indent="0" algn="l" rtl="0">
              <a:spcBef>
                <a:spcPts val="0"/>
              </a:spcBef>
              <a:spcAft>
                <a:spcPts val="0"/>
              </a:spcAft>
              <a:buNone/>
            </a:pPr>
            <a:endParaRPr dirty="0"/>
          </a:p>
        </p:txBody>
      </p:sp>
      <p:sp>
        <p:nvSpPr>
          <p:cNvPr id="1878" name="Google Shape;1878;g305d56efd02_0_60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1"/>
        <p:cNvGrpSpPr/>
        <p:nvPr/>
      </p:nvGrpSpPr>
      <p:grpSpPr>
        <a:xfrm>
          <a:off x="0" y="0"/>
          <a:ext cx="0" cy="0"/>
          <a:chOff x="0" y="0"/>
          <a:chExt cx="0" cy="0"/>
        </a:xfrm>
      </p:grpSpPr>
      <p:sp>
        <p:nvSpPr>
          <p:cNvPr id="1972" name="Google Shape;1972;g305d56efd02_0_56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3" name="Google Shape;1973;g305d56efd02_0_56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err="1">
                <a:solidFill>
                  <a:srgbClr val="000000"/>
                </a:solidFill>
                <a:effectLst/>
              </a:rPr>
              <a:t>lide</a:t>
            </a:r>
            <a:r>
              <a:rPr lang="en-US" b="1" i="0" u="none" strike="noStrike" dirty="0">
                <a:solidFill>
                  <a:srgbClr val="000000"/>
                </a:solidFill>
                <a:effectLst/>
              </a:rPr>
              <a:t> 146: OpenAI's Solution</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OpenAI uses an </a:t>
            </a:r>
            <a:r>
              <a:rPr lang="en-US" b="1" i="0" u="none" strike="noStrike" dirty="0">
                <a:solidFill>
                  <a:srgbClr val="000000"/>
                </a:solidFill>
                <a:effectLst/>
              </a:rPr>
              <a:t>OpenAI gateway system using a standard format</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Models deployed in data centers, replicating as needed.</a:t>
            </a:r>
          </a:p>
          <a:p>
            <a:pPr algn="l">
              <a:buFont typeface="Arial" panose="020B0604020202020204" pitchFamily="34" charset="0"/>
              <a:buChar char="•"/>
            </a:pPr>
            <a:r>
              <a:rPr lang="en-US" b="0" i="0" u="none" strike="noStrike" dirty="0">
                <a:solidFill>
                  <a:srgbClr val="000000"/>
                </a:solidFill>
                <a:effectLst/>
              </a:rPr>
              <a:t>Users access models via </a:t>
            </a:r>
            <a:r>
              <a:rPr lang="en-US" b="1" i="0" u="none" strike="noStrike" dirty="0">
                <a:solidFill>
                  <a:srgbClr val="000000"/>
                </a:solidFill>
                <a:effectLst/>
              </a:rPr>
              <a:t>endpoints</a:t>
            </a:r>
            <a:r>
              <a:rPr lang="en-US" b="0" i="0" u="none" strike="noStrike" dirty="0">
                <a:solidFill>
                  <a:srgbClr val="000000"/>
                </a:solidFill>
                <a:effectLst/>
              </a:rPr>
              <a:t>—submit requests, specify models, use API keys.</a:t>
            </a:r>
          </a:p>
          <a:p>
            <a:pPr algn="l">
              <a:buFont typeface="Arial" panose="020B0604020202020204" pitchFamily="34" charset="0"/>
              <a:buChar char="•"/>
            </a:pPr>
            <a:r>
              <a:rPr lang="en-US" b="0" i="0" u="none" strike="noStrike" dirty="0">
                <a:solidFill>
                  <a:srgbClr val="000000"/>
                </a:solidFill>
                <a:effectLst/>
              </a:rPr>
              <a:t>Abstracts complexity, allows for scaling and monitoring automatically so they can focus on building applications.</a:t>
            </a:r>
          </a:p>
        </p:txBody>
      </p:sp>
      <p:sp>
        <p:nvSpPr>
          <p:cNvPr id="1974" name="Google Shape;1974;g305d56efd02_0_5653: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146</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3"/>
        <p:cNvGrpSpPr/>
        <p:nvPr/>
      </p:nvGrpSpPr>
      <p:grpSpPr>
        <a:xfrm>
          <a:off x="0" y="0"/>
          <a:ext cx="0" cy="0"/>
          <a:chOff x="0" y="0"/>
          <a:chExt cx="0" cy="0"/>
        </a:xfrm>
      </p:grpSpPr>
      <p:sp>
        <p:nvSpPr>
          <p:cNvPr id="2014" name="Google Shape;2014;g305d56efd02_0_51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5" name="Google Shape;2015;g305d56efd02_0_51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139700" lvl="0" indent="0" algn="l" rtl="0">
              <a:spcBef>
                <a:spcPts val="0"/>
              </a:spcBef>
              <a:spcAft>
                <a:spcPts val="0"/>
              </a:spcAft>
              <a:buSzPts val="1400"/>
              <a:buNone/>
            </a:pPr>
            <a:r>
              <a:rPr lang="en-US" dirty="0"/>
              <a:t>Review of sending a request:</a:t>
            </a:r>
          </a:p>
          <a:p>
            <a:pPr marL="457200" lvl="0" indent="-317500" algn="l" rtl="0">
              <a:spcBef>
                <a:spcPts val="0"/>
              </a:spcBef>
              <a:spcAft>
                <a:spcPts val="0"/>
              </a:spcAft>
              <a:buSzPts val="1400"/>
              <a:buChar char="-"/>
            </a:pPr>
            <a:r>
              <a:rPr lang="en-US" dirty="0"/>
              <a:t>Users send messages and settings to an endpoint.</a:t>
            </a:r>
          </a:p>
          <a:p>
            <a:pPr marL="457200" lvl="0" indent="-317500" algn="l" rtl="0">
              <a:spcBef>
                <a:spcPts val="0"/>
              </a:spcBef>
              <a:spcAft>
                <a:spcPts val="0"/>
              </a:spcAft>
              <a:buSzPts val="1400"/>
              <a:buChar char="-"/>
            </a:pPr>
            <a:r>
              <a:rPr lang="en-US" dirty="0"/>
              <a:t>Endpoint handles transaction facilitation, monitoring, optimization.</a:t>
            </a:r>
          </a:p>
          <a:p>
            <a:pPr marL="457200" lvl="0" indent="-317500" algn="l" rtl="0">
              <a:spcBef>
                <a:spcPts val="0"/>
              </a:spcBef>
              <a:spcAft>
                <a:spcPts val="0"/>
              </a:spcAft>
              <a:buSzPts val="1400"/>
              <a:buChar char="-"/>
            </a:pPr>
            <a:r>
              <a:rPr lang="en-US" dirty="0"/>
              <a:t>Inputs formatted for the model, processed in batches.</a:t>
            </a:r>
          </a:p>
          <a:p>
            <a:pPr marL="457200" lvl="0" indent="-317500" algn="l" rtl="0">
              <a:spcBef>
                <a:spcPts val="0"/>
              </a:spcBef>
              <a:spcAft>
                <a:spcPts val="0"/>
              </a:spcAft>
              <a:buSzPts val="1400"/>
              <a:buChar char="-"/>
            </a:pPr>
            <a:r>
              <a:rPr lang="en-US" dirty="0"/>
              <a:t>Load balancing and other optimizations occur behind the scenes.</a:t>
            </a:r>
            <a:endParaRPr dirty="0"/>
          </a:p>
        </p:txBody>
      </p:sp>
      <p:sp>
        <p:nvSpPr>
          <p:cNvPr id="2016" name="Google Shape;2016;g305d56efd02_0_5183: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147</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2"/>
        <p:cNvGrpSpPr/>
        <p:nvPr/>
      </p:nvGrpSpPr>
      <p:grpSpPr>
        <a:xfrm>
          <a:off x="0" y="0"/>
          <a:ext cx="0" cy="0"/>
          <a:chOff x="0" y="0"/>
          <a:chExt cx="0" cy="0"/>
        </a:xfrm>
      </p:grpSpPr>
      <p:sp>
        <p:nvSpPr>
          <p:cNvPr id="2043" name="Google Shape;2043;g305d56efd02_0_68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indent="0" algn="l">
              <a:buFont typeface="Arial" panose="020B0604020202020204" pitchFamily="34" charset="0"/>
              <a:buNone/>
            </a:pPr>
            <a:r>
              <a:rPr lang="en-US" b="0" i="0" u="none" strike="noStrike" dirty="0">
                <a:solidFill>
                  <a:srgbClr val="000000"/>
                </a:solidFill>
                <a:effectLst/>
              </a:rPr>
              <a:t>In this course, we'll use </a:t>
            </a:r>
            <a:r>
              <a:rPr lang="en-US" b="1" i="0" u="none" strike="noStrike" dirty="0">
                <a:solidFill>
                  <a:srgbClr val="000000"/>
                </a:solidFill>
                <a:effectLst/>
              </a:rPr>
              <a:t>NVIDIA NIM</a:t>
            </a:r>
            <a:r>
              <a:rPr lang="en-US" b="0" i="0" u="none" strike="noStrike" dirty="0">
                <a:solidFill>
                  <a:srgbClr val="000000"/>
                </a:solidFill>
                <a:effectLst/>
              </a:rPr>
              <a:t> Inference Microservices to deploy large models efficiently.</a:t>
            </a:r>
          </a:p>
          <a:p>
            <a:pPr algn="l">
              <a:buFont typeface="Arial" panose="020B0604020202020204" pitchFamily="34" charset="0"/>
              <a:buChar char="•"/>
            </a:pPr>
            <a:r>
              <a:rPr lang="en-US" b="0" i="0" u="none" strike="noStrike" dirty="0">
                <a:solidFill>
                  <a:srgbClr val="000000"/>
                </a:solidFill>
                <a:effectLst/>
              </a:rPr>
              <a:t>Offers prebuilt containers, scaling tools like Helm charts.</a:t>
            </a:r>
          </a:p>
          <a:p>
            <a:pPr algn="l">
              <a:buFont typeface="Arial" panose="020B0604020202020204" pitchFamily="34" charset="0"/>
              <a:buChar char="•"/>
            </a:pPr>
            <a:r>
              <a:rPr lang="en-US" b="0" i="0" u="none" strike="noStrike" dirty="0">
                <a:solidFill>
                  <a:srgbClr val="000000"/>
                </a:solidFill>
                <a:effectLst/>
              </a:rPr>
              <a:t>Supports </a:t>
            </a:r>
            <a:r>
              <a:rPr lang="en-US" b="1" i="0" u="none" strike="noStrike" dirty="0">
                <a:solidFill>
                  <a:srgbClr val="000000"/>
                </a:solidFill>
                <a:effectLst/>
              </a:rPr>
              <a:t>in-flight batching</a:t>
            </a:r>
            <a:r>
              <a:rPr lang="en-US" b="0" i="0" u="none" strike="noStrike" dirty="0">
                <a:solidFill>
                  <a:srgbClr val="000000"/>
                </a:solidFill>
                <a:effectLst/>
              </a:rPr>
              <a:t>—smoothly integrates new requests.</a:t>
            </a:r>
          </a:p>
          <a:p>
            <a:pPr algn="l">
              <a:buFont typeface="Arial" panose="020B0604020202020204" pitchFamily="34" charset="0"/>
              <a:buChar char="•"/>
            </a:pPr>
            <a:r>
              <a:rPr lang="en-US" b="0" i="0" u="none" strike="noStrike" dirty="0">
                <a:solidFill>
                  <a:srgbClr val="000000"/>
                </a:solidFill>
                <a:effectLst/>
              </a:rPr>
              <a:t>Allows deploying models on your cloud infrastructure.</a:t>
            </a:r>
          </a:p>
          <a:p>
            <a:pPr algn="l">
              <a:buFont typeface="Arial" panose="020B0604020202020204" pitchFamily="34" charset="0"/>
              <a:buChar char="•"/>
            </a:pPr>
            <a:r>
              <a:rPr lang="en-US" b="0" i="0" u="none" strike="noStrike" dirty="0">
                <a:solidFill>
                  <a:srgbClr val="000000"/>
                </a:solidFill>
                <a:effectLst/>
              </a:rPr>
              <a:t>Creates endpoints for client-side processing or integration into larger applications.</a:t>
            </a:r>
          </a:p>
          <a:p>
            <a:pPr marL="457200" lvl="0" indent="0" algn="l" rtl="0">
              <a:spcBef>
                <a:spcPts val="0"/>
              </a:spcBef>
              <a:spcAft>
                <a:spcPts val="0"/>
              </a:spcAft>
              <a:buNone/>
            </a:pPr>
            <a:endParaRPr dirty="0"/>
          </a:p>
        </p:txBody>
      </p:sp>
      <p:sp>
        <p:nvSpPr>
          <p:cNvPr id="2044" name="Google Shape;2044;g305d56efd02_0_68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3"/>
        <p:cNvGrpSpPr/>
        <p:nvPr/>
      </p:nvGrpSpPr>
      <p:grpSpPr>
        <a:xfrm>
          <a:off x="0" y="0"/>
          <a:ext cx="0" cy="0"/>
          <a:chOff x="0" y="0"/>
          <a:chExt cx="0" cy="0"/>
        </a:xfrm>
      </p:grpSpPr>
      <p:sp>
        <p:nvSpPr>
          <p:cNvPr id="2064" name="Google Shape;2064;g305fcd4f007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0" algn="l" rtl="0">
              <a:spcBef>
                <a:spcPts val="0"/>
              </a:spcBef>
              <a:spcAft>
                <a:spcPts val="0"/>
              </a:spcAft>
              <a:buNone/>
            </a:pPr>
            <a:r>
              <a:rPr lang="en-US" dirty="0"/>
              <a:t>This course will have you interact with 3 levels of deployment:</a:t>
            </a:r>
          </a:p>
          <a:p>
            <a:pPr marL="628650" lvl="0" indent="-171450" algn="l" rtl="0">
              <a:spcBef>
                <a:spcPts val="0"/>
              </a:spcBef>
              <a:spcAft>
                <a:spcPts val="0"/>
              </a:spcAft>
              <a:buFontTx/>
              <a:buChar char="-"/>
            </a:pPr>
            <a:r>
              <a:rPr lang="en-US" dirty="0"/>
              <a:t>VLLM-based; non-quantizing deployment of a small model manually. Kickstarted in complementary notebook.</a:t>
            </a:r>
          </a:p>
          <a:p>
            <a:pPr marL="628650" lvl="0" indent="-171450" algn="l" rtl="0">
              <a:spcBef>
                <a:spcPts val="0"/>
              </a:spcBef>
              <a:spcAft>
                <a:spcPts val="0"/>
              </a:spcAft>
              <a:buFontTx/>
              <a:buChar char="-"/>
            </a:pPr>
            <a:r>
              <a:rPr lang="en-US" dirty="0"/>
              <a:t>NIM-based: Model kickstarted in the background which is optimized for our A100-backed environment. Accessed through nim microservice.</a:t>
            </a:r>
          </a:p>
          <a:p>
            <a:pPr marL="628650" lvl="0" indent="-171450" algn="l" rtl="0">
              <a:spcBef>
                <a:spcPts val="0"/>
              </a:spcBef>
              <a:spcAft>
                <a:spcPts val="0"/>
              </a:spcAft>
              <a:buFontTx/>
              <a:buChar char="-"/>
            </a:pPr>
            <a:r>
              <a:rPr lang="en-US" dirty="0" err="1"/>
              <a:t>Build.nvidia.com</a:t>
            </a:r>
            <a:r>
              <a:rPr lang="en-US" dirty="0"/>
              <a:t>: Also NIM-backed, but hosted externally. Check out </a:t>
            </a:r>
            <a:r>
              <a:rPr lang="en-US" dirty="0" err="1"/>
              <a:t>build.nvidia.com</a:t>
            </a:r>
            <a:r>
              <a:rPr lang="en-US" dirty="0"/>
              <a:t> for more info.  Accessed through </a:t>
            </a:r>
            <a:r>
              <a:rPr lang="en-US" dirty="0" err="1"/>
              <a:t>llm_client</a:t>
            </a:r>
            <a:r>
              <a:rPr lang="en-US" dirty="0"/>
              <a:t> microservice.</a:t>
            </a:r>
            <a:endParaRPr dirty="0"/>
          </a:p>
        </p:txBody>
      </p:sp>
      <p:sp>
        <p:nvSpPr>
          <p:cNvPr id="2065" name="Google Shape;2065;g305fcd4f007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8"/>
        <p:cNvGrpSpPr/>
        <p:nvPr/>
      </p:nvGrpSpPr>
      <p:grpSpPr>
        <a:xfrm>
          <a:off x="0" y="0"/>
          <a:ext cx="0" cy="0"/>
          <a:chOff x="0" y="0"/>
          <a:chExt cx="0" cy="0"/>
        </a:xfrm>
      </p:grpSpPr>
      <p:sp>
        <p:nvSpPr>
          <p:cNvPr id="2089" name="Google Shape;2089;g305d56efd02_0_69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0" name="Google Shape;2090;g305d56efd02_0_69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indent="0" algn="l">
              <a:buFont typeface="Arial" panose="020B0604020202020204" pitchFamily="34" charset="0"/>
              <a:buNone/>
            </a:pPr>
            <a:r>
              <a:rPr lang="en-US" b="0" i="0" u="none" strike="noStrike" dirty="0">
                <a:solidFill>
                  <a:srgbClr val="000000"/>
                </a:solidFill>
                <a:effectLst/>
              </a:rPr>
              <a:t>The goal for Notebook 6 is to explore </a:t>
            </a:r>
            <a:r>
              <a:rPr lang="en-US" b="1" i="0" u="none" strike="noStrike" dirty="0">
                <a:solidFill>
                  <a:srgbClr val="000000"/>
                </a:solidFill>
                <a:effectLst/>
              </a:rPr>
              <a:t>model deployment solutions</a:t>
            </a:r>
            <a:r>
              <a:rPr lang="en-US" b="0" i="0" u="none" strike="noStrike" dirty="0">
                <a:solidFill>
                  <a:srgbClr val="000000"/>
                </a:solidFill>
                <a:effectLst/>
              </a:rPr>
              <a:t> and introduce you to </a:t>
            </a:r>
            <a:r>
              <a:rPr lang="en-US" b="1" i="0" u="none" strike="noStrike" dirty="0">
                <a:solidFill>
                  <a:srgbClr val="000000"/>
                </a:solidFill>
                <a:effectLst/>
              </a:rPr>
              <a:t>endpoint orchestration. </a:t>
            </a:r>
            <a:r>
              <a:rPr lang="en-US" b="0" i="0" u="none" strike="noStrike" dirty="0">
                <a:solidFill>
                  <a:srgbClr val="000000"/>
                </a:solidFill>
                <a:effectLst/>
              </a:rPr>
              <a:t>More details on orchestration in the coming notebooks.</a:t>
            </a:r>
          </a:p>
        </p:txBody>
      </p:sp>
      <p:sp>
        <p:nvSpPr>
          <p:cNvPr id="2091" name="Google Shape;2091;g305d56efd02_0_6945: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150</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6"/>
        <p:cNvGrpSpPr/>
        <p:nvPr/>
      </p:nvGrpSpPr>
      <p:grpSpPr>
        <a:xfrm>
          <a:off x="0" y="0"/>
          <a:ext cx="0" cy="0"/>
          <a:chOff x="0" y="0"/>
          <a:chExt cx="0" cy="0"/>
        </a:xfrm>
      </p:grpSpPr>
      <p:sp>
        <p:nvSpPr>
          <p:cNvPr id="2117" name="Google Shape;2117;g305d56efd02_0_12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Welcome back!</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Now that we have our AI primitives deployed, we're moving into </a:t>
            </a:r>
            <a:r>
              <a:rPr lang="en-US" b="1" dirty="0"/>
              <a:t>Stateful Systems</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Focus: </a:t>
            </a:r>
            <a:r>
              <a:rPr lang="en-US" b="1" dirty="0"/>
              <a:t>Orchestration and </a:t>
            </a:r>
            <a:r>
              <a:rPr lang="en-US" b="1" dirty="0" err="1"/>
              <a:t>Agentics</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We'll explore how to add interesting state to our AI systems and do some very cool things with them</a:t>
            </a:r>
          </a:p>
        </p:txBody>
      </p:sp>
      <p:sp>
        <p:nvSpPr>
          <p:cNvPr id="2118" name="Google Shape;2118;g305d56efd02_0_12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2"/>
        <p:cNvGrpSpPr/>
        <p:nvPr/>
      </p:nvGrpSpPr>
      <p:grpSpPr>
        <a:xfrm>
          <a:off x="0" y="0"/>
          <a:ext cx="0" cy="0"/>
          <a:chOff x="0" y="0"/>
          <a:chExt cx="0" cy="0"/>
        </a:xfrm>
      </p:grpSpPr>
      <p:sp>
        <p:nvSpPr>
          <p:cNvPr id="2123" name="Google Shape;2123;g305d56efd02_0_70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4" name="Google Shape;2124;g305d56efd02_0_70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indent="0" algn="l">
              <a:buFont typeface="Arial" panose="020B0604020202020204" pitchFamily="34" charset="0"/>
              <a:buNone/>
            </a:pPr>
            <a:r>
              <a:rPr lang="en-US" b="0" i="0" u="none" strike="noStrike" dirty="0">
                <a:solidFill>
                  <a:srgbClr val="000000"/>
                </a:solidFill>
                <a:effectLst/>
              </a:rPr>
              <a:t>We've introduced </a:t>
            </a:r>
            <a:r>
              <a:rPr lang="en-US" b="1" i="0" u="none" strike="noStrike" dirty="0">
                <a:solidFill>
                  <a:srgbClr val="000000"/>
                </a:solidFill>
                <a:effectLst/>
              </a:rPr>
              <a:t>Endpoint Orchestration</a:t>
            </a:r>
            <a:r>
              <a:rPr lang="en-US" b="0" i="0" u="none" strike="noStrike" dirty="0">
                <a:solidFill>
                  <a:srgbClr val="000000"/>
                </a:solidFill>
                <a:effectLst/>
              </a:rPr>
              <a:t> and </a:t>
            </a:r>
            <a:r>
              <a:rPr lang="en-US" b="1" i="0" u="none" strike="noStrike" dirty="0">
                <a:solidFill>
                  <a:srgbClr val="000000"/>
                </a:solidFill>
                <a:effectLst/>
              </a:rPr>
              <a:t>LLM Orchestration</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Learned about how endpoints are created, and how they can be used to build interesting systems.</a:t>
            </a:r>
          </a:p>
          <a:p>
            <a:pPr algn="l">
              <a:buFont typeface="Arial" panose="020B0604020202020204" pitchFamily="34" charset="0"/>
              <a:buChar char="•"/>
            </a:pPr>
            <a:r>
              <a:rPr lang="en-US" b="0" i="0" u="none" strike="noStrike" dirty="0">
                <a:solidFill>
                  <a:srgbClr val="000000"/>
                </a:solidFill>
                <a:effectLst/>
              </a:rPr>
              <a:t>We've done basic document Q&amp;A, tested our deployed models, and even created a chatbot interaction.</a:t>
            </a:r>
          </a:p>
          <a:p>
            <a:pPr algn="l">
              <a:buFont typeface="Arial" panose="020B0604020202020204" pitchFamily="34" charset="0"/>
              <a:buChar char="•"/>
            </a:pPr>
            <a:r>
              <a:rPr lang="en-US" b="0" i="0" u="none" strike="noStrike" dirty="0">
                <a:solidFill>
                  <a:srgbClr val="000000"/>
                </a:solidFill>
                <a:effectLst/>
              </a:rPr>
              <a:t>Let's delve deeper.</a:t>
            </a:r>
          </a:p>
        </p:txBody>
      </p:sp>
      <p:sp>
        <p:nvSpPr>
          <p:cNvPr id="2125" name="Google Shape;2125;g305d56efd02_0_7061: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152</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0"/>
        <p:cNvGrpSpPr/>
        <p:nvPr/>
      </p:nvGrpSpPr>
      <p:grpSpPr>
        <a:xfrm>
          <a:off x="0" y="0"/>
          <a:ext cx="0" cy="0"/>
          <a:chOff x="0" y="0"/>
          <a:chExt cx="0" cy="0"/>
        </a:xfrm>
      </p:grpSpPr>
      <p:sp>
        <p:nvSpPr>
          <p:cNvPr id="2151" name="Google Shape;2151;g305d56efd02_0_69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Chatbot Workflow (How Things Started)</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The classic </a:t>
            </a:r>
            <a:r>
              <a:rPr lang="en-US" b="1" i="0" u="none" strike="noStrike" dirty="0">
                <a:solidFill>
                  <a:srgbClr val="000000"/>
                </a:solidFill>
                <a:effectLst/>
              </a:rPr>
              <a:t>Chatbot Workflow</a:t>
            </a:r>
            <a:r>
              <a:rPr lang="en-US" b="0" i="0" u="none" strike="noStrike" dirty="0">
                <a:solidFill>
                  <a:srgbClr val="000000"/>
                </a:solidFill>
                <a:effectLst/>
              </a:rPr>
              <a:t> is an iterative process.</a:t>
            </a:r>
          </a:p>
          <a:p>
            <a:pPr algn="l">
              <a:buFont typeface="Arial" panose="020B0604020202020204" pitchFamily="34" charset="0"/>
              <a:buChar char="•"/>
            </a:pPr>
            <a:r>
              <a:rPr lang="en-US" b="0" i="0" u="none" strike="noStrike" dirty="0">
                <a:solidFill>
                  <a:srgbClr val="000000"/>
                </a:solidFill>
                <a:effectLst/>
              </a:rPr>
              <a:t>We feed the model dialogue exchanges and ask it to generate the next agent response.</a:t>
            </a:r>
          </a:p>
          <a:p>
            <a:pPr algn="l">
              <a:buFont typeface="Arial" panose="020B0604020202020204" pitchFamily="34" charset="0"/>
              <a:buChar char="•"/>
            </a:pPr>
            <a:r>
              <a:rPr lang="en-US" b="0" i="0" u="none" strike="noStrike" dirty="0">
                <a:solidFill>
                  <a:srgbClr val="000000"/>
                </a:solidFill>
                <a:effectLst/>
              </a:rPr>
              <a:t>It's a simple loop and forms the foundation of many chatbots today.</a:t>
            </a:r>
          </a:p>
          <a:p>
            <a:pPr marL="0" lvl="0" indent="0" algn="l" rtl="0">
              <a:spcBef>
                <a:spcPts val="0"/>
              </a:spcBef>
              <a:spcAft>
                <a:spcPts val="0"/>
              </a:spcAft>
              <a:buNone/>
            </a:pPr>
            <a:endParaRPr dirty="0"/>
          </a:p>
        </p:txBody>
      </p:sp>
      <p:sp>
        <p:nvSpPr>
          <p:cNvPr id="2152" name="Google Shape;2152;g305d56efd02_0_69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5"/>
        <p:cNvGrpSpPr/>
        <p:nvPr/>
      </p:nvGrpSpPr>
      <p:grpSpPr>
        <a:xfrm>
          <a:off x="0" y="0"/>
          <a:ext cx="0" cy="0"/>
          <a:chOff x="0" y="0"/>
          <a:chExt cx="0" cy="0"/>
        </a:xfrm>
      </p:grpSpPr>
      <p:sp>
        <p:nvSpPr>
          <p:cNvPr id="2166" name="Google Shape;2166;g305d56efd02_0_70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General Chat Application (How Things Progressed)</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Chatbots have evolved. Beyond accumulating correspondence, we need </a:t>
            </a:r>
            <a:r>
              <a:rPr lang="en-US" b="1" i="0" u="none" strike="noStrike" dirty="0">
                <a:solidFill>
                  <a:srgbClr val="000000"/>
                </a:solidFill>
                <a:effectLst/>
              </a:rPr>
              <a:t>state management</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This includes:</a:t>
            </a:r>
          </a:p>
          <a:p>
            <a:pPr marL="742950" lvl="1" indent="-285750" algn="l">
              <a:buFont typeface="Arial" panose="020B0604020202020204" pitchFamily="34" charset="0"/>
              <a:buChar char="•"/>
            </a:pPr>
            <a:r>
              <a:rPr lang="en-US" b="0" i="0" u="none" strike="noStrike" dirty="0">
                <a:solidFill>
                  <a:srgbClr val="000000"/>
                </a:solidFill>
                <a:effectLst/>
              </a:rPr>
              <a:t>Scale deployment aspects.</a:t>
            </a:r>
          </a:p>
          <a:p>
            <a:pPr marL="742950" lvl="1" indent="-285750" algn="l">
              <a:buFont typeface="Arial" panose="020B0604020202020204" pitchFamily="34" charset="0"/>
              <a:buChar char="•"/>
            </a:pPr>
            <a:r>
              <a:rPr lang="en-US" b="0" i="0" u="none" strike="noStrike" dirty="0">
                <a:solidFill>
                  <a:srgbClr val="000000"/>
                </a:solidFill>
                <a:effectLst/>
              </a:rPr>
              <a:t>Multiple endpoints for different use cases.</a:t>
            </a:r>
          </a:p>
          <a:p>
            <a:pPr marL="742950" lvl="1" indent="-285750" algn="l">
              <a:buFont typeface="Arial" panose="020B0604020202020204" pitchFamily="34" charset="0"/>
              <a:buChar char="•"/>
            </a:pPr>
            <a:r>
              <a:rPr lang="en-US" b="0" i="0" u="none" strike="noStrike" dirty="0">
                <a:solidFill>
                  <a:srgbClr val="000000"/>
                </a:solidFill>
                <a:effectLst/>
              </a:rPr>
              <a:t>Support for calling tools.</a:t>
            </a:r>
          </a:p>
          <a:p>
            <a:pPr marL="742950" lvl="1" indent="-285750" algn="l">
              <a:buFont typeface="Arial" panose="020B0604020202020204" pitchFamily="34" charset="0"/>
              <a:buChar char="•"/>
            </a:pPr>
            <a:r>
              <a:rPr lang="en-US" b="0" i="0" u="none" strike="noStrike" dirty="0">
                <a:solidFill>
                  <a:srgbClr val="000000"/>
                </a:solidFill>
                <a:effectLst/>
              </a:rPr>
              <a:t>Finding more context and stateful information over time.</a:t>
            </a:r>
          </a:p>
          <a:p>
            <a:pPr marL="742950" lvl="1" indent="-285750" algn="l">
              <a:buFont typeface="Arial" panose="020B0604020202020204" pitchFamily="34" charset="0"/>
              <a:buChar char="•"/>
            </a:pPr>
            <a:r>
              <a:rPr lang="en-US" b="0" i="0" u="none" strike="noStrike" dirty="0">
                <a:solidFill>
                  <a:srgbClr val="000000"/>
                </a:solidFill>
                <a:effectLst/>
              </a:rPr>
              <a:t>Directing or intercepting outputs to create richer interfaces.</a:t>
            </a:r>
          </a:p>
        </p:txBody>
      </p:sp>
      <p:sp>
        <p:nvSpPr>
          <p:cNvPr id="2167" name="Google Shape;2167;g305d56efd02_0_70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0"/>
        <p:cNvGrpSpPr/>
        <p:nvPr/>
      </p:nvGrpSpPr>
      <p:grpSpPr>
        <a:xfrm>
          <a:off x="0" y="0"/>
          <a:ext cx="0" cy="0"/>
          <a:chOff x="0" y="0"/>
          <a:chExt cx="0" cy="0"/>
        </a:xfrm>
      </p:grpSpPr>
      <p:sp>
        <p:nvSpPr>
          <p:cNvPr id="2211" name="Google Shape;2211;g305d56efd02_0_74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Dialog/Retrieval Agents (Demo: ChatGPT)</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ChatGPT</a:t>
            </a:r>
            <a:r>
              <a:rPr lang="en-US" b="0" i="0" u="none" strike="noStrike" dirty="0">
                <a:solidFill>
                  <a:srgbClr val="000000"/>
                </a:solidFill>
                <a:effectLst/>
              </a:rPr>
              <a:t> showcases advanced capabilities.</a:t>
            </a:r>
          </a:p>
          <a:p>
            <a:pPr algn="l">
              <a:buFont typeface="Arial" panose="020B0604020202020204" pitchFamily="34" charset="0"/>
              <a:buChar char="•"/>
            </a:pPr>
            <a:r>
              <a:rPr lang="en-US" b="0" i="0" u="none" strike="noStrike" dirty="0">
                <a:solidFill>
                  <a:srgbClr val="000000"/>
                </a:solidFill>
                <a:effectLst/>
              </a:rPr>
              <a:t>It can display graphs, write code, and even execute code.</a:t>
            </a:r>
          </a:p>
          <a:p>
            <a:pPr algn="l">
              <a:buFont typeface="Arial" panose="020B0604020202020204" pitchFamily="34" charset="0"/>
              <a:buChar char="•"/>
            </a:pPr>
            <a:r>
              <a:rPr lang="en-US" b="0" i="0" u="none" strike="noStrike" dirty="0">
                <a:solidFill>
                  <a:srgbClr val="000000"/>
                </a:solidFill>
                <a:effectLst/>
              </a:rPr>
              <a:t>When it writes code, it attempts to run it, providing outputs like plots.</a:t>
            </a:r>
          </a:p>
          <a:p>
            <a:pPr algn="l">
              <a:buFont typeface="Arial" panose="020B0604020202020204" pitchFamily="34" charset="0"/>
              <a:buChar char="•"/>
            </a:pPr>
            <a:r>
              <a:rPr lang="en-US" b="0" i="0" u="none" strike="noStrike" dirty="0">
                <a:solidFill>
                  <a:srgbClr val="000000"/>
                </a:solidFill>
                <a:effectLst/>
              </a:rPr>
              <a:t>This is possible by combining LLMs with additional software tools.</a:t>
            </a:r>
          </a:p>
        </p:txBody>
      </p:sp>
      <p:sp>
        <p:nvSpPr>
          <p:cNvPr id="2212" name="Google Shape;2212;g305d56efd02_0_74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8"/>
        <p:cNvGrpSpPr/>
        <p:nvPr/>
      </p:nvGrpSpPr>
      <p:grpSpPr>
        <a:xfrm>
          <a:off x="0" y="0"/>
          <a:ext cx="0" cy="0"/>
          <a:chOff x="0" y="0"/>
          <a:chExt cx="0" cy="0"/>
        </a:xfrm>
      </p:grpSpPr>
      <p:sp>
        <p:nvSpPr>
          <p:cNvPr id="2219" name="Google Shape;2219;g305d56efd02_0_74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Dialog/Retrieval Agents (Web Search)</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ChatGPT and similar systems can retrieve real-time information.</a:t>
            </a:r>
          </a:p>
          <a:p>
            <a:pPr algn="l">
              <a:buFont typeface="Arial" panose="020B0604020202020204" pitchFamily="34" charset="0"/>
              <a:buChar char="•"/>
            </a:pPr>
            <a:r>
              <a:rPr lang="en-US" b="0" i="0" u="none" strike="noStrike" dirty="0">
                <a:solidFill>
                  <a:srgbClr val="000000"/>
                </a:solidFill>
                <a:effectLst/>
              </a:rPr>
              <a:t>They can scrape data from websites, perform web searches, and incorporate that into responses.</a:t>
            </a:r>
          </a:p>
          <a:p>
            <a:pPr algn="l">
              <a:buFont typeface="Arial" panose="020B0604020202020204" pitchFamily="34" charset="0"/>
              <a:buChar char="•"/>
            </a:pPr>
            <a:r>
              <a:rPr lang="en-US" b="0" i="0" u="none" strike="noStrike" dirty="0">
                <a:solidFill>
                  <a:srgbClr val="000000"/>
                </a:solidFill>
                <a:effectLst/>
              </a:rPr>
              <a:t>Example: Asking about a recent conference and getting up-to-date information.</a:t>
            </a:r>
          </a:p>
        </p:txBody>
      </p:sp>
      <p:sp>
        <p:nvSpPr>
          <p:cNvPr id="2220" name="Google Shape;2220;g305d56efd02_0_74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5"/>
        <p:cNvGrpSpPr/>
        <p:nvPr/>
      </p:nvGrpSpPr>
      <p:grpSpPr>
        <a:xfrm>
          <a:off x="0" y="0"/>
          <a:ext cx="0" cy="0"/>
          <a:chOff x="0" y="0"/>
          <a:chExt cx="0" cy="0"/>
        </a:xfrm>
      </p:grpSpPr>
      <p:sp>
        <p:nvSpPr>
          <p:cNvPr id="2226" name="Google Shape;2226;g305d56efd02_0_75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Dialog/Retrieval Agents (Memory and Context)</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These systems can remember information about you.</a:t>
            </a:r>
          </a:p>
          <a:p>
            <a:pPr algn="l">
              <a:buFont typeface="Arial" panose="020B0604020202020204" pitchFamily="34" charset="0"/>
              <a:buChar char="•"/>
            </a:pPr>
            <a:r>
              <a:rPr lang="en-US" b="0" i="0" u="none" strike="noStrike" dirty="0">
                <a:solidFill>
                  <a:srgbClr val="000000"/>
                </a:solidFill>
                <a:effectLst/>
              </a:rPr>
              <a:t>Not because the model weights change, but because they maintain a </a:t>
            </a:r>
            <a:r>
              <a:rPr lang="en-US" b="1" i="0" u="none" strike="noStrike" dirty="0">
                <a:solidFill>
                  <a:srgbClr val="000000"/>
                </a:solidFill>
                <a:effectLst/>
              </a:rPr>
              <a:t>state</a:t>
            </a:r>
            <a:r>
              <a:rPr lang="en-US" b="0" i="0" u="none" strike="noStrike" dirty="0">
                <a:solidFill>
                  <a:srgbClr val="000000"/>
                </a:solidFill>
                <a:effectLst/>
              </a:rPr>
              <a:t> or </a:t>
            </a:r>
            <a:r>
              <a:rPr lang="en-US" b="1" i="0" u="none" strike="noStrike" dirty="0">
                <a:solidFill>
                  <a:srgbClr val="000000"/>
                </a:solidFill>
                <a:effectLst/>
              </a:rPr>
              <a:t>memory</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They can recall past interactions, updating their knowledge base dynamically.</a:t>
            </a:r>
          </a:p>
        </p:txBody>
      </p:sp>
      <p:sp>
        <p:nvSpPr>
          <p:cNvPr id="2227" name="Google Shape;2227;g305d56efd02_0_75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3"/>
        <p:cNvGrpSpPr/>
        <p:nvPr/>
      </p:nvGrpSpPr>
      <p:grpSpPr>
        <a:xfrm>
          <a:off x="0" y="0"/>
          <a:ext cx="0" cy="0"/>
          <a:chOff x="0" y="0"/>
          <a:chExt cx="0" cy="0"/>
        </a:xfrm>
      </p:grpSpPr>
      <p:sp>
        <p:nvSpPr>
          <p:cNvPr id="2234" name="Google Shape;2234;g305d56efd02_0_84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LLM Orchestration with Context and Control</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This leads us to </a:t>
            </a:r>
            <a:r>
              <a:rPr lang="en-US" b="1" i="0" u="none" strike="noStrike" dirty="0">
                <a:solidFill>
                  <a:srgbClr val="000000"/>
                </a:solidFill>
                <a:effectLst/>
              </a:rPr>
              <a:t>LLM Orchestration</a:t>
            </a:r>
            <a:r>
              <a:rPr lang="en-US" b="0" i="0" u="none" strike="noStrike" dirty="0">
                <a:solidFill>
                  <a:srgbClr val="000000"/>
                </a:solidFill>
                <a:effectLst/>
              </a:rPr>
              <a:t>, which involves combining LLMs with software to route, direct, and influence both the software and the LLM.</a:t>
            </a:r>
          </a:p>
          <a:p>
            <a:pPr algn="l">
              <a:buFont typeface="Arial" panose="020B0604020202020204" pitchFamily="34" charset="0"/>
              <a:buChar char="•"/>
            </a:pPr>
            <a:r>
              <a:rPr lang="en-US" b="0" i="0" u="none" strike="noStrike" dirty="0">
                <a:solidFill>
                  <a:srgbClr val="000000"/>
                </a:solidFill>
                <a:effectLst/>
              </a:rPr>
              <a:t>Key components:</a:t>
            </a:r>
          </a:p>
          <a:p>
            <a:pPr marL="742950" lvl="1" indent="-285750" algn="l">
              <a:buFont typeface="Arial" panose="020B0604020202020204" pitchFamily="34" charset="0"/>
              <a:buChar char="•"/>
            </a:pPr>
            <a:r>
              <a:rPr lang="en-US" b="0" i="0" u="none" strike="noStrike" dirty="0">
                <a:solidFill>
                  <a:srgbClr val="000000"/>
                </a:solidFill>
                <a:effectLst/>
              </a:rPr>
              <a:t>Retrieving context.</a:t>
            </a:r>
          </a:p>
          <a:p>
            <a:pPr marL="742950" lvl="1" indent="-285750" algn="l">
              <a:buFont typeface="Arial" panose="020B0604020202020204" pitchFamily="34" charset="0"/>
              <a:buChar char="•"/>
            </a:pPr>
            <a:r>
              <a:rPr lang="en-US" b="0" i="0" u="none" strike="noStrike" dirty="0">
                <a:solidFill>
                  <a:srgbClr val="000000"/>
                </a:solidFill>
                <a:effectLst/>
              </a:rPr>
              <a:t>Updating context.</a:t>
            </a:r>
          </a:p>
          <a:p>
            <a:pPr marL="742950" lvl="1" indent="-285750" algn="l">
              <a:buFont typeface="Arial" panose="020B0604020202020204" pitchFamily="34" charset="0"/>
              <a:buChar char="•"/>
            </a:pPr>
            <a:r>
              <a:rPr lang="en-US" b="0" i="0" u="none" strike="noStrike" dirty="0">
                <a:solidFill>
                  <a:srgbClr val="000000"/>
                </a:solidFill>
                <a:effectLst/>
              </a:rPr>
              <a:t>Using classical algorithms or heuristics.</a:t>
            </a:r>
          </a:p>
          <a:p>
            <a:pPr marL="742950" lvl="1" indent="-285750" algn="l">
              <a:buFont typeface="Arial" panose="020B0604020202020204" pitchFamily="34" charset="0"/>
              <a:buChar char="•"/>
            </a:pPr>
            <a:r>
              <a:rPr lang="en-US" b="0" i="0" u="none" strike="noStrike" dirty="0">
                <a:solidFill>
                  <a:srgbClr val="000000"/>
                </a:solidFill>
                <a:effectLst/>
              </a:rPr>
              <a:t>Incorporating state management.</a:t>
            </a:r>
          </a:p>
          <a:p>
            <a:pPr marL="0" lvl="0" indent="0" algn="l" rtl="0">
              <a:spcBef>
                <a:spcPts val="0"/>
              </a:spcBef>
              <a:spcAft>
                <a:spcPts val="0"/>
              </a:spcAft>
              <a:buNone/>
            </a:pPr>
            <a:endParaRPr dirty="0">
              <a:latin typeface="Roboto"/>
              <a:ea typeface="Roboto"/>
              <a:cs typeface="Roboto"/>
              <a:sym typeface="Roboto"/>
            </a:endParaRPr>
          </a:p>
        </p:txBody>
      </p:sp>
      <p:sp>
        <p:nvSpPr>
          <p:cNvPr id="2235" name="Google Shape;2235;g305d56efd02_0_84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5"/>
        <p:cNvGrpSpPr/>
        <p:nvPr/>
      </p:nvGrpSpPr>
      <p:grpSpPr>
        <a:xfrm>
          <a:off x="0" y="0"/>
          <a:ext cx="0" cy="0"/>
          <a:chOff x="0" y="0"/>
          <a:chExt cx="0" cy="0"/>
        </a:xfrm>
      </p:grpSpPr>
      <p:sp>
        <p:nvSpPr>
          <p:cNvPr id="2246" name="Google Shape;2246;g305d56efd02_0_84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742950" lvl="1" indent="-285750" algn="l">
              <a:buFont typeface="Arial" panose="020B0604020202020204" pitchFamily="34" charset="0"/>
              <a:buChar char="•"/>
            </a:pPr>
            <a:r>
              <a:rPr lang="en-US" b="0" i="0" u="none" strike="noStrike" dirty="0">
                <a:solidFill>
                  <a:srgbClr val="000000"/>
                </a:solidFill>
                <a:effectLst/>
              </a:rPr>
              <a:t>Retrieving context.</a:t>
            </a:r>
          </a:p>
          <a:p>
            <a:pPr marL="1200150" lvl="2" indent="-285750" algn="l">
              <a:buFont typeface="Arial" panose="020B0604020202020204" pitchFamily="34" charset="0"/>
              <a:buChar char="•"/>
            </a:pPr>
            <a:r>
              <a:rPr lang="en-US" b="0" i="0" u="none" strike="noStrike" dirty="0">
                <a:solidFill>
                  <a:srgbClr val="000000"/>
                </a:solidFill>
                <a:effectLst/>
              </a:rPr>
              <a:t>Beyond just user input, we retrieve additional context relevant to the generation.</a:t>
            </a:r>
          </a:p>
          <a:p>
            <a:pPr marL="1200150" lvl="2" indent="-285750" algn="l">
              <a:buFont typeface="Arial" panose="020B0604020202020204" pitchFamily="34" charset="0"/>
              <a:buChar char="•"/>
            </a:pPr>
            <a:r>
              <a:rPr lang="en-US" b="0" i="0" u="none" strike="noStrike" dirty="0">
                <a:solidFill>
                  <a:srgbClr val="000000"/>
                </a:solidFill>
                <a:effectLst/>
              </a:rPr>
              <a:t>This can involve database queries, code execution, or semantic searches.</a:t>
            </a:r>
          </a:p>
          <a:p>
            <a:pPr marL="1200150" lvl="2" indent="-285750" algn="l">
              <a:buFont typeface="Arial" panose="020B0604020202020204" pitchFamily="34" charset="0"/>
              <a:buChar char="•"/>
            </a:pPr>
            <a:r>
              <a:rPr lang="en-US" b="0" i="0" u="none" strike="noStrike" dirty="0">
                <a:solidFill>
                  <a:srgbClr val="000000"/>
                </a:solidFill>
                <a:effectLst/>
              </a:rPr>
              <a:t>Helps the LLM provide more informed responses.</a:t>
            </a:r>
            <a:endParaRPr lang="en-US" dirty="0">
              <a:latin typeface="Roboto"/>
              <a:ea typeface="Roboto"/>
              <a:cs typeface="Roboto"/>
              <a:sym typeface="Roboto"/>
            </a:endParaRPr>
          </a:p>
          <a:p>
            <a:pPr marL="0" lvl="0" indent="0" algn="l" rtl="0">
              <a:spcBef>
                <a:spcPts val="0"/>
              </a:spcBef>
              <a:spcAft>
                <a:spcPts val="0"/>
              </a:spcAft>
              <a:buNone/>
            </a:pPr>
            <a:endParaRPr dirty="0">
              <a:latin typeface="Roboto"/>
              <a:ea typeface="Roboto"/>
              <a:cs typeface="Roboto"/>
              <a:sym typeface="Roboto"/>
            </a:endParaRPr>
          </a:p>
        </p:txBody>
      </p:sp>
      <p:sp>
        <p:nvSpPr>
          <p:cNvPr id="2247" name="Google Shape;2247;g305d56efd02_0_84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8"/>
        <p:cNvGrpSpPr/>
        <p:nvPr/>
      </p:nvGrpSpPr>
      <p:grpSpPr>
        <a:xfrm>
          <a:off x="0" y="0"/>
          <a:ext cx="0" cy="0"/>
          <a:chOff x="0" y="0"/>
          <a:chExt cx="0" cy="0"/>
        </a:xfrm>
      </p:grpSpPr>
      <p:sp>
        <p:nvSpPr>
          <p:cNvPr id="2259" name="Google Shape;2259;g305d56efd02_0_84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1" i="0" u="none" strike="noStrike" dirty="0">
                <a:solidFill>
                  <a:srgbClr val="000000"/>
                </a:solidFill>
                <a:effectLst/>
              </a:rPr>
              <a:t>Augment Stage</a:t>
            </a:r>
            <a:r>
              <a:rPr lang="en-US" b="0" i="0" u="none" strike="noStrike" dirty="0">
                <a:solidFill>
                  <a:srgbClr val="000000"/>
                </a:solidFill>
                <a:effectLst/>
                <a:latin typeface="-webkit-standard"/>
              </a:rPr>
              <a:t>:</a:t>
            </a:r>
          </a:p>
          <a:p>
            <a:pPr lvl="1" algn="l">
              <a:buFont typeface="Arial" panose="020B0604020202020204" pitchFamily="34" charset="0"/>
              <a:buChar char="•"/>
            </a:pPr>
            <a:r>
              <a:rPr lang="en-US" b="0" i="0" u="none" strike="noStrike" dirty="0">
                <a:solidFill>
                  <a:srgbClr val="000000"/>
                </a:solidFill>
                <a:effectLst/>
              </a:rPr>
              <a:t>We synthesize the retrieved context and prepare it to feed into the LLM.</a:t>
            </a:r>
          </a:p>
          <a:p>
            <a:pPr lvl="1" algn="l">
              <a:buFont typeface="Arial" panose="020B0604020202020204" pitchFamily="34" charset="0"/>
              <a:buChar char="•"/>
            </a:pPr>
            <a:r>
              <a:rPr lang="en-US" b="0" i="0" u="none" strike="noStrike" dirty="0">
                <a:solidFill>
                  <a:srgbClr val="000000"/>
                </a:solidFill>
                <a:effectLst/>
              </a:rPr>
              <a:t>Enhances the LLM's ability to generate precise responses based on the question.</a:t>
            </a:r>
          </a:p>
        </p:txBody>
      </p:sp>
      <p:sp>
        <p:nvSpPr>
          <p:cNvPr id="2260" name="Google Shape;2260;g305d56efd02_0_84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2"/>
        <p:cNvGrpSpPr/>
        <p:nvPr/>
      </p:nvGrpSpPr>
      <p:grpSpPr>
        <a:xfrm>
          <a:off x="0" y="0"/>
          <a:ext cx="0" cy="0"/>
          <a:chOff x="0" y="0"/>
          <a:chExt cx="0" cy="0"/>
        </a:xfrm>
      </p:grpSpPr>
      <p:sp>
        <p:nvSpPr>
          <p:cNvPr id="2273" name="Google Shape;2273;g305d56efd02_0_84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US" b="1" i="0" u="none" strike="noStrike" dirty="0">
                <a:solidFill>
                  <a:srgbClr val="000000"/>
                </a:solidFill>
                <a:effectLst/>
              </a:rPr>
              <a:t>Generate Stage</a:t>
            </a:r>
            <a:r>
              <a:rPr lang="en-US" b="0" i="0" u="none" strike="noStrike" dirty="0">
                <a:solidFill>
                  <a:srgbClr val="000000"/>
                </a:solidFill>
                <a:effectLst/>
                <a:latin typeface="-webkit-standard"/>
              </a:rPr>
              <a:t>:</a:t>
            </a:r>
          </a:p>
          <a:p>
            <a:pPr lvl="1" algn="l">
              <a:buFont typeface="Arial" panose="020B0604020202020204" pitchFamily="34" charset="0"/>
              <a:buChar char="•"/>
            </a:pPr>
            <a:r>
              <a:rPr lang="en-US" b="0" i="0" u="none" strike="noStrike" dirty="0">
                <a:solidFill>
                  <a:srgbClr val="000000"/>
                </a:solidFill>
                <a:effectLst/>
              </a:rPr>
              <a:t>The LLM takes the augmented context and generates a response.</a:t>
            </a:r>
          </a:p>
          <a:p>
            <a:pPr lvl="1" algn="l">
              <a:buFont typeface="Arial" panose="020B0604020202020204" pitchFamily="34" charset="0"/>
              <a:buChar char="•"/>
            </a:pPr>
            <a:r>
              <a:rPr lang="en-US" b="0" i="0" u="none" strike="noStrike" dirty="0">
                <a:solidFill>
                  <a:srgbClr val="000000"/>
                </a:solidFill>
                <a:effectLst/>
              </a:rPr>
              <a:t>The process integrates retrieval, augmentation, and generation.</a:t>
            </a:r>
          </a:p>
          <a:p>
            <a:pPr lvl="1" algn="l">
              <a:buFont typeface="Arial" panose="020B0604020202020204" pitchFamily="34" charset="0"/>
              <a:buChar char="•"/>
            </a:pPr>
            <a:r>
              <a:rPr lang="en-US" b="0" i="0" u="none" strike="noStrike" dirty="0">
                <a:solidFill>
                  <a:srgbClr val="000000"/>
                </a:solidFill>
                <a:effectLst/>
              </a:rPr>
              <a:t>Results in a well-contextualized answer to the user's query.</a:t>
            </a:r>
          </a:p>
          <a:p>
            <a:pPr marL="0" lvl="0" indent="0" algn="l" rtl="0">
              <a:spcBef>
                <a:spcPts val="0"/>
              </a:spcBef>
              <a:spcAft>
                <a:spcPts val="0"/>
              </a:spcAft>
              <a:buNone/>
            </a:pPr>
            <a:endParaRPr dirty="0"/>
          </a:p>
        </p:txBody>
      </p:sp>
      <p:sp>
        <p:nvSpPr>
          <p:cNvPr id="2274" name="Google Shape;2274;g305d56efd02_0_84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21be4e9916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2" name="Google Shape;942;g21be4e991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LLM Orchestration Terminology</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Key terms in LLM orchestration:</a:t>
            </a:r>
          </a:p>
          <a:p>
            <a:pPr marL="742950" lvl="1" indent="-285750" algn="l">
              <a:buFont typeface="Arial" panose="020B0604020202020204" pitchFamily="34" charset="0"/>
              <a:buChar char="•"/>
            </a:pPr>
            <a:r>
              <a:rPr lang="en-US" b="1" i="0" u="none" strike="noStrike" dirty="0">
                <a:solidFill>
                  <a:srgbClr val="000000"/>
                </a:solidFill>
                <a:effectLst/>
              </a:rPr>
              <a:t>Retrieval</a:t>
            </a:r>
            <a:r>
              <a:rPr lang="en-US" b="0" i="0" u="none" strike="noStrike" dirty="0">
                <a:solidFill>
                  <a:srgbClr val="000000"/>
                </a:solidFill>
                <a:effectLst/>
              </a:rPr>
              <a:t>: Fetching data from a database or source.</a:t>
            </a:r>
          </a:p>
          <a:p>
            <a:pPr marL="742950" lvl="1" indent="-285750" algn="l">
              <a:buFont typeface="Arial" panose="020B0604020202020204" pitchFamily="34" charset="0"/>
              <a:buChar char="•"/>
            </a:pPr>
            <a:r>
              <a:rPr lang="en-US" b="1" i="0" u="none" strike="noStrike" dirty="0">
                <a:solidFill>
                  <a:srgbClr val="000000"/>
                </a:solidFill>
                <a:effectLst/>
              </a:rPr>
              <a:t>Tooling</a:t>
            </a:r>
            <a:r>
              <a:rPr lang="en-US" b="0" i="0" u="none" strike="noStrike" dirty="0">
                <a:solidFill>
                  <a:srgbClr val="000000"/>
                </a:solidFill>
                <a:effectLst/>
              </a:rPr>
              <a:t>: Allowing the LLM to call external tools or execute code.</a:t>
            </a:r>
          </a:p>
          <a:p>
            <a:pPr marL="742950" lvl="1" indent="-285750" algn="l">
              <a:buFont typeface="Arial" panose="020B0604020202020204" pitchFamily="34" charset="0"/>
              <a:buChar char="•"/>
            </a:pPr>
            <a:r>
              <a:rPr lang="en-US" b="1" i="0" u="none" strike="noStrike" dirty="0">
                <a:solidFill>
                  <a:srgbClr val="000000"/>
                </a:solidFill>
                <a:effectLst/>
              </a:rPr>
              <a:t>Routing</a:t>
            </a:r>
            <a:r>
              <a:rPr lang="en-US" b="0" i="0" u="none" strike="noStrike" dirty="0">
                <a:solidFill>
                  <a:srgbClr val="000000"/>
                </a:solidFill>
                <a:effectLst/>
              </a:rPr>
              <a:t>: Switching between different prompts or instructions.</a:t>
            </a:r>
          </a:p>
          <a:p>
            <a:pPr marL="742950" lvl="1" indent="-285750" algn="l">
              <a:buFont typeface="Arial" panose="020B0604020202020204" pitchFamily="34" charset="0"/>
              <a:buChar char="•"/>
            </a:pPr>
            <a:r>
              <a:rPr lang="en-US" b="1" i="0" u="none" strike="noStrike" dirty="0" err="1">
                <a:solidFill>
                  <a:srgbClr val="000000"/>
                </a:solidFill>
                <a:effectLst/>
              </a:rPr>
              <a:t>Agentics</a:t>
            </a:r>
            <a:r>
              <a:rPr lang="en-US" b="0" i="0" u="none" strike="noStrike" dirty="0">
                <a:solidFill>
                  <a:srgbClr val="000000"/>
                </a:solidFill>
                <a:effectLst/>
              </a:rPr>
              <a:t>: Delegating tasks to specialized expert systems or agents.</a:t>
            </a:r>
          </a:p>
          <a:p>
            <a:pPr marL="0" lvl="0" indent="0" algn="l" rtl="0">
              <a:spcBef>
                <a:spcPts val="0"/>
              </a:spcBef>
              <a:spcAft>
                <a:spcPts val="0"/>
              </a:spcAft>
              <a:buClr>
                <a:schemeClr val="dk1"/>
              </a:buClr>
              <a:buSzPts val="1100"/>
              <a:buFont typeface="Arial"/>
              <a:buNone/>
            </a:pPr>
            <a:endParaRPr dirty="0"/>
          </a:p>
        </p:txBody>
      </p:sp>
      <p:sp>
        <p:nvSpPr>
          <p:cNvPr id="943" name="Google Shape;943;g21be4e9916a_0_0: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162</a:t>
            </a:fld>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3"/>
        <p:cNvGrpSpPr/>
        <p:nvPr/>
      </p:nvGrpSpPr>
      <p:grpSpPr>
        <a:xfrm>
          <a:off x="0" y="0"/>
          <a:ext cx="0" cy="0"/>
          <a:chOff x="0" y="0"/>
          <a:chExt cx="0" cy="0"/>
        </a:xfrm>
      </p:grpSpPr>
      <p:sp>
        <p:nvSpPr>
          <p:cNvPr id="2304" name="Google Shape;2304;g305d56efd02_0_104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Similarity Queries</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Using </a:t>
            </a:r>
            <a:r>
              <a:rPr lang="en-US" b="1" i="0" u="none" strike="noStrike" dirty="0">
                <a:solidFill>
                  <a:srgbClr val="000000"/>
                </a:solidFill>
                <a:effectLst/>
              </a:rPr>
              <a:t>semantic tools</a:t>
            </a:r>
            <a:r>
              <a:rPr lang="en-US" b="0" i="0" u="none" strike="noStrike" dirty="0">
                <a:solidFill>
                  <a:srgbClr val="000000"/>
                </a:solidFill>
                <a:effectLst/>
              </a:rPr>
              <a:t> for similarity queries.</a:t>
            </a:r>
          </a:p>
          <a:p>
            <a:pPr algn="l">
              <a:buFont typeface="Arial" panose="020B0604020202020204" pitchFamily="34" charset="0"/>
              <a:buChar char="•"/>
            </a:pPr>
            <a:r>
              <a:rPr lang="en-US" b="0" i="0" u="none" strike="noStrike" dirty="0">
                <a:solidFill>
                  <a:srgbClr val="000000"/>
                </a:solidFill>
                <a:effectLst/>
              </a:rPr>
              <a:t>Embedding documents and performing semantic searches.</a:t>
            </a:r>
          </a:p>
          <a:p>
            <a:pPr algn="l">
              <a:buFont typeface="Arial" panose="020B0604020202020204" pitchFamily="34" charset="0"/>
              <a:buChar char="•"/>
            </a:pPr>
            <a:r>
              <a:rPr lang="en-US" b="0" i="0" u="none" strike="noStrike" dirty="0">
                <a:solidFill>
                  <a:srgbClr val="000000"/>
                </a:solidFill>
                <a:effectLst/>
              </a:rPr>
              <a:t>Example: Retrieving relevant scientific papers based on a user's query.</a:t>
            </a:r>
          </a:p>
        </p:txBody>
      </p:sp>
      <p:sp>
        <p:nvSpPr>
          <p:cNvPr id="2305" name="Google Shape;2305;g305d56efd02_0_104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4"/>
        <p:cNvGrpSpPr/>
        <p:nvPr/>
      </p:nvGrpSpPr>
      <p:grpSpPr>
        <a:xfrm>
          <a:off x="0" y="0"/>
          <a:ext cx="0" cy="0"/>
          <a:chOff x="0" y="0"/>
          <a:chExt cx="0" cy="0"/>
        </a:xfrm>
      </p:grpSpPr>
      <p:sp>
        <p:nvSpPr>
          <p:cNvPr id="2315" name="Google Shape;2315;g305d56efd02_0_103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6" name="Google Shape;2316;g305d56efd02_0_103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LLM Orchestration Technique</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LLMs use orchestration to perform tasks like recalling a user's name from a database.</a:t>
            </a:r>
          </a:p>
          <a:p>
            <a:pPr algn="l">
              <a:buFont typeface="Arial" panose="020B0604020202020204" pitchFamily="34" charset="0"/>
              <a:buChar char="•"/>
            </a:pPr>
            <a:r>
              <a:rPr lang="en-US" b="0" i="0" u="none" strike="noStrike" dirty="0">
                <a:solidFill>
                  <a:srgbClr val="000000"/>
                </a:solidFill>
                <a:effectLst/>
              </a:rPr>
              <a:t>Involves retrieving relevant info (e.g., via a vector database retriever) and synthesizing it into the response.</a:t>
            </a:r>
          </a:p>
        </p:txBody>
      </p:sp>
      <p:sp>
        <p:nvSpPr>
          <p:cNvPr id="2317" name="Google Shape;2317;g305d56efd02_0_10376: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164</a:t>
            </a:fld>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7"/>
        <p:cNvGrpSpPr/>
        <p:nvPr/>
      </p:nvGrpSpPr>
      <p:grpSpPr>
        <a:xfrm>
          <a:off x="0" y="0"/>
          <a:ext cx="0" cy="0"/>
          <a:chOff x="0" y="0"/>
          <a:chExt cx="0" cy="0"/>
        </a:xfrm>
      </p:grpSpPr>
      <p:sp>
        <p:nvSpPr>
          <p:cNvPr id="2358" name="Google Shape;2358;g305d56efd02_0_84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9" name="Google Shape;2359;g305d56efd02_0_849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Routing Systems</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Routing Systems</a:t>
            </a:r>
            <a:r>
              <a:rPr lang="en-US" b="0" i="0" u="none" strike="noStrike" dirty="0">
                <a:solidFill>
                  <a:srgbClr val="000000"/>
                </a:solidFill>
                <a:effectLst/>
              </a:rPr>
              <a:t> decide how the LLM should respond by routing to different prompts, states, and workflows.</a:t>
            </a:r>
          </a:p>
          <a:p>
            <a:pPr algn="l">
              <a:buFont typeface="Arial" panose="020B0604020202020204" pitchFamily="34" charset="0"/>
              <a:buChar char="•"/>
            </a:pPr>
            <a:r>
              <a:rPr lang="en-US" b="0" i="0" u="none" strike="noStrike" dirty="0">
                <a:solidFill>
                  <a:srgbClr val="000000"/>
                </a:solidFill>
                <a:effectLst/>
              </a:rPr>
              <a:t>They can determine whether to answer a query based on policies or classifiers.</a:t>
            </a:r>
          </a:p>
          <a:p>
            <a:pPr algn="l">
              <a:buFont typeface="Arial" panose="020B0604020202020204" pitchFamily="34" charset="0"/>
              <a:buChar char="•"/>
            </a:pPr>
            <a:r>
              <a:rPr lang="en-US" b="0" i="0" u="none" strike="noStrike" dirty="0">
                <a:solidFill>
                  <a:srgbClr val="000000"/>
                </a:solidFill>
                <a:effectLst/>
              </a:rPr>
              <a:t>Example: If a question is disallowed, the LLM will refuse to answer by being routed to a prompt that forces it to react negatively and abruptly.</a:t>
            </a:r>
          </a:p>
          <a:p>
            <a:pPr marL="0" lvl="0" indent="0" algn="l" rtl="0">
              <a:spcBef>
                <a:spcPts val="0"/>
              </a:spcBef>
              <a:spcAft>
                <a:spcPts val="0"/>
              </a:spcAft>
              <a:buNone/>
            </a:pPr>
            <a:endParaRPr dirty="0"/>
          </a:p>
        </p:txBody>
      </p:sp>
      <p:sp>
        <p:nvSpPr>
          <p:cNvPr id="2360" name="Google Shape;2360;g305d56efd02_0_8497: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165</a:t>
            </a:fld>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6"/>
        <p:cNvGrpSpPr/>
        <p:nvPr/>
      </p:nvGrpSpPr>
      <p:grpSpPr>
        <a:xfrm>
          <a:off x="0" y="0"/>
          <a:ext cx="0" cy="0"/>
          <a:chOff x="0" y="0"/>
          <a:chExt cx="0" cy="0"/>
        </a:xfrm>
      </p:grpSpPr>
      <p:sp>
        <p:nvSpPr>
          <p:cNvPr id="2377" name="Google Shape;2377;g305d56efd02_0_85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Hybrid Semantic/Structured Agentic Systems</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Combining LLMs with structured data sources.</a:t>
            </a:r>
          </a:p>
          <a:p>
            <a:pPr algn="l">
              <a:buFont typeface="Arial" panose="020B0604020202020204" pitchFamily="34" charset="0"/>
              <a:buChar char="•"/>
            </a:pPr>
            <a:r>
              <a:rPr lang="en-US" b="0" i="0" u="none" strike="noStrike" dirty="0">
                <a:solidFill>
                  <a:srgbClr val="000000"/>
                </a:solidFill>
                <a:effectLst/>
              </a:rPr>
              <a:t>Allows handling both structured and semantic queries.</a:t>
            </a:r>
          </a:p>
          <a:p>
            <a:pPr algn="l">
              <a:buFont typeface="Arial" panose="020B0604020202020204" pitchFamily="34" charset="0"/>
              <a:buChar char="•"/>
            </a:pPr>
            <a:r>
              <a:rPr lang="en-US" b="0" i="0" u="none" strike="noStrike" dirty="0">
                <a:solidFill>
                  <a:srgbClr val="000000"/>
                </a:solidFill>
                <a:effectLst/>
              </a:rPr>
              <a:t>Interaction with file systems, databases, or APIs to perform tasks like searching files or reasoning over data.</a:t>
            </a:r>
          </a:p>
        </p:txBody>
      </p:sp>
      <p:sp>
        <p:nvSpPr>
          <p:cNvPr id="2378" name="Google Shape;2378;g305d56efd02_0_85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2"/>
        <p:cNvGrpSpPr/>
        <p:nvPr/>
      </p:nvGrpSpPr>
      <p:grpSpPr>
        <a:xfrm>
          <a:off x="0" y="0"/>
          <a:ext cx="0" cy="0"/>
          <a:chOff x="0" y="0"/>
          <a:chExt cx="0" cy="0"/>
        </a:xfrm>
      </p:grpSpPr>
      <p:sp>
        <p:nvSpPr>
          <p:cNvPr id="2413" name="Google Shape;2413;g305d56efd02_0_89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4" name="Google Shape;2414;g305d56efd02_0_89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Interacting Like a Human</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LLMs can interact with data in a human-like manner by just outputting text.</a:t>
            </a:r>
          </a:p>
          <a:p>
            <a:pPr algn="l">
              <a:buFont typeface="Arial" panose="020B0604020202020204" pitchFamily="34" charset="0"/>
              <a:buChar char="•"/>
            </a:pPr>
            <a:r>
              <a:rPr lang="en-US" b="0" i="0" u="none" strike="noStrike" dirty="0">
                <a:solidFill>
                  <a:srgbClr val="000000"/>
                </a:solidFill>
                <a:effectLst/>
              </a:rPr>
              <a:t>Generating unstructured text from input queries, which can be fed into other LLMs (or humans)</a:t>
            </a:r>
          </a:p>
          <a:p>
            <a:pPr algn="l">
              <a:buFont typeface="Arial" panose="020B0604020202020204" pitchFamily="34" charset="0"/>
              <a:buChar char="•"/>
            </a:pPr>
            <a:r>
              <a:rPr lang="en-US" b="0" i="0" u="none" strike="noStrike" dirty="0">
                <a:solidFill>
                  <a:srgbClr val="000000"/>
                </a:solidFill>
                <a:effectLst/>
              </a:rPr>
              <a:t>Good for some interactions, but not necessarily for environment access.</a:t>
            </a:r>
          </a:p>
        </p:txBody>
      </p:sp>
      <p:sp>
        <p:nvSpPr>
          <p:cNvPr id="2415" name="Google Shape;2415;g305d56efd02_0_8965: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167</a:t>
            </a:fld>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6"/>
        <p:cNvGrpSpPr/>
        <p:nvPr/>
      </p:nvGrpSpPr>
      <p:grpSpPr>
        <a:xfrm>
          <a:off x="0" y="0"/>
          <a:ext cx="0" cy="0"/>
          <a:chOff x="0" y="0"/>
          <a:chExt cx="0" cy="0"/>
        </a:xfrm>
      </p:grpSpPr>
      <p:sp>
        <p:nvSpPr>
          <p:cNvPr id="2427" name="Google Shape;2427;g305d56efd02_0_89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8" name="Google Shape;2428;g305d56efd02_0_89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Structured Retrieval With Direct Environment Queries</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LLMs can retrieve structured data by interacting with databases or programmatic environments.</a:t>
            </a:r>
          </a:p>
          <a:p>
            <a:pPr algn="l">
              <a:buFont typeface="Arial" panose="020B0604020202020204" pitchFamily="34" charset="0"/>
              <a:buChar char="•"/>
            </a:pPr>
            <a:r>
              <a:rPr lang="en-US" b="0" i="0" u="none" strike="noStrike" dirty="0">
                <a:solidFill>
                  <a:srgbClr val="000000"/>
                </a:solidFill>
                <a:effectLst/>
              </a:rPr>
              <a:t>Example: The LLM generates an SQL query to retrieve data from a database and answers the user's question.</a:t>
            </a:r>
          </a:p>
        </p:txBody>
      </p:sp>
      <p:sp>
        <p:nvSpPr>
          <p:cNvPr id="2429" name="Google Shape;2429;g305d56efd02_0_8978: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168</a:t>
            </a:fld>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9"/>
        <p:cNvGrpSpPr/>
        <p:nvPr/>
      </p:nvGrpSpPr>
      <p:grpSpPr>
        <a:xfrm>
          <a:off x="0" y="0"/>
          <a:ext cx="0" cy="0"/>
          <a:chOff x="0" y="0"/>
          <a:chExt cx="0" cy="0"/>
        </a:xfrm>
      </p:grpSpPr>
      <p:sp>
        <p:nvSpPr>
          <p:cNvPr id="2450" name="Google Shape;2450;g305d56efd02_0_90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1" name="Google Shape;2451;g305d56efd02_0_90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Guided Structure Generation</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LLMs can be forced to output schema in a particular grammar with sampling-level tricks. More on this later.</a:t>
            </a:r>
          </a:p>
          <a:p>
            <a:pPr algn="l">
              <a:buFont typeface="Arial" panose="020B0604020202020204" pitchFamily="34" charset="0"/>
              <a:buChar char="•"/>
            </a:pPr>
            <a:r>
              <a:rPr lang="en-US" b="0" i="0" u="none" strike="noStrike" dirty="0">
                <a:solidFill>
                  <a:srgbClr val="000000"/>
                </a:solidFill>
                <a:effectLst/>
              </a:rPr>
              <a:t>Since natural input to functions is a key-value pair (variable + value), this is extremely powerful.</a:t>
            </a:r>
          </a:p>
        </p:txBody>
      </p:sp>
      <p:sp>
        <p:nvSpPr>
          <p:cNvPr id="2452" name="Google Shape;2452;g305d56efd02_0_9000: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169</a:t>
            </a:fld>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0"/>
        <p:cNvGrpSpPr/>
        <p:nvPr/>
      </p:nvGrpSpPr>
      <p:grpSpPr>
        <a:xfrm>
          <a:off x="0" y="0"/>
          <a:ext cx="0" cy="0"/>
          <a:chOff x="0" y="0"/>
          <a:chExt cx="0" cy="0"/>
        </a:xfrm>
      </p:grpSpPr>
      <p:sp>
        <p:nvSpPr>
          <p:cNvPr id="2481" name="Google Shape;2481;g305d56efd02_0_90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2" name="Google Shape;2482;g305d56efd02_0_90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Agentic Tooling</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If LLMs can be forced to output a specific schema, maybe they can do it twice; once to decide what to do, and another to do it. </a:t>
            </a:r>
          </a:p>
          <a:p>
            <a:pPr algn="l">
              <a:buFont typeface="Arial" panose="020B0604020202020204" pitchFamily="34" charset="0"/>
              <a:buChar char="•"/>
            </a:pPr>
            <a:r>
              <a:rPr lang="en-US" b="0" i="0" u="none" strike="noStrike" dirty="0">
                <a:solidFill>
                  <a:srgbClr val="000000"/>
                </a:solidFill>
                <a:effectLst/>
              </a:rPr>
              <a:t>Backbone logic of LLMs selecting tools, since LLM can be forced to predict both from the set of tool options and then the arguments for said tool. </a:t>
            </a:r>
          </a:p>
        </p:txBody>
      </p:sp>
      <p:sp>
        <p:nvSpPr>
          <p:cNvPr id="2483" name="Google Shape;2483;g305d56efd02_0_9031: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170</a:t>
            </a:fld>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7"/>
        <p:cNvGrpSpPr/>
        <p:nvPr/>
      </p:nvGrpSpPr>
      <p:grpSpPr>
        <a:xfrm>
          <a:off x="0" y="0"/>
          <a:ext cx="0" cy="0"/>
          <a:chOff x="0" y="0"/>
          <a:chExt cx="0" cy="0"/>
        </a:xfrm>
      </p:grpSpPr>
      <p:sp>
        <p:nvSpPr>
          <p:cNvPr id="2518" name="Google Shape;2518;g305d56efd02_0_94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9" name="Google Shape;2519;g305d56efd02_0_949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Schema Prediction via Prompt Engineering</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Making valid schema predictions using prompt engineering.</a:t>
            </a:r>
          </a:p>
          <a:p>
            <a:pPr algn="l">
              <a:buFont typeface="Arial" panose="020B0604020202020204" pitchFamily="34" charset="0"/>
              <a:buChar char="•"/>
            </a:pPr>
            <a:r>
              <a:rPr lang="en-US" b="0" i="0" u="none" strike="noStrike" dirty="0">
                <a:solidFill>
                  <a:srgbClr val="000000"/>
                </a:solidFill>
                <a:effectLst/>
              </a:rPr>
              <a:t>System fills in missing information (e.g., retrieving a name like "Jane Doe").</a:t>
            </a:r>
          </a:p>
          <a:p>
            <a:pPr algn="l">
              <a:buFont typeface="Arial" panose="020B0604020202020204" pitchFamily="34" charset="0"/>
              <a:buChar char="•"/>
            </a:pPr>
            <a:r>
              <a:rPr lang="en-US" b="0" i="0" u="none" strike="noStrike" dirty="0">
                <a:solidFill>
                  <a:srgbClr val="000000"/>
                </a:solidFill>
                <a:effectLst/>
              </a:rPr>
              <a:t>Refines outputs through iterative attempts and algorithmic postprocessing, but likely to be rough.</a:t>
            </a:r>
          </a:p>
        </p:txBody>
      </p:sp>
      <p:sp>
        <p:nvSpPr>
          <p:cNvPr id="2520" name="Google Shape;2520;g305d56efd02_0_9497: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171</a:t>
            </a:fld>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3"/>
        <p:cNvGrpSpPr/>
        <p:nvPr/>
      </p:nvGrpSpPr>
      <p:grpSpPr>
        <a:xfrm>
          <a:off x="0" y="0"/>
          <a:ext cx="0" cy="0"/>
          <a:chOff x="0" y="0"/>
          <a:chExt cx="0" cy="0"/>
        </a:xfrm>
      </p:grpSpPr>
      <p:sp>
        <p:nvSpPr>
          <p:cNvPr id="2534" name="Google Shape;2534;g305d56efd02_0_99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5" name="Google Shape;2535;g305d56efd02_0_990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LLM Priming</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Using </a:t>
            </a:r>
            <a:r>
              <a:rPr lang="en-US" b="1" i="0" u="none" strike="noStrike" dirty="0">
                <a:solidFill>
                  <a:srgbClr val="000000"/>
                </a:solidFill>
                <a:effectLst/>
              </a:rPr>
              <a:t>LLM Priming</a:t>
            </a:r>
            <a:r>
              <a:rPr lang="en-US" b="0" i="0" u="none" strike="noStrike" dirty="0">
                <a:solidFill>
                  <a:srgbClr val="000000"/>
                </a:solidFill>
                <a:effectLst/>
              </a:rPr>
              <a:t> to improve schema predictions.</a:t>
            </a:r>
          </a:p>
          <a:p>
            <a:pPr algn="l">
              <a:buFont typeface="Arial" panose="020B0604020202020204" pitchFamily="34" charset="0"/>
              <a:buChar char="•"/>
            </a:pPr>
            <a:r>
              <a:rPr lang="en-US" b="0" i="0" u="none" strike="noStrike" dirty="0">
                <a:solidFill>
                  <a:srgbClr val="000000"/>
                </a:solidFill>
                <a:effectLst/>
              </a:rPr>
              <a:t>Providing well-prepared prompts to guide the LLM.</a:t>
            </a:r>
          </a:p>
          <a:p>
            <a:pPr algn="l">
              <a:buFont typeface="Arial" panose="020B0604020202020204" pitchFamily="34" charset="0"/>
              <a:buChar char="•"/>
            </a:pPr>
            <a:r>
              <a:rPr lang="en-US" b="0" i="0" u="none" strike="noStrike" dirty="0">
                <a:solidFill>
                  <a:srgbClr val="000000"/>
                </a:solidFill>
                <a:effectLst/>
              </a:rPr>
              <a:t>Helps the LLM fill in expected values based on structured schema inputs, but still can derail or miss.</a:t>
            </a:r>
          </a:p>
        </p:txBody>
      </p:sp>
      <p:sp>
        <p:nvSpPr>
          <p:cNvPr id="2536" name="Google Shape;2536;g305d56efd02_0_9907: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172</a:t>
            </a:fld>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0"/>
        <p:cNvGrpSpPr/>
        <p:nvPr/>
      </p:nvGrpSpPr>
      <p:grpSpPr>
        <a:xfrm>
          <a:off x="0" y="0"/>
          <a:ext cx="0" cy="0"/>
          <a:chOff x="0" y="0"/>
          <a:chExt cx="0" cy="0"/>
        </a:xfrm>
      </p:grpSpPr>
      <p:sp>
        <p:nvSpPr>
          <p:cNvPr id="2551" name="Google Shape;2551;g305d56efd02_0_99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2" name="Google Shape;2552;g305d56efd02_0_99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Tool Training for Accurate Schema Generation</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Enhancing schema prediction with </a:t>
            </a:r>
            <a:r>
              <a:rPr lang="en-US" b="1" i="0" u="none" strike="noStrike" dirty="0">
                <a:solidFill>
                  <a:srgbClr val="000000"/>
                </a:solidFill>
                <a:effectLst/>
              </a:rPr>
              <a:t>Tool Training</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Integrating tools into the LLM's flow for more accurate outputs.</a:t>
            </a:r>
          </a:p>
          <a:p>
            <a:pPr algn="l">
              <a:buFont typeface="Arial" panose="020B0604020202020204" pitchFamily="34" charset="0"/>
              <a:buChar char="•"/>
            </a:pPr>
            <a:r>
              <a:rPr lang="en-US" b="0" i="0" u="none" strike="noStrike" dirty="0">
                <a:solidFill>
                  <a:srgbClr val="000000"/>
                </a:solidFill>
                <a:effectLst/>
              </a:rPr>
              <a:t>Ensures consistency in retrieval processes, possibly via external APIs or code functions.</a:t>
            </a:r>
          </a:p>
        </p:txBody>
      </p:sp>
      <p:sp>
        <p:nvSpPr>
          <p:cNvPr id="2553" name="Google Shape;2553;g305d56efd02_0_9922: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173</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7"/>
        <p:cNvGrpSpPr/>
        <p:nvPr/>
      </p:nvGrpSpPr>
      <p:grpSpPr>
        <a:xfrm>
          <a:off x="0" y="0"/>
          <a:ext cx="0" cy="0"/>
          <a:chOff x="0" y="0"/>
          <a:chExt cx="0" cy="0"/>
        </a:xfrm>
      </p:grpSpPr>
      <p:sp>
        <p:nvSpPr>
          <p:cNvPr id="2568" name="Google Shape;2568;g305d56efd02_0_99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9" name="Google Shape;2569;g305d56efd02_0_99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Constrained Decoding</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By restricting the output space to valid tokens, the LLM produces outputs that fit expected data formats.</a:t>
            </a:r>
          </a:p>
          <a:p>
            <a:pPr algn="l">
              <a:buFont typeface="Arial" panose="020B0604020202020204" pitchFamily="34" charset="0"/>
              <a:buChar char="•"/>
            </a:pPr>
            <a:r>
              <a:rPr lang="en-US" b="0" i="0" u="none" strike="noStrike" dirty="0">
                <a:solidFill>
                  <a:srgbClr val="000000"/>
                </a:solidFill>
                <a:effectLst/>
              </a:rPr>
              <a:t>Reduces errors in the prediction pipeline, but still requires other tools in the arsenal (i.e. prompt engineering, function-calling training).</a:t>
            </a:r>
          </a:p>
          <a:p>
            <a:pPr algn="l">
              <a:buFont typeface="Arial" panose="020B0604020202020204" pitchFamily="34" charset="0"/>
              <a:buChar char="•"/>
            </a:pPr>
            <a:r>
              <a:rPr lang="en-US" b="0" i="0" u="none" strike="noStrike" dirty="0">
                <a:solidFill>
                  <a:srgbClr val="000000"/>
                </a:solidFill>
                <a:effectLst/>
              </a:rPr>
              <a:t>NOTE: sometimes models that do function-calling are called “action models.”</a:t>
            </a:r>
          </a:p>
        </p:txBody>
      </p:sp>
      <p:sp>
        <p:nvSpPr>
          <p:cNvPr id="2570" name="Google Shape;2570;g305d56efd02_0_9937: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174</a:t>
            </a:fld>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4"/>
        <p:cNvGrpSpPr/>
        <p:nvPr/>
      </p:nvGrpSpPr>
      <p:grpSpPr>
        <a:xfrm>
          <a:off x="0" y="0"/>
          <a:ext cx="0" cy="0"/>
          <a:chOff x="0" y="0"/>
          <a:chExt cx="0" cy="0"/>
        </a:xfrm>
      </p:grpSpPr>
      <p:sp>
        <p:nvSpPr>
          <p:cNvPr id="2585" name="Google Shape;2585;g305d56efd02_0_99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Tool-Calling Mechanism in Action</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Tools can be introduced to the main event loop directly, and the main system can try to pick them as it goes along. </a:t>
            </a:r>
          </a:p>
          <a:p>
            <a:pPr algn="l">
              <a:buFont typeface="Arial" panose="020B0604020202020204" pitchFamily="34" charset="0"/>
              <a:buChar char="•"/>
            </a:pPr>
            <a:r>
              <a:rPr lang="en-US" b="0" i="0" u="none" strike="noStrike" dirty="0">
                <a:solidFill>
                  <a:srgbClr val="000000"/>
                </a:solidFill>
                <a:effectLst/>
              </a:rPr>
              <a:t>(Next) alternatively, each tool can be wrapped with its own agentic loop or some LLM-backed interface which keeps the main loop from getting blasted with complexity/context. </a:t>
            </a:r>
          </a:p>
        </p:txBody>
      </p:sp>
      <p:sp>
        <p:nvSpPr>
          <p:cNvPr id="2586" name="Google Shape;2586;g305d56efd02_0_99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3"/>
        <p:cNvGrpSpPr/>
        <p:nvPr/>
      </p:nvGrpSpPr>
      <p:grpSpPr>
        <a:xfrm>
          <a:off x="0" y="0"/>
          <a:ext cx="0" cy="0"/>
          <a:chOff x="0" y="0"/>
          <a:chExt cx="0" cy="0"/>
        </a:xfrm>
      </p:grpSpPr>
      <p:sp>
        <p:nvSpPr>
          <p:cNvPr id="2604" name="Google Shape;2604;g305d56efd02_0_103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Tool-Calling Mechanism in Action</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Tools can be introduced to the main event loop directly, and the main system can try to pick them as it goes along. </a:t>
            </a:r>
          </a:p>
          <a:p>
            <a:pPr algn="l">
              <a:buFont typeface="Arial" panose="020B0604020202020204" pitchFamily="34" charset="0"/>
              <a:buChar char="•"/>
            </a:pPr>
            <a:r>
              <a:rPr lang="en-US" b="1" i="0" u="none" strike="noStrike" dirty="0">
                <a:solidFill>
                  <a:srgbClr val="000000"/>
                </a:solidFill>
                <a:effectLst/>
              </a:rPr>
              <a:t>Alternatively, each tool can be wrapped with its own agentic loop or some LLM-backed interface which keeps the main loop from getting blasted with complexity/context. </a:t>
            </a:r>
          </a:p>
        </p:txBody>
      </p:sp>
      <p:sp>
        <p:nvSpPr>
          <p:cNvPr id="2605" name="Google Shape;2605;g305d56efd02_0_103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8"/>
        <p:cNvGrpSpPr/>
        <p:nvPr/>
      </p:nvGrpSpPr>
      <p:grpSpPr>
        <a:xfrm>
          <a:off x="0" y="0"/>
          <a:ext cx="0" cy="0"/>
          <a:chOff x="0" y="0"/>
          <a:chExt cx="0" cy="0"/>
        </a:xfrm>
      </p:grpSpPr>
      <p:sp>
        <p:nvSpPr>
          <p:cNvPr id="2629" name="Google Shape;2629;g305d56efd02_0_107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Multi-Turn With </a:t>
            </a:r>
            <a:r>
              <a:rPr lang="en-US" b="1" i="0" u="none" strike="noStrike" dirty="0" err="1">
                <a:solidFill>
                  <a:srgbClr val="000000"/>
                </a:solidFill>
                <a:effectLst/>
              </a:rPr>
              <a:t>ReAct</a:t>
            </a:r>
            <a:r>
              <a:rPr lang="en-US" b="1" i="0" u="none" strike="noStrike" dirty="0">
                <a:solidFill>
                  <a:srgbClr val="000000"/>
                </a:solidFill>
                <a:effectLst/>
              </a:rPr>
              <a:t>:</a:t>
            </a:r>
          </a:p>
          <a:p>
            <a:pPr algn="l"/>
            <a:r>
              <a:rPr lang="en-US" b="1" i="0" u="none" strike="noStrike" dirty="0">
                <a:solidFill>
                  <a:srgbClr val="000000"/>
                </a:solidFill>
                <a:effectLst/>
              </a:rPr>
              <a:t>-  Tools can also be abstracted to include the user, either explicitly or implicitly. </a:t>
            </a:r>
          </a:p>
          <a:p>
            <a:pPr algn="l">
              <a:buFontTx/>
              <a:buChar char="-"/>
            </a:pPr>
            <a:r>
              <a:rPr lang="en-US" b="0" i="0" u="none" strike="noStrike" dirty="0">
                <a:solidFill>
                  <a:srgbClr val="000000"/>
                </a:solidFill>
                <a:effectLst/>
              </a:rPr>
              <a:t>User here would be a tool returns dialog or supervision as context… just like any other tool. </a:t>
            </a:r>
          </a:p>
          <a:p>
            <a:pPr algn="l">
              <a:buFontTx/>
              <a:buChar char="-"/>
            </a:pPr>
            <a:r>
              <a:rPr lang="en-US" b="0" i="0" u="none" strike="noStrike" dirty="0">
                <a:solidFill>
                  <a:srgbClr val="000000"/>
                </a:solidFill>
                <a:effectLst/>
              </a:rPr>
              <a:t>If all or most tools are properly honored, their results are fed back into the agent loop, and multiple tools can be called between user interactions, it’s often known as the “</a:t>
            </a:r>
            <a:r>
              <a:rPr lang="en-US" b="0" i="0" u="none" strike="noStrike" dirty="0" err="1">
                <a:solidFill>
                  <a:srgbClr val="000000"/>
                </a:solidFill>
                <a:effectLst/>
              </a:rPr>
              <a:t>ReAct</a:t>
            </a:r>
            <a:r>
              <a:rPr lang="en-US" b="0" i="0" u="none" strike="noStrike" dirty="0">
                <a:solidFill>
                  <a:srgbClr val="000000"/>
                </a:solidFill>
                <a:effectLst/>
              </a:rPr>
              <a:t> (Reason and Act)” paradigm (which is one of many).</a:t>
            </a:r>
          </a:p>
          <a:p>
            <a:pPr marL="228600" indent="0" algn="l">
              <a:buFontTx/>
              <a:buNone/>
            </a:pPr>
            <a:r>
              <a:rPr lang="en-US" b="0" i="0" u="none" strike="noStrike" dirty="0">
                <a:solidFill>
                  <a:srgbClr val="000000"/>
                </a:solidFill>
                <a:effectLst/>
              </a:rPr>
              <a:t>Notebook 7 will explore these ideas more, and will culminate in a </a:t>
            </a:r>
            <a:r>
              <a:rPr lang="en-US" b="0" i="0" u="none" strike="noStrike" dirty="0" err="1">
                <a:solidFill>
                  <a:srgbClr val="000000"/>
                </a:solidFill>
                <a:effectLst/>
              </a:rPr>
              <a:t>ReAct</a:t>
            </a:r>
            <a:r>
              <a:rPr lang="en-US" b="0" i="0" u="none" strike="noStrike" dirty="0">
                <a:solidFill>
                  <a:srgbClr val="000000"/>
                </a:solidFill>
                <a:effectLst/>
              </a:rPr>
              <a:t> loop. </a:t>
            </a:r>
          </a:p>
        </p:txBody>
      </p:sp>
      <p:sp>
        <p:nvSpPr>
          <p:cNvPr id="2630" name="Google Shape;2630;g305d56efd02_0_107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5"/>
        <p:cNvGrpSpPr/>
        <p:nvPr/>
      </p:nvGrpSpPr>
      <p:grpSpPr>
        <a:xfrm>
          <a:off x="0" y="0"/>
          <a:ext cx="0" cy="0"/>
          <a:chOff x="0" y="0"/>
          <a:chExt cx="0" cy="0"/>
        </a:xfrm>
      </p:grpSpPr>
      <p:sp>
        <p:nvSpPr>
          <p:cNvPr id="2656" name="Google Shape;2656;g305d56efd02_0_17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28600" indent="0" algn="l">
              <a:buFont typeface="Arial" panose="020B0604020202020204" pitchFamily="34" charset="0"/>
              <a:buNone/>
            </a:pPr>
            <a:r>
              <a:rPr lang="en-US" b="1" i="0" u="none" strike="noStrike" dirty="0">
                <a:solidFill>
                  <a:srgbClr val="000000"/>
                </a:solidFill>
                <a:effectLst/>
              </a:rPr>
              <a:t>Optional Section on Multi-Agent Systems</a:t>
            </a:r>
          </a:p>
          <a:p>
            <a:pPr marL="228600" indent="0" algn="l">
              <a:buFont typeface="Arial" panose="020B0604020202020204" pitchFamily="34" charset="0"/>
              <a:buNone/>
            </a:pPr>
            <a:r>
              <a:rPr lang="en-US" b="0" i="0" u="none" strike="noStrike" dirty="0">
                <a:solidFill>
                  <a:srgbClr val="000000"/>
                </a:solidFill>
                <a:effectLst/>
              </a:rPr>
              <a:t>Intended to prime the optional </a:t>
            </a:r>
            <a:r>
              <a:rPr lang="en-US" b="0" i="0" u="none" strike="noStrike" dirty="0" err="1">
                <a:solidFill>
                  <a:srgbClr val="000000"/>
                </a:solidFill>
                <a:effectLst/>
              </a:rPr>
              <a:t>LangGraph</a:t>
            </a:r>
            <a:r>
              <a:rPr lang="en-US" b="0" i="0" u="none" strike="noStrike" dirty="0">
                <a:solidFill>
                  <a:srgbClr val="000000"/>
                </a:solidFill>
                <a:effectLst/>
              </a:rPr>
              <a:t> notebook and discuss more about multi-agent systems.</a:t>
            </a:r>
          </a:p>
        </p:txBody>
      </p:sp>
      <p:sp>
        <p:nvSpPr>
          <p:cNvPr id="2657" name="Google Shape;2657;g305d56efd02_0_17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7"/>
        <p:cNvGrpSpPr/>
        <p:nvPr/>
      </p:nvGrpSpPr>
      <p:grpSpPr>
        <a:xfrm>
          <a:off x="0" y="0"/>
          <a:ext cx="0" cy="0"/>
          <a:chOff x="0" y="0"/>
          <a:chExt cx="0" cy="0"/>
        </a:xfrm>
      </p:grpSpPr>
      <p:sp>
        <p:nvSpPr>
          <p:cNvPr id="2688" name="Google Shape;2688;g305d56efd02_0_108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Roboto"/>
                <a:ea typeface="Roboto"/>
                <a:cs typeface="Roboto"/>
                <a:sym typeface="Roboto"/>
              </a:rPr>
              <a:t>We left off at the </a:t>
            </a:r>
            <a:r>
              <a:rPr lang="en-US" dirty="0" err="1">
                <a:latin typeface="Roboto"/>
                <a:ea typeface="Roboto"/>
                <a:cs typeface="Roboto"/>
                <a:sym typeface="Roboto"/>
              </a:rPr>
              <a:t>ReAct</a:t>
            </a:r>
            <a:r>
              <a:rPr lang="en-US" dirty="0">
                <a:latin typeface="Roboto"/>
                <a:ea typeface="Roboto"/>
                <a:cs typeface="Roboto"/>
                <a:sym typeface="Roboto"/>
              </a:rPr>
              <a:t> loop, and previously defended the multi-agent abstraction as useful for maintaining simplicity and modularity. Let’s further investigate this proposition…</a:t>
            </a:r>
            <a:endParaRPr dirty="0"/>
          </a:p>
        </p:txBody>
      </p:sp>
      <p:sp>
        <p:nvSpPr>
          <p:cNvPr id="2689" name="Google Shape;2689;g305d56efd02_0_108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4"/>
        <p:cNvGrpSpPr/>
        <p:nvPr/>
      </p:nvGrpSpPr>
      <p:grpSpPr>
        <a:xfrm>
          <a:off x="0" y="0"/>
          <a:ext cx="0" cy="0"/>
          <a:chOff x="0" y="0"/>
          <a:chExt cx="0" cy="0"/>
        </a:xfrm>
      </p:grpSpPr>
      <p:sp>
        <p:nvSpPr>
          <p:cNvPr id="2715" name="Google Shape;2715;g305d56efd02_0_108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contrast to single-agent systems, MAS involve multiple systems that perform </a:t>
            </a:r>
            <a:r>
              <a:rPr lang="en-US" dirty="0" err="1"/>
              <a:t>agentically</a:t>
            </a:r>
            <a:r>
              <a:rPr lang="en-US" dirty="0"/>
              <a:t>, which could mean agents that kickstart other agents or multiple concurrent agents that interact through a shared interface.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main thing here is the notion of disjoint states and potentially-disjoint policies, or data pipelines, for dealing with their inputs….</a:t>
            </a:r>
            <a:endParaRPr dirty="0"/>
          </a:p>
        </p:txBody>
      </p:sp>
      <p:sp>
        <p:nvSpPr>
          <p:cNvPr id="2716" name="Google Shape;2716;g305d56efd02_0_108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4"/>
        <p:cNvGrpSpPr/>
        <p:nvPr/>
      </p:nvGrpSpPr>
      <p:grpSpPr>
        <a:xfrm>
          <a:off x="0" y="0"/>
          <a:ext cx="0" cy="0"/>
          <a:chOff x="0" y="0"/>
          <a:chExt cx="0" cy="0"/>
        </a:xfrm>
      </p:grpSpPr>
      <p:sp>
        <p:nvSpPr>
          <p:cNvPr id="2735" name="Google Shape;2735;g305d56efd02_0_113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t>The main thing here is the notion of disjoint states and potentially-disjoint policies, or data pipelines, for dealing with their inputs….</a:t>
            </a:r>
          </a:p>
          <a:p>
            <a:pPr marL="171450" lvl="0" indent="-171450" algn="l" rtl="0">
              <a:spcBef>
                <a:spcPts val="0"/>
              </a:spcBef>
              <a:spcAft>
                <a:spcPts val="0"/>
              </a:spcAft>
              <a:buFont typeface="Arial" panose="020B0604020202020204" pitchFamily="34" charset="0"/>
              <a:buChar char="•"/>
            </a:pPr>
            <a:r>
              <a:rPr lang="en-US" b="1" dirty="0"/>
              <a:t>A particular agent could have a refinement pipeline similar to the dialog management chatbot or the long document processing examples in the previous notebook.</a:t>
            </a:r>
          </a:p>
          <a:p>
            <a:pPr marL="171450" lvl="0" indent="-171450" algn="l" rtl="0">
              <a:spcBef>
                <a:spcPts val="0"/>
              </a:spcBef>
              <a:spcAft>
                <a:spcPts val="0"/>
              </a:spcAft>
              <a:buFont typeface="Arial" panose="020B0604020202020204" pitchFamily="34" charset="0"/>
              <a:buChar char="•"/>
            </a:pPr>
            <a:r>
              <a:rPr lang="en-US" dirty="0"/>
              <a:t>Another might have more of a baked-in retrieval heuristic where they query an external resource by default as part of their operations.</a:t>
            </a:r>
          </a:p>
          <a:p>
            <a:pPr marL="171450" lvl="0" indent="-171450" algn="l" rtl="0">
              <a:spcBef>
                <a:spcPts val="0"/>
              </a:spcBef>
              <a:spcAft>
                <a:spcPts val="0"/>
              </a:spcAft>
              <a:buFont typeface="Arial" panose="020B0604020202020204" pitchFamily="34" charset="0"/>
              <a:buChar char="•"/>
            </a:pPr>
            <a:r>
              <a:rPr lang="en-US" dirty="0"/>
              <a:t>Another one yet may construct a hierarchy or other abstraction to deal with information. </a:t>
            </a:r>
          </a:p>
          <a:p>
            <a:pPr marL="0" lvl="0" indent="0" algn="l" rtl="0">
              <a:spcBef>
                <a:spcPts val="0"/>
              </a:spcBef>
              <a:spcAft>
                <a:spcPts val="0"/>
              </a:spcAft>
              <a:buFont typeface="Arial" panose="020B0604020202020204" pitchFamily="34" charset="0"/>
              <a:buNone/>
            </a:pPr>
            <a:r>
              <a:rPr lang="en-US" dirty="0"/>
              <a:t>All these have been explored in the previous notebook in isolation, but </a:t>
            </a:r>
            <a:r>
              <a:rPr lang="en-US" dirty="0" err="1"/>
              <a:t>agentics</a:t>
            </a:r>
            <a:r>
              <a:rPr lang="en-US" dirty="0"/>
              <a:t> would in theory allow any of these processes to be modularized behind an “agent interface” and be called as a sub-process that managed its own state.</a:t>
            </a:r>
          </a:p>
          <a:p>
            <a:pPr marL="0" lvl="0" indent="0" algn="l" rtl="0">
              <a:spcBef>
                <a:spcPts val="0"/>
              </a:spcBef>
              <a:spcAft>
                <a:spcPts val="0"/>
              </a:spcAft>
              <a:buFont typeface="Arial" panose="020B0604020202020204" pitchFamily="34" charset="0"/>
              <a:buNone/>
            </a:pPr>
            <a:r>
              <a:rPr lang="en-US" dirty="0"/>
              <a:t>The only thing we would really need, is a buffer system that facilitates this transfer of information and a way to inform our systems how the other agents function. If we just do that, we can treat agents as tools and make arbitrarily modularized or arbitrarily complex pipelines for dealing with language and interacting with environments. </a:t>
            </a:r>
          </a:p>
        </p:txBody>
      </p:sp>
      <p:sp>
        <p:nvSpPr>
          <p:cNvPr id="2736" name="Google Shape;2736;g305d56efd02_0_113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6"/>
        <p:cNvGrpSpPr/>
        <p:nvPr/>
      </p:nvGrpSpPr>
      <p:grpSpPr>
        <a:xfrm>
          <a:off x="0" y="0"/>
          <a:ext cx="0" cy="0"/>
          <a:chOff x="0" y="0"/>
          <a:chExt cx="0" cy="0"/>
        </a:xfrm>
      </p:grpSpPr>
      <p:sp>
        <p:nvSpPr>
          <p:cNvPr id="2767" name="Google Shape;2767;g305d56efd02_0_117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t>The main thing here is the notion of disjoint states and potentially-disjoint policies, or data pipelines, for dealing with their inputs….</a:t>
            </a:r>
          </a:p>
          <a:p>
            <a:pPr marL="171450" lvl="0" indent="-171450" algn="l" rtl="0">
              <a:spcBef>
                <a:spcPts val="0"/>
              </a:spcBef>
              <a:spcAft>
                <a:spcPts val="0"/>
              </a:spcAft>
              <a:buFont typeface="Arial" panose="020B0604020202020204" pitchFamily="34" charset="0"/>
              <a:buChar char="•"/>
            </a:pPr>
            <a:r>
              <a:rPr lang="en-US" dirty="0"/>
              <a:t>A particular agent could have a refinement pipeline similar to the dialog management chatbot or the long document processing examples in the previous notebook.</a:t>
            </a:r>
          </a:p>
          <a:p>
            <a:pPr marL="171450" lvl="0" indent="-171450" algn="l" rtl="0">
              <a:spcBef>
                <a:spcPts val="0"/>
              </a:spcBef>
              <a:spcAft>
                <a:spcPts val="0"/>
              </a:spcAft>
              <a:buFont typeface="Arial" panose="020B0604020202020204" pitchFamily="34" charset="0"/>
              <a:buChar char="•"/>
            </a:pPr>
            <a:r>
              <a:rPr lang="en-US" b="1" dirty="0"/>
              <a:t>Another might have more of a baked-in retrieval heuristic where they query an external resource by default as part of their operations.</a:t>
            </a:r>
          </a:p>
          <a:p>
            <a:pPr marL="171450" lvl="0" indent="-171450" algn="l" rtl="0">
              <a:spcBef>
                <a:spcPts val="0"/>
              </a:spcBef>
              <a:spcAft>
                <a:spcPts val="0"/>
              </a:spcAft>
              <a:buFont typeface="Arial" panose="020B0604020202020204" pitchFamily="34" charset="0"/>
              <a:buChar char="•"/>
            </a:pPr>
            <a:r>
              <a:rPr lang="en-US" dirty="0"/>
              <a:t>Another one yet may construct a hierarchy or other abstraction to deal with information. </a:t>
            </a:r>
          </a:p>
          <a:p>
            <a:pPr marL="0" lvl="0" indent="0" algn="l" rtl="0">
              <a:spcBef>
                <a:spcPts val="0"/>
              </a:spcBef>
              <a:spcAft>
                <a:spcPts val="0"/>
              </a:spcAft>
              <a:buFont typeface="Arial" panose="020B0604020202020204" pitchFamily="34" charset="0"/>
              <a:buNone/>
            </a:pPr>
            <a:r>
              <a:rPr lang="en-US" dirty="0"/>
              <a:t>All these have been explored in the previous notebook in isolation, but </a:t>
            </a:r>
            <a:r>
              <a:rPr lang="en-US" dirty="0" err="1"/>
              <a:t>agentics</a:t>
            </a:r>
            <a:r>
              <a:rPr lang="en-US" dirty="0"/>
              <a:t> would in theory allow any of these processes to be modularized behind an “agent interface” and be called as a sub-process that managed its own state.</a:t>
            </a:r>
          </a:p>
          <a:p>
            <a:pPr marL="0" lvl="0" indent="0" algn="l" rtl="0">
              <a:spcBef>
                <a:spcPts val="0"/>
              </a:spcBef>
              <a:spcAft>
                <a:spcPts val="0"/>
              </a:spcAft>
              <a:buFont typeface="Arial" panose="020B0604020202020204" pitchFamily="34" charset="0"/>
              <a:buNone/>
            </a:pPr>
            <a:r>
              <a:rPr lang="en-US" dirty="0"/>
              <a:t>The only thing we would really need, is a buffer system that facilitates this transfer of information and a way to inform our systems how the other agents function. If we just do that, we can treat agents as tools and make arbitrarily modularized or arbitrarily complex pipelines for dealing with language and interacting with environments. </a:t>
            </a:r>
          </a:p>
        </p:txBody>
      </p:sp>
      <p:sp>
        <p:nvSpPr>
          <p:cNvPr id="2768" name="Google Shape;2768;g305d56efd02_0_117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9"/>
        <p:cNvGrpSpPr/>
        <p:nvPr/>
      </p:nvGrpSpPr>
      <p:grpSpPr>
        <a:xfrm>
          <a:off x="0" y="0"/>
          <a:ext cx="0" cy="0"/>
          <a:chOff x="0" y="0"/>
          <a:chExt cx="0" cy="0"/>
        </a:xfrm>
      </p:grpSpPr>
      <p:sp>
        <p:nvSpPr>
          <p:cNvPr id="2810" name="Google Shape;2810;g305d56efd02_0_118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t>The main thing here is the notion of disjoint states and potentially-disjoint policies, or data pipelines, for dealing with their inputs….</a:t>
            </a:r>
          </a:p>
          <a:p>
            <a:pPr marL="171450" lvl="0" indent="-171450" algn="l" rtl="0">
              <a:spcBef>
                <a:spcPts val="0"/>
              </a:spcBef>
              <a:spcAft>
                <a:spcPts val="0"/>
              </a:spcAft>
              <a:buFont typeface="Arial" panose="020B0604020202020204" pitchFamily="34" charset="0"/>
              <a:buChar char="•"/>
            </a:pPr>
            <a:r>
              <a:rPr lang="en-US" dirty="0"/>
              <a:t>A particular agent could have a refinement pipeline similar to the dialog management chatbot or the long document processing examples in the previous notebook.</a:t>
            </a:r>
          </a:p>
          <a:p>
            <a:pPr marL="171450" lvl="0" indent="-171450" algn="l" rtl="0">
              <a:spcBef>
                <a:spcPts val="0"/>
              </a:spcBef>
              <a:spcAft>
                <a:spcPts val="0"/>
              </a:spcAft>
              <a:buFont typeface="Arial" panose="020B0604020202020204" pitchFamily="34" charset="0"/>
              <a:buChar char="•"/>
            </a:pPr>
            <a:r>
              <a:rPr lang="en-US" dirty="0"/>
              <a:t>Another might have more of a baked-in retrieval heuristic where they query an external resource by default as part of their operations.</a:t>
            </a:r>
          </a:p>
          <a:p>
            <a:pPr marL="171450" lvl="0" indent="-171450" algn="l" rtl="0">
              <a:spcBef>
                <a:spcPts val="0"/>
              </a:spcBef>
              <a:spcAft>
                <a:spcPts val="0"/>
              </a:spcAft>
              <a:buFont typeface="Arial" panose="020B0604020202020204" pitchFamily="34" charset="0"/>
              <a:buChar char="•"/>
            </a:pPr>
            <a:r>
              <a:rPr lang="en-US" b="1" dirty="0"/>
              <a:t>Another one yet may construct a hierarchy or other abstraction to deal with information. </a:t>
            </a:r>
          </a:p>
          <a:p>
            <a:pPr marL="0" lvl="0" indent="0" algn="l" rtl="0">
              <a:spcBef>
                <a:spcPts val="0"/>
              </a:spcBef>
              <a:spcAft>
                <a:spcPts val="0"/>
              </a:spcAft>
              <a:buFont typeface="Arial" panose="020B0604020202020204" pitchFamily="34" charset="0"/>
              <a:buNone/>
            </a:pPr>
            <a:r>
              <a:rPr lang="en-US" dirty="0"/>
              <a:t>All these have been explored in the previous notebook in isolation, but </a:t>
            </a:r>
            <a:r>
              <a:rPr lang="en-US" dirty="0" err="1"/>
              <a:t>agentics</a:t>
            </a:r>
            <a:r>
              <a:rPr lang="en-US" dirty="0"/>
              <a:t> would in theory allow any of these processes to be modularized behind an “agent interface” and be called as a sub-process that managed its own state.</a:t>
            </a:r>
          </a:p>
          <a:p>
            <a:pPr marL="0" lvl="0" indent="0" algn="l" rtl="0">
              <a:spcBef>
                <a:spcPts val="0"/>
              </a:spcBef>
              <a:spcAft>
                <a:spcPts val="0"/>
              </a:spcAft>
              <a:buFont typeface="Arial" panose="020B0604020202020204" pitchFamily="34" charset="0"/>
              <a:buNone/>
            </a:pPr>
            <a:r>
              <a:rPr lang="en-US" dirty="0"/>
              <a:t>The only thing we would really need, is a buffer system that facilitates this transfer of information and a way to inform our systems how the other agents function. If we just do that, we can treat agents as tools and make arbitrarily modularized or arbitrarily complex pipelines for dealing with language and interacting with environments. </a:t>
            </a:r>
          </a:p>
        </p:txBody>
      </p:sp>
      <p:sp>
        <p:nvSpPr>
          <p:cNvPr id="2811" name="Google Shape;2811;g305d56efd02_0_118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6"/>
        <p:cNvGrpSpPr/>
        <p:nvPr/>
      </p:nvGrpSpPr>
      <p:grpSpPr>
        <a:xfrm>
          <a:off x="0" y="0"/>
          <a:ext cx="0" cy="0"/>
          <a:chOff x="0" y="0"/>
          <a:chExt cx="0" cy="0"/>
        </a:xfrm>
      </p:grpSpPr>
      <p:sp>
        <p:nvSpPr>
          <p:cNvPr id="2887" name="Google Shape;2887;g305d56efd02_0_109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8" name="Google Shape;2888;g305d56efd02_0_109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t>The main thing here is the notion of disjoint states and potentially-disjoint policies, or data pipelines, for dealing with their inputs….</a:t>
            </a:r>
          </a:p>
          <a:p>
            <a:pPr marL="171450" lvl="0" indent="-171450" algn="l" rtl="0">
              <a:spcBef>
                <a:spcPts val="0"/>
              </a:spcBef>
              <a:spcAft>
                <a:spcPts val="0"/>
              </a:spcAft>
              <a:buFont typeface="Arial" panose="020B0604020202020204" pitchFamily="34" charset="0"/>
              <a:buChar char="•"/>
            </a:pPr>
            <a:r>
              <a:rPr lang="en-US" dirty="0"/>
              <a:t>A particular agent could have a refinement pipeline similar to the dialog management chatbot or the long document processing examples in the previous notebook.</a:t>
            </a:r>
          </a:p>
          <a:p>
            <a:pPr marL="171450" lvl="0" indent="-171450" algn="l" rtl="0">
              <a:spcBef>
                <a:spcPts val="0"/>
              </a:spcBef>
              <a:spcAft>
                <a:spcPts val="0"/>
              </a:spcAft>
              <a:buFont typeface="Arial" panose="020B0604020202020204" pitchFamily="34" charset="0"/>
              <a:buChar char="•"/>
            </a:pPr>
            <a:r>
              <a:rPr lang="en-US" dirty="0"/>
              <a:t>Another might have more of a baked-in retrieval heuristic where they query an external resource by default as part of their operations.</a:t>
            </a:r>
          </a:p>
          <a:p>
            <a:pPr marL="171450" lvl="0" indent="-171450" algn="l" rtl="0">
              <a:spcBef>
                <a:spcPts val="0"/>
              </a:spcBef>
              <a:spcAft>
                <a:spcPts val="0"/>
              </a:spcAft>
              <a:buFont typeface="Arial" panose="020B0604020202020204" pitchFamily="34" charset="0"/>
              <a:buChar char="•"/>
            </a:pPr>
            <a:r>
              <a:rPr lang="en-US" dirty="0"/>
              <a:t>Another one yet may construct a hierarchy or other abstraction to deal with information. </a:t>
            </a:r>
          </a:p>
          <a:p>
            <a:pPr marL="0" lvl="0" indent="0" algn="l" rtl="0">
              <a:spcBef>
                <a:spcPts val="0"/>
              </a:spcBef>
              <a:spcAft>
                <a:spcPts val="0"/>
              </a:spcAft>
              <a:buFont typeface="Arial" panose="020B0604020202020204" pitchFamily="34" charset="0"/>
              <a:buNone/>
            </a:pPr>
            <a:r>
              <a:rPr lang="en-US" b="1" dirty="0"/>
              <a:t>All these have been explored in the previous notebook in isolation, but </a:t>
            </a:r>
            <a:r>
              <a:rPr lang="en-US" b="1" dirty="0" err="1"/>
              <a:t>agentics</a:t>
            </a:r>
            <a:r>
              <a:rPr lang="en-US" b="1" dirty="0"/>
              <a:t> would in theory allow any of these processes to be modularized behind an “agent interface” and be called as a sub-process that managed its own state.</a:t>
            </a:r>
          </a:p>
          <a:p>
            <a:pPr marL="0" lvl="0" indent="0" algn="l" rtl="0">
              <a:spcBef>
                <a:spcPts val="0"/>
              </a:spcBef>
              <a:spcAft>
                <a:spcPts val="0"/>
              </a:spcAft>
              <a:buFont typeface="Arial" panose="020B0604020202020204" pitchFamily="34" charset="0"/>
              <a:buNone/>
            </a:pPr>
            <a:r>
              <a:rPr lang="en-US" dirty="0"/>
              <a:t>The only thing we would really need, is a buffer system that facilitates this transfer of information and a way to inform our systems how the other agents function. If we just do that, we can treat agents as tools and make arbitrarily modularized or arbitrarily complex pipelines for dealing with language and interacting with environments. </a:t>
            </a:r>
          </a:p>
        </p:txBody>
      </p:sp>
      <p:sp>
        <p:nvSpPr>
          <p:cNvPr id="2889" name="Google Shape;2889;g305d56efd02_0_10928:notes"/>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184</a:t>
            </a:fld>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5"/>
        <p:cNvGrpSpPr/>
        <p:nvPr/>
      </p:nvGrpSpPr>
      <p:grpSpPr>
        <a:xfrm>
          <a:off x="0" y="0"/>
          <a:ext cx="0" cy="0"/>
          <a:chOff x="0" y="0"/>
          <a:chExt cx="0" cy="0"/>
        </a:xfrm>
      </p:grpSpPr>
      <p:sp>
        <p:nvSpPr>
          <p:cNvPr id="2916" name="Google Shape;2916;g305d56efd02_0_113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dirty="0"/>
              <a:t>The main thing here is the notion of disjoint states and potentially-disjoint policies, or data pipelines, for dealing with their inputs….</a:t>
            </a:r>
          </a:p>
          <a:p>
            <a:pPr marL="171450" lvl="0" indent="-171450" algn="l" rtl="0">
              <a:spcBef>
                <a:spcPts val="0"/>
              </a:spcBef>
              <a:spcAft>
                <a:spcPts val="0"/>
              </a:spcAft>
              <a:buFont typeface="Arial" panose="020B0604020202020204" pitchFamily="34" charset="0"/>
              <a:buChar char="•"/>
            </a:pPr>
            <a:r>
              <a:rPr lang="en-US" dirty="0"/>
              <a:t>A particular agent could have a refinement pipeline similar to the dialog management chatbot or the long document processing examples in the previous notebook.</a:t>
            </a:r>
          </a:p>
          <a:p>
            <a:pPr marL="171450" lvl="0" indent="-171450" algn="l" rtl="0">
              <a:spcBef>
                <a:spcPts val="0"/>
              </a:spcBef>
              <a:spcAft>
                <a:spcPts val="0"/>
              </a:spcAft>
              <a:buFont typeface="Arial" panose="020B0604020202020204" pitchFamily="34" charset="0"/>
              <a:buChar char="•"/>
            </a:pPr>
            <a:r>
              <a:rPr lang="en-US" dirty="0"/>
              <a:t>Another might have more of a baked-in retrieval heuristic where they query an external resource by default as part of their operations.</a:t>
            </a:r>
          </a:p>
          <a:p>
            <a:pPr marL="171450" lvl="0" indent="-171450" algn="l" rtl="0">
              <a:spcBef>
                <a:spcPts val="0"/>
              </a:spcBef>
              <a:spcAft>
                <a:spcPts val="0"/>
              </a:spcAft>
              <a:buFont typeface="Arial" panose="020B0604020202020204" pitchFamily="34" charset="0"/>
              <a:buChar char="•"/>
            </a:pPr>
            <a:r>
              <a:rPr lang="en-US" dirty="0"/>
              <a:t>Another one yet may construct a hierarchy or other abstraction to deal with information. </a:t>
            </a:r>
          </a:p>
          <a:p>
            <a:pPr marL="0" lvl="0" indent="0" algn="l" rtl="0">
              <a:spcBef>
                <a:spcPts val="0"/>
              </a:spcBef>
              <a:spcAft>
                <a:spcPts val="0"/>
              </a:spcAft>
              <a:buFont typeface="Arial" panose="020B0604020202020204" pitchFamily="34" charset="0"/>
              <a:buNone/>
            </a:pPr>
            <a:r>
              <a:rPr lang="en-US" dirty="0"/>
              <a:t>All these have been explored in the previous notebook in isolation, but </a:t>
            </a:r>
            <a:r>
              <a:rPr lang="en-US" dirty="0" err="1"/>
              <a:t>agentics</a:t>
            </a:r>
            <a:r>
              <a:rPr lang="en-US" dirty="0"/>
              <a:t> would in theory allow any of these processes to be modularized behind an “agent interface” and be called as a sub-process that managed its own state.</a:t>
            </a:r>
          </a:p>
          <a:p>
            <a:pPr marL="0" lvl="0" indent="0" algn="l" rtl="0">
              <a:spcBef>
                <a:spcPts val="0"/>
              </a:spcBef>
              <a:spcAft>
                <a:spcPts val="0"/>
              </a:spcAft>
              <a:buFont typeface="Arial" panose="020B0604020202020204" pitchFamily="34" charset="0"/>
              <a:buNone/>
            </a:pPr>
            <a:r>
              <a:rPr lang="en-US" b="1" dirty="0"/>
              <a:t>The only thing we would really need, is a buffer system that facilitates this transfer of information and a way to inform our systems how the other agents function. If we just do that, we can treat agents as tools and make arbitrarily modularized or arbitrarily complex pipelines for dealing with language and interacting with environments. </a:t>
            </a:r>
          </a:p>
        </p:txBody>
      </p:sp>
      <p:sp>
        <p:nvSpPr>
          <p:cNvPr id="2917" name="Google Shape;2917;g305d56efd02_0_113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4"/>
        <p:cNvGrpSpPr/>
        <p:nvPr/>
      </p:nvGrpSpPr>
      <p:grpSpPr>
        <a:xfrm>
          <a:off x="0" y="0"/>
          <a:ext cx="0" cy="0"/>
          <a:chOff x="0" y="0"/>
          <a:chExt cx="0" cy="0"/>
        </a:xfrm>
      </p:grpSpPr>
      <p:sp>
        <p:nvSpPr>
          <p:cNvPr id="2945" name="Google Shape;2945;g305d56efd02_0_119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Case for Agents (Why Even Bother)</a:t>
            </a:r>
          </a:p>
          <a:p>
            <a:pPr marL="285750" lvl="0" indent="-285750" algn="l">
              <a:buFont typeface="Arial" panose="020B0604020202020204" pitchFamily="34" charset="0"/>
              <a:buChar char="•"/>
            </a:pPr>
            <a:r>
              <a:rPr lang="en-US" b="0" i="0" u="none" strike="noStrike" dirty="0">
                <a:solidFill>
                  <a:srgbClr val="000000"/>
                </a:solidFill>
                <a:effectLst/>
              </a:rPr>
              <a:t>Modular systems reduce context bottlenecks.</a:t>
            </a:r>
          </a:p>
          <a:p>
            <a:pPr marL="285750" lvl="0" indent="-285750" algn="l">
              <a:buFont typeface="Arial" panose="020B0604020202020204" pitchFamily="34" charset="0"/>
              <a:buChar char="•"/>
            </a:pPr>
            <a:r>
              <a:rPr lang="en-US" b="0" i="0" u="none" strike="noStrike" dirty="0">
                <a:solidFill>
                  <a:srgbClr val="000000"/>
                </a:solidFill>
                <a:effectLst/>
              </a:rPr>
              <a:t>Each agent handles its part—SQL queries, document processing, etc.</a:t>
            </a:r>
          </a:p>
          <a:p>
            <a:pPr marL="285750" lvl="0" indent="-285750" algn="l">
              <a:buFont typeface="Arial" panose="020B0604020202020204" pitchFamily="34" charset="0"/>
              <a:buChar char="•"/>
            </a:pPr>
            <a:r>
              <a:rPr lang="en-US" b="0" i="0" u="none" strike="noStrike" dirty="0">
                <a:solidFill>
                  <a:srgbClr val="000000"/>
                </a:solidFill>
                <a:effectLst/>
              </a:rPr>
              <a:t>Focus on dividing tasks into manageable modules.</a:t>
            </a:r>
          </a:p>
          <a:p>
            <a:pPr marL="285750" lvl="0" indent="-285750" algn="l">
              <a:buFont typeface="Arial" panose="020B0604020202020204" pitchFamily="34" charset="0"/>
              <a:buChar char="•"/>
            </a:pPr>
            <a:r>
              <a:rPr lang="en-US" b="0" i="0" u="none" strike="noStrike" dirty="0">
                <a:solidFill>
                  <a:srgbClr val="000000"/>
                </a:solidFill>
                <a:effectLst/>
              </a:rPr>
              <a:t>Agents reduce the workload on the main loop by handling specialized logic independently.</a:t>
            </a:r>
          </a:p>
        </p:txBody>
      </p:sp>
      <p:sp>
        <p:nvSpPr>
          <p:cNvPr id="2946" name="Google Shape;2946;g305d56efd02_0_119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3"/>
        <p:cNvGrpSpPr/>
        <p:nvPr/>
      </p:nvGrpSpPr>
      <p:grpSpPr>
        <a:xfrm>
          <a:off x="0" y="0"/>
          <a:ext cx="0" cy="0"/>
          <a:chOff x="0" y="0"/>
          <a:chExt cx="0" cy="0"/>
        </a:xfrm>
      </p:grpSpPr>
      <p:sp>
        <p:nvSpPr>
          <p:cNvPr id="2964" name="Google Shape;2964;g305d56efd02_0_119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latin typeface="Roboto"/>
                <a:ea typeface="Roboto"/>
                <a:cs typeface="Roboto"/>
                <a:sym typeface="Roboto"/>
              </a:rPr>
              <a:t>LangGraph</a:t>
            </a:r>
            <a:r>
              <a:rPr lang="en-US" dirty="0">
                <a:latin typeface="Roboto"/>
                <a:ea typeface="Roboto"/>
                <a:cs typeface="Roboto"/>
                <a:sym typeface="Roboto"/>
              </a:rPr>
              <a:t> will be used in the notebook. Please check it out to see roughly how it works, and consider checking out examples after the class regarding example implementations and off-the-shelf solutions from the </a:t>
            </a:r>
            <a:r>
              <a:rPr lang="en-US" dirty="0" err="1">
                <a:latin typeface="Roboto"/>
                <a:ea typeface="Roboto"/>
                <a:cs typeface="Roboto"/>
                <a:sym typeface="Roboto"/>
              </a:rPr>
              <a:t>LangChain</a:t>
            </a:r>
            <a:r>
              <a:rPr lang="en-US" dirty="0">
                <a:latin typeface="Roboto"/>
                <a:ea typeface="Roboto"/>
                <a:cs typeface="Roboto"/>
                <a:sym typeface="Roboto"/>
              </a:rPr>
              <a:t> team!</a:t>
            </a:r>
            <a:endParaRPr dirty="0"/>
          </a:p>
        </p:txBody>
      </p:sp>
      <p:sp>
        <p:nvSpPr>
          <p:cNvPr id="2965" name="Google Shape;2965;g305d56efd02_0_119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5">
          <a:extLst>
            <a:ext uri="{FF2B5EF4-FFF2-40B4-BE49-F238E27FC236}">
              <a16:creationId xmlns:a16="http://schemas.microsoft.com/office/drawing/2014/main" id="{8E5F8BA8-D3B4-E91A-3827-984E3B979AD3}"/>
            </a:ext>
          </a:extLst>
        </p:cNvPr>
        <p:cNvGrpSpPr/>
        <p:nvPr/>
      </p:nvGrpSpPr>
      <p:grpSpPr>
        <a:xfrm>
          <a:off x="0" y="0"/>
          <a:ext cx="0" cy="0"/>
          <a:chOff x="0" y="0"/>
          <a:chExt cx="0" cy="0"/>
        </a:xfrm>
      </p:grpSpPr>
      <p:sp>
        <p:nvSpPr>
          <p:cNvPr id="2656" name="Google Shape;2656;g305d56efd02_0_1718:notes">
            <a:extLst>
              <a:ext uri="{FF2B5EF4-FFF2-40B4-BE49-F238E27FC236}">
                <a16:creationId xmlns:a16="http://schemas.microsoft.com/office/drawing/2014/main" id="{8C03F78E-FA10-4DF1-6468-E72C45EFB54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Welcome back—and congratulations!</a:t>
            </a:r>
          </a:p>
          <a:p>
            <a:pPr marL="0" lvl="0" indent="0" algn="l" rtl="0">
              <a:spcBef>
                <a:spcPts val="0"/>
              </a:spcBef>
              <a:spcAft>
                <a:spcPts val="0"/>
              </a:spcAft>
              <a:buNone/>
            </a:pPr>
            <a:r>
              <a:rPr lang="en-US" dirty="0"/>
              <a:t>We've </a:t>
            </a:r>
            <a:r>
              <a:rPr lang="en-US" b="1" dirty="0"/>
              <a:t>completed the course content</a:t>
            </a:r>
            <a:r>
              <a:rPr lang="en-US" dirty="0"/>
              <a:t>.</a:t>
            </a:r>
          </a:p>
          <a:p>
            <a:pPr marL="171450" lvl="0" indent="-171450" algn="l" rtl="0">
              <a:spcBef>
                <a:spcPts val="0"/>
              </a:spcBef>
              <a:spcAft>
                <a:spcPts val="0"/>
              </a:spcAft>
              <a:buFont typeface="Arial" panose="020B0604020202020204" pitchFamily="34" charset="0"/>
              <a:buChar char="•"/>
            </a:pPr>
            <a:r>
              <a:rPr lang="en-US" dirty="0"/>
              <a:t>Covered how large language models are developed, implemented, and deployed.</a:t>
            </a:r>
          </a:p>
          <a:p>
            <a:pPr marL="171450" lvl="0" indent="-171450" algn="l" rtl="0">
              <a:spcBef>
                <a:spcPts val="0"/>
              </a:spcBef>
              <a:spcAft>
                <a:spcPts val="0"/>
              </a:spcAft>
              <a:buFont typeface="Arial" panose="020B0604020202020204" pitchFamily="34" charset="0"/>
              <a:buChar char="•"/>
            </a:pPr>
            <a:r>
              <a:rPr lang="en-US" dirty="0"/>
              <a:t>Explored their use in cognitive architectures, multi-agent systems, chatbots, and processing applications.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this section, we'll introduce the </a:t>
            </a:r>
            <a:r>
              <a:rPr lang="en-US" b="1" dirty="0"/>
              <a:t>final assessment</a:t>
            </a:r>
            <a:r>
              <a:rPr lang="en-US" dirty="0"/>
              <a:t>—</a:t>
            </a:r>
            <a:r>
              <a:rPr lang="en-US" b="1" dirty="0"/>
              <a:t>Notebook 8</a:t>
            </a:r>
            <a:r>
              <a:rPr lang="en-US" dirty="0"/>
              <a:t>.</a:t>
            </a:r>
          </a:p>
          <a:p>
            <a:pPr marL="0" lvl="0" indent="0" algn="l" rtl="0">
              <a:spcBef>
                <a:spcPts val="0"/>
              </a:spcBef>
              <a:spcAft>
                <a:spcPts val="0"/>
              </a:spcAft>
              <a:buNone/>
            </a:pPr>
            <a:r>
              <a:rPr lang="en-US" dirty="0"/>
              <a:t>We want you to go through it, finish it, and earn your certification.</a:t>
            </a:r>
            <a:endParaRPr dirty="0"/>
          </a:p>
        </p:txBody>
      </p:sp>
      <p:sp>
        <p:nvSpPr>
          <p:cNvPr id="2657" name="Google Shape;2657;g305d56efd02_0_1718:notes">
            <a:extLst>
              <a:ext uri="{FF2B5EF4-FFF2-40B4-BE49-F238E27FC236}">
                <a16:creationId xmlns:a16="http://schemas.microsoft.com/office/drawing/2014/main" id="{8294B2EC-9538-D508-D87B-C284601BB28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252276"/>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9">
          <a:extLst>
            <a:ext uri="{FF2B5EF4-FFF2-40B4-BE49-F238E27FC236}">
              <a16:creationId xmlns:a16="http://schemas.microsoft.com/office/drawing/2014/main" id="{A879E632-4BE4-0DC6-EB16-4B0E3BE0DD76}"/>
            </a:ext>
          </a:extLst>
        </p:cNvPr>
        <p:cNvGrpSpPr/>
        <p:nvPr/>
      </p:nvGrpSpPr>
      <p:grpSpPr>
        <a:xfrm>
          <a:off x="0" y="0"/>
          <a:ext cx="0" cy="0"/>
          <a:chOff x="0" y="0"/>
          <a:chExt cx="0" cy="0"/>
        </a:xfrm>
      </p:grpSpPr>
      <p:sp>
        <p:nvSpPr>
          <p:cNvPr id="2810" name="Google Shape;2810;g305d56efd02_0_11868:notes">
            <a:extLst>
              <a:ext uri="{FF2B5EF4-FFF2-40B4-BE49-F238E27FC236}">
                <a16:creationId xmlns:a16="http://schemas.microsoft.com/office/drawing/2014/main" id="{A7369399-0245-E4E9-020C-AF5D90B4E4C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Recall</a:t>
            </a:r>
            <a:r>
              <a:rPr lang="en-US" dirty="0"/>
              <a:t>: We've talked a lot about </a:t>
            </a:r>
            <a:r>
              <a:rPr lang="en-US" b="1" dirty="0"/>
              <a:t>data pipelines</a:t>
            </a:r>
            <a:r>
              <a:rPr lang="en-US" dirty="0"/>
              <a:t>.</a:t>
            </a:r>
          </a:p>
          <a:p>
            <a:pPr marL="171450" lvl="0" indent="-171450" algn="l" rtl="0">
              <a:spcBef>
                <a:spcPts val="0"/>
              </a:spcBef>
              <a:spcAft>
                <a:spcPts val="0"/>
              </a:spcAft>
              <a:buFont typeface="Arial" panose="020B0604020202020204" pitchFamily="34" charset="0"/>
              <a:buChar char="•"/>
            </a:pPr>
            <a:r>
              <a:rPr lang="en-US" dirty="0"/>
              <a:t>Learned how to set up systems that pass from one agent component to another.</a:t>
            </a:r>
          </a:p>
          <a:p>
            <a:pPr marL="171450" lvl="0" indent="-171450" algn="l" rtl="0">
              <a:spcBef>
                <a:spcPts val="0"/>
              </a:spcBef>
              <a:spcAft>
                <a:spcPts val="0"/>
              </a:spcAft>
              <a:buFont typeface="Arial" panose="020B0604020202020204" pitchFamily="34" charset="0"/>
              <a:buChar char="•"/>
            </a:pPr>
            <a:r>
              <a:rPr lang="en-US" dirty="0"/>
              <a:t>It's all software—combining traditional software with </a:t>
            </a:r>
            <a:r>
              <a:rPr lang="en-US" b="1" dirty="0"/>
              <a:t>LLM interfaces</a:t>
            </a:r>
            <a:r>
              <a:rPr lang="en-US" dirty="0"/>
              <a:t>.</a:t>
            </a:r>
          </a:p>
          <a:p>
            <a:pPr marL="171450" lvl="0" indent="-171450" algn="l" rtl="0">
              <a:spcBef>
                <a:spcPts val="0"/>
              </a:spcBef>
              <a:spcAft>
                <a:spcPts val="0"/>
              </a:spcAft>
              <a:buFont typeface="Arial" panose="020B0604020202020204" pitchFamily="34" charset="0"/>
              <a:buChar char="•"/>
            </a:pPr>
            <a:r>
              <a:rPr lang="en-US" dirty="0"/>
              <a:t>If you have an LLM predicting actions, you instruct it to predict in a specific structure.</a:t>
            </a:r>
          </a:p>
          <a:p>
            <a:pPr marL="171450" lvl="0" indent="-171450" algn="l" rtl="0">
              <a:spcBef>
                <a:spcPts val="0"/>
              </a:spcBef>
              <a:spcAft>
                <a:spcPts val="0"/>
              </a:spcAft>
              <a:buFont typeface="Arial" panose="020B0604020202020204" pitchFamily="34" charset="0"/>
              <a:buChar char="•"/>
            </a:pPr>
            <a:r>
              <a:rPr lang="en-US" dirty="0"/>
              <a:t>Then, fulfill the request, provide necessary context, or transition to the next step.</a:t>
            </a:r>
          </a:p>
        </p:txBody>
      </p:sp>
      <p:sp>
        <p:nvSpPr>
          <p:cNvPr id="2811" name="Google Shape;2811;g305d56efd02_0_11868:notes">
            <a:extLst>
              <a:ext uri="{FF2B5EF4-FFF2-40B4-BE49-F238E27FC236}">
                <a16:creationId xmlns:a16="http://schemas.microsoft.com/office/drawing/2014/main" id="{5429D70D-AA8A-5BA9-79F6-1887667AA49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5938052"/>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6">
          <a:extLst>
            <a:ext uri="{FF2B5EF4-FFF2-40B4-BE49-F238E27FC236}">
              <a16:creationId xmlns:a16="http://schemas.microsoft.com/office/drawing/2014/main" id="{4A4E140F-8697-4AAE-9677-4CD83B772547}"/>
            </a:ext>
          </a:extLst>
        </p:cNvPr>
        <p:cNvGrpSpPr/>
        <p:nvPr/>
      </p:nvGrpSpPr>
      <p:grpSpPr>
        <a:xfrm>
          <a:off x="0" y="0"/>
          <a:ext cx="0" cy="0"/>
          <a:chOff x="0" y="0"/>
          <a:chExt cx="0" cy="0"/>
        </a:xfrm>
      </p:grpSpPr>
      <p:sp>
        <p:nvSpPr>
          <p:cNvPr id="2887" name="Google Shape;2887;g305d56efd02_0_10928:notes">
            <a:extLst>
              <a:ext uri="{FF2B5EF4-FFF2-40B4-BE49-F238E27FC236}">
                <a16:creationId xmlns:a16="http://schemas.microsoft.com/office/drawing/2014/main" id="{4483DFF6-C1C7-ED90-E525-ED02882E10E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8" name="Google Shape;2888;g305d56efd02_0_10928:notes">
            <a:extLst>
              <a:ext uri="{FF2B5EF4-FFF2-40B4-BE49-F238E27FC236}">
                <a16:creationId xmlns:a16="http://schemas.microsoft.com/office/drawing/2014/main" id="{D635881F-C958-6573-864C-1CD758D1757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Applying Concepts in Practice</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You can build a cognitive architecture:</a:t>
            </a:r>
          </a:p>
          <a:p>
            <a:pPr marL="742950" lvl="1" indent="-285750" algn="l">
              <a:buFont typeface="Arial" panose="020B0604020202020204" pitchFamily="34" charset="0"/>
              <a:buChar char="•"/>
            </a:pPr>
            <a:r>
              <a:rPr lang="en-US" b="0" i="0" u="none" strike="noStrike" dirty="0">
                <a:solidFill>
                  <a:srgbClr val="000000"/>
                </a:solidFill>
                <a:effectLst/>
              </a:rPr>
              <a:t>Queries update states, accumulate context, and provide feedback.</a:t>
            </a:r>
          </a:p>
          <a:p>
            <a:pPr marL="742950" lvl="1" indent="-285750" algn="l">
              <a:buFont typeface="Arial" panose="020B0604020202020204" pitchFamily="34" charset="0"/>
              <a:buChar char="•"/>
            </a:pPr>
            <a:r>
              <a:rPr lang="en-US" b="0" i="0" u="none" strike="noStrike" dirty="0">
                <a:solidFill>
                  <a:srgbClr val="000000"/>
                </a:solidFill>
                <a:effectLst/>
              </a:rPr>
              <a:t>Like a </a:t>
            </a:r>
            <a:r>
              <a:rPr lang="en-US" b="1" i="0" u="none" strike="noStrike" dirty="0">
                <a:solidFill>
                  <a:srgbClr val="000000"/>
                </a:solidFill>
                <a:effectLst/>
              </a:rPr>
              <a:t>dialogue-style loop</a:t>
            </a:r>
            <a:r>
              <a:rPr lang="en-US" b="0" i="0" u="none" strike="noStrike" dirty="0">
                <a:solidFill>
                  <a:srgbClr val="000000"/>
                </a:solidFill>
                <a:effectLst/>
              </a:rPr>
              <a:t>.</a:t>
            </a:r>
          </a:p>
          <a:p>
            <a:pPr marL="742950" lvl="1" indent="-285750"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(Next) Or keep it simple:</a:t>
            </a:r>
          </a:p>
          <a:p>
            <a:pPr marL="742950" lvl="1" indent="-285750" algn="l">
              <a:buFont typeface="Arial" panose="020B0604020202020204" pitchFamily="34" charset="0"/>
              <a:buChar char="•"/>
            </a:pPr>
            <a:r>
              <a:rPr lang="en-US" b="0" i="0" u="none" strike="noStrike" dirty="0">
                <a:solidFill>
                  <a:srgbClr val="000000"/>
                </a:solidFill>
                <a:effectLst/>
              </a:rPr>
              <a:t>Transition from input to processed versions sequentially.</a:t>
            </a:r>
          </a:p>
          <a:p>
            <a:pPr marL="742950" lvl="1" indent="-285750" algn="l">
              <a:buFont typeface="Arial" panose="020B0604020202020204" pitchFamily="34" charset="0"/>
              <a:buChar char="•"/>
            </a:pPr>
            <a:r>
              <a:rPr lang="en-US" b="0" i="0" u="none" strike="noStrike" dirty="0">
                <a:solidFill>
                  <a:srgbClr val="000000"/>
                </a:solidFill>
                <a:effectLst/>
              </a:rPr>
              <a:t>Accumulate states, let states drop, or move between states as needed.</a:t>
            </a:r>
          </a:p>
          <a:p>
            <a:pPr marL="742950" lvl="1" indent="-285750" algn="l">
              <a:buFont typeface="Arial" panose="020B0604020202020204" pitchFamily="34" charset="0"/>
              <a:buChar char="•"/>
            </a:pPr>
            <a:r>
              <a:rPr lang="en-US" b="0" i="0" u="none" strike="noStrike" dirty="0">
                <a:solidFill>
                  <a:srgbClr val="000000"/>
                </a:solidFill>
                <a:effectLst/>
              </a:rPr>
              <a:t>Define your pathways—for example:</a:t>
            </a:r>
          </a:p>
          <a:p>
            <a:pPr marL="1143000" lvl="2" indent="-228600" algn="l">
              <a:buFont typeface="Arial" panose="020B0604020202020204" pitchFamily="34" charset="0"/>
              <a:buChar char="•"/>
            </a:pPr>
            <a:r>
              <a:rPr lang="en-US" b="0" i="0" u="none" strike="noStrike" dirty="0">
                <a:solidFill>
                  <a:srgbClr val="000000"/>
                </a:solidFill>
                <a:effectLst/>
              </a:rPr>
              <a:t>Natural language input → model → output.</a:t>
            </a:r>
          </a:p>
          <a:p>
            <a:pPr marL="1143000" lvl="2" indent="-228600" algn="l">
              <a:buFont typeface="Arial" panose="020B0604020202020204" pitchFamily="34" charset="0"/>
              <a:buChar char="•"/>
            </a:pPr>
            <a:r>
              <a:rPr lang="en-US" b="0" i="0" u="none" strike="noStrike" dirty="0">
                <a:solidFill>
                  <a:srgbClr val="000000"/>
                </a:solidFill>
                <a:effectLst/>
              </a:rPr>
              <a:t>LLM output → algorithm for further handling.</a:t>
            </a:r>
          </a:p>
          <a:p>
            <a:pPr marL="1143000" lvl="2" indent="-228600"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The </a:t>
            </a:r>
            <a:r>
              <a:rPr lang="en-US" b="1" i="0" u="none" strike="noStrike" dirty="0">
                <a:solidFill>
                  <a:srgbClr val="000000"/>
                </a:solidFill>
                <a:effectLst/>
              </a:rPr>
              <a:t>final assessment</a:t>
            </a:r>
            <a:r>
              <a:rPr lang="en-US" b="0" i="0" u="none" strike="noStrike" dirty="0">
                <a:solidFill>
                  <a:srgbClr val="000000"/>
                </a:solidFill>
                <a:effectLst/>
              </a:rPr>
              <a:t> tests your ability to apply this in practice.</a:t>
            </a:r>
          </a:p>
        </p:txBody>
      </p:sp>
      <p:sp>
        <p:nvSpPr>
          <p:cNvPr id="2889" name="Google Shape;2889;g305d56efd02_0_10928:notes">
            <a:extLst>
              <a:ext uri="{FF2B5EF4-FFF2-40B4-BE49-F238E27FC236}">
                <a16:creationId xmlns:a16="http://schemas.microsoft.com/office/drawing/2014/main" id="{EB48ED11-30D3-9DB8-F572-ED3AC3D51EAB}"/>
              </a:ext>
            </a:extLst>
          </p:cNvPr>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190</a:t>
            </a:fld>
            <a:endParaRPr/>
          </a:p>
        </p:txBody>
      </p:sp>
    </p:spTree>
    <p:extLst>
      <p:ext uri="{BB962C8B-B14F-4D97-AF65-F5344CB8AC3E}">
        <p14:creationId xmlns:p14="http://schemas.microsoft.com/office/powerpoint/2010/main" val="1362512947"/>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6">
          <a:extLst>
            <a:ext uri="{FF2B5EF4-FFF2-40B4-BE49-F238E27FC236}">
              <a16:creationId xmlns:a16="http://schemas.microsoft.com/office/drawing/2014/main" id="{34F8DA39-D0F6-CEC5-C9E4-B5577F800774}"/>
            </a:ext>
          </a:extLst>
        </p:cNvPr>
        <p:cNvGrpSpPr/>
        <p:nvPr/>
      </p:nvGrpSpPr>
      <p:grpSpPr>
        <a:xfrm>
          <a:off x="0" y="0"/>
          <a:ext cx="0" cy="0"/>
          <a:chOff x="0" y="0"/>
          <a:chExt cx="0" cy="0"/>
        </a:xfrm>
      </p:grpSpPr>
      <p:sp>
        <p:nvSpPr>
          <p:cNvPr id="2887" name="Google Shape;2887;g305d56efd02_0_10928:notes">
            <a:extLst>
              <a:ext uri="{FF2B5EF4-FFF2-40B4-BE49-F238E27FC236}">
                <a16:creationId xmlns:a16="http://schemas.microsoft.com/office/drawing/2014/main" id="{5E34CD3A-98CB-546E-3626-AECE7D288D9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8" name="Google Shape;2888;g305d56efd02_0_10928:notes">
            <a:extLst>
              <a:ext uri="{FF2B5EF4-FFF2-40B4-BE49-F238E27FC236}">
                <a16:creationId xmlns:a16="http://schemas.microsoft.com/office/drawing/2014/main" id="{27933CD3-771A-9385-0377-A702B5EB208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Applying Concepts in Practice</a:t>
            </a: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You can build a cognitive architecture:</a:t>
            </a:r>
          </a:p>
          <a:p>
            <a:pPr marL="742950" lvl="1" indent="-285750" algn="l">
              <a:buFont typeface="Arial" panose="020B0604020202020204" pitchFamily="34" charset="0"/>
              <a:buChar char="•"/>
            </a:pPr>
            <a:r>
              <a:rPr lang="en-US" b="0" i="0" u="none" strike="noStrike" dirty="0">
                <a:solidFill>
                  <a:srgbClr val="000000"/>
                </a:solidFill>
                <a:effectLst/>
              </a:rPr>
              <a:t>Queries update states, accumulate context, and provide feedback.</a:t>
            </a:r>
          </a:p>
          <a:p>
            <a:pPr marL="742950" lvl="1" indent="-285750" algn="l">
              <a:buFont typeface="Arial" panose="020B0604020202020204" pitchFamily="34" charset="0"/>
              <a:buChar char="•"/>
            </a:pPr>
            <a:r>
              <a:rPr lang="en-US" b="0" i="0" u="none" strike="noStrike" dirty="0">
                <a:solidFill>
                  <a:srgbClr val="000000"/>
                </a:solidFill>
                <a:effectLst/>
              </a:rPr>
              <a:t>Like a </a:t>
            </a:r>
            <a:r>
              <a:rPr lang="en-US" b="1" i="0" u="none" strike="noStrike" dirty="0">
                <a:solidFill>
                  <a:srgbClr val="000000"/>
                </a:solidFill>
                <a:effectLst/>
              </a:rPr>
              <a:t>dialogue-style loop</a:t>
            </a:r>
            <a:r>
              <a:rPr lang="en-US" b="0" i="0" u="none" strike="noStrike" dirty="0">
                <a:solidFill>
                  <a:srgbClr val="000000"/>
                </a:solidFill>
                <a:effectLst/>
              </a:rPr>
              <a:t>.</a:t>
            </a:r>
          </a:p>
          <a:p>
            <a:pPr marL="742950" lvl="1" indent="-285750"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Or keep it simple:</a:t>
            </a:r>
          </a:p>
          <a:p>
            <a:pPr marL="742950" lvl="1" indent="-285750" algn="l">
              <a:buFont typeface="Arial" panose="020B0604020202020204" pitchFamily="34" charset="0"/>
              <a:buChar char="•"/>
            </a:pPr>
            <a:r>
              <a:rPr lang="en-US" b="0" i="0" u="none" strike="noStrike" dirty="0">
                <a:solidFill>
                  <a:srgbClr val="000000"/>
                </a:solidFill>
                <a:effectLst/>
              </a:rPr>
              <a:t>Transition from input to processed versions sequentially.</a:t>
            </a:r>
          </a:p>
          <a:p>
            <a:pPr marL="742950" lvl="1" indent="-285750" algn="l">
              <a:buFont typeface="Arial" panose="020B0604020202020204" pitchFamily="34" charset="0"/>
              <a:buChar char="•"/>
            </a:pPr>
            <a:r>
              <a:rPr lang="en-US" b="0" i="0" u="none" strike="noStrike" dirty="0">
                <a:solidFill>
                  <a:srgbClr val="000000"/>
                </a:solidFill>
                <a:effectLst/>
              </a:rPr>
              <a:t>Accumulate states, let states drop, or move between states as needed.</a:t>
            </a:r>
          </a:p>
          <a:p>
            <a:pPr marL="742950" lvl="1" indent="-285750" algn="l">
              <a:buFont typeface="Arial" panose="020B0604020202020204" pitchFamily="34" charset="0"/>
              <a:buChar char="•"/>
            </a:pPr>
            <a:r>
              <a:rPr lang="en-US" b="0" i="0" u="none" strike="noStrike" dirty="0">
                <a:solidFill>
                  <a:srgbClr val="000000"/>
                </a:solidFill>
                <a:effectLst/>
              </a:rPr>
              <a:t>Define your pathways—for example:</a:t>
            </a:r>
          </a:p>
          <a:p>
            <a:pPr marL="1143000" lvl="2" indent="-228600" algn="l">
              <a:buFont typeface="Arial" panose="020B0604020202020204" pitchFamily="34" charset="0"/>
              <a:buChar char="•"/>
            </a:pPr>
            <a:r>
              <a:rPr lang="en-US" b="0" i="0" u="none" strike="noStrike" dirty="0">
                <a:solidFill>
                  <a:srgbClr val="000000"/>
                </a:solidFill>
                <a:effectLst/>
              </a:rPr>
              <a:t>Natural language input → model → output.</a:t>
            </a:r>
          </a:p>
          <a:p>
            <a:pPr marL="1143000" lvl="2" indent="-228600" algn="l">
              <a:buFont typeface="Arial" panose="020B0604020202020204" pitchFamily="34" charset="0"/>
              <a:buChar char="•"/>
            </a:pPr>
            <a:r>
              <a:rPr lang="en-US" b="0" i="0" u="none" strike="noStrike" dirty="0">
                <a:solidFill>
                  <a:srgbClr val="000000"/>
                </a:solidFill>
                <a:effectLst/>
              </a:rPr>
              <a:t>LLM output → algorithm for further handling.</a:t>
            </a:r>
          </a:p>
          <a:p>
            <a:pPr marL="1143000" lvl="2" indent="-228600"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(Up Next) The </a:t>
            </a:r>
            <a:r>
              <a:rPr lang="en-US" b="1" i="0" u="none" strike="noStrike" dirty="0">
                <a:solidFill>
                  <a:srgbClr val="000000"/>
                </a:solidFill>
                <a:effectLst/>
              </a:rPr>
              <a:t>final assessment</a:t>
            </a:r>
            <a:r>
              <a:rPr lang="en-US" b="0" i="0" u="none" strike="noStrike" dirty="0">
                <a:solidFill>
                  <a:srgbClr val="000000"/>
                </a:solidFill>
                <a:effectLst/>
              </a:rPr>
              <a:t> tests your ability to apply this in practice.</a:t>
            </a:r>
          </a:p>
        </p:txBody>
      </p:sp>
      <p:sp>
        <p:nvSpPr>
          <p:cNvPr id="2889" name="Google Shape;2889;g305d56efd02_0_10928:notes">
            <a:extLst>
              <a:ext uri="{FF2B5EF4-FFF2-40B4-BE49-F238E27FC236}">
                <a16:creationId xmlns:a16="http://schemas.microsoft.com/office/drawing/2014/main" id="{C3E5D083-64A2-9B0E-872E-142BEF962111}"/>
              </a:ext>
            </a:extLst>
          </p:cNvPr>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191</a:t>
            </a:fld>
            <a:endParaRPr/>
          </a:p>
        </p:txBody>
      </p:sp>
    </p:spTree>
    <p:extLst>
      <p:ext uri="{BB962C8B-B14F-4D97-AF65-F5344CB8AC3E}">
        <p14:creationId xmlns:p14="http://schemas.microsoft.com/office/powerpoint/2010/main" val="3365654618"/>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6">
          <a:extLst>
            <a:ext uri="{FF2B5EF4-FFF2-40B4-BE49-F238E27FC236}">
              <a16:creationId xmlns:a16="http://schemas.microsoft.com/office/drawing/2014/main" id="{9ADAB61B-E8D7-3504-FC41-C7EEBD03CEA6}"/>
            </a:ext>
          </a:extLst>
        </p:cNvPr>
        <p:cNvGrpSpPr/>
        <p:nvPr/>
      </p:nvGrpSpPr>
      <p:grpSpPr>
        <a:xfrm>
          <a:off x="0" y="0"/>
          <a:ext cx="0" cy="0"/>
          <a:chOff x="0" y="0"/>
          <a:chExt cx="0" cy="0"/>
        </a:xfrm>
      </p:grpSpPr>
      <p:sp>
        <p:nvSpPr>
          <p:cNvPr id="2887" name="Google Shape;2887;g305d56efd02_0_10928:notes">
            <a:extLst>
              <a:ext uri="{FF2B5EF4-FFF2-40B4-BE49-F238E27FC236}">
                <a16:creationId xmlns:a16="http://schemas.microsoft.com/office/drawing/2014/main" id="{53A12A7C-0B43-80A2-163B-7AECE4CBBD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8" name="Google Shape;2888;g305d56efd02_0_10928:notes">
            <a:extLst>
              <a:ext uri="{FF2B5EF4-FFF2-40B4-BE49-F238E27FC236}">
                <a16:creationId xmlns:a16="http://schemas.microsoft.com/office/drawing/2014/main" id="{AD88BF39-3C62-CF16-8A75-12BB78CFF57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1" i="0" u="none" strike="noStrike" dirty="0">
                <a:solidFill>
                  <a:srgbClr val="000000"/>
                </a:solidFill>
                <a:effectLst/>
              </a:rPr>
              <a:t>Final Assessment—Implementing a Diffusion Pipeline</a:t>
            </a: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Your task</a:t>
            </a:r>
            <a:r>
              <a:rPr lang="en-US" b="0" i="0" u="none" strike="noStrike" dirty="0">
                <a:solidFill>
                  <a:srgbClr val="000000"/>
                </a:solidFill>
                <a:effectLst/>
              </a:rPr>
              <a:t>:</a:t>
            </a:r>
          </a:p>
          <a:p>
            <a:pPr marL="742950" lvl="1" indent="-285750" algn="l">
              <a:buFont typeface="Arial" panose="020B0604020202020204" pitchFamily="34" charset="0"/>
              <a:buChar char="•"/>
            </a:pPr>
            <a:r>
              <a:rPr lang="en-US" b="0" i="0" u="none" strike="noStrike" dirty="0">
                <a:solidFill>
                  <a:srgbClr val="000000"/>
                </a:solidFill>
                <a:effectLst/>
              </a:rPr>
              <a:t>Implement a </a:t>
            </a:r>
            <a:r>
              <a:rPr lang="en-US" b="1" i="0" u="none" strike="noStrike" dirty="0">
                <a:solidFill>
                  <a:srgbClr val="000000"/>
                </a:solidFill>
                <a:effectLst/>
              </a:rPr>
              <a:t>diffusion pipeline</a:t>
            </a:r>
            <a:r>
              <a:rPr lang="en-US" b="0" i="0" u="none" strike="noStrike" dirty="0">
                <a:solidFill>
                  <a:srgbClr val="000000"/>
                </a:solidFill>
                <a:effectLst/>
              </a:rPr>
              <a:t> that:</a:t>
            </a:r>
          </a:p>
          <a:p>
            <a:pPr marL="1143000" lvl="2" indent="-228600" algn="l">
              <a:buFont typeface="Arial" panose="020B0604020202020204" pitchFamily="34" charset="0"/>
              <a:buChar char="•"/>
            </a:pPr>
            <a:r>
              <a:rPr lang="en-US" b="0" i="0" u="none" strike="noStrike" dirty="0">
                <a:solidFill>
                  <a:srgbClr val="000000"/>
                </a:solidFill>
                <a:effectLst/>
              </a:rPr>
              <a:t>Takes in an image.</a:t>
            </a:r>
          </a:p>
          <a:p>
            <a:pPr marL="1143000" lvl="2" indent="-228600" algn="l">
              <a:buFont typeface="Arial" panose="020B0604020202020204" pitchFamily="34" charset="0"/>
              <a:buChar char="•"/>
            </a:pPr>
            <a:r>
              <a:rPr lang="en-US" b="1" i="0" u="none" strike="noStrike" dirty="0">
                <a:solidFill>
                  <a:srgbClr val="000000"/>
                </a:solidFill>
                <a:effectLst/>
              </a:rPr>
              <a:t>Summarizes</a:t>
            </a:r>
            <a:r>
              <a:rPr lang="en-US" b="0" i="0" u="none" strike="noStrike" dirty="0">
                <a:solidFill>
                  <a:srgbClr val="000000"/>
                </a:solidFill>
                <a:effectLst/>
              </a:rPr>
              <a:t> the image.</a:t>
            </a:r>
          </a:p>
          <a:p>
            <a:pPr marL="1143000" lvl="2" indent="-228600" algn="l">
              <a:buFont typeface="Arial" panose="020B0604020202020204" pitchFamily="34" charset="0"/>
              <a:buChar char="•"/>
            </a:pPr>
            <a:r>
              <a:rPr lang="en-US" b="0" i="0" u="none" strike="noStrike" dirty="0">
                <a:solidFill>
                  <a:srgbClr val="000000"/>
                </a:solidFill>
                <a:effectLst/>
              </a:rPr>
              <a:t>Generates prompts to create new images.</a:t>
            </a:r>
          </a:p>
          <a:p>
            <a:pPr marL="1143000" lvl="2" indent="-228600" algn="l">
              <a:buFont typeface="Arial" panose="020B0604020202020204" pitchFamily="34" charset="0"/>
              <a:buChar char="•"/>
            </a:pPr>
            <a:r>
              <a:rPr lang="en-US" b="0" i="0" u="none" strike="noStrike" dirty="0">
                <a:solidFill>
                  <a:srgbClr val="000000"/>
                </a:solidFill>
                <a:effectLst/>
              </a:rPr>
              <a:t>Generates those new images.</a:t>
            </a:r>
          </a:p>
          <a:p>
            <a:pPr algn="l">
              <a:buFont typeface="Arial" panose="020B0604020202020204" pitchFamily="34" charset="0"/>
              <a:buChar char="•"/>
            </a:pPr>
            <a:r>
              <a:rPr lang="en-US" b="0" i="0" u="none" strike="noStrike" dirty="0">
                <a:solidFill>
                  <a:srgbClr val="000000"/>
                </a:solidFill>
                <a:effectLst/>
              </a:rPr>
              <a:t>Use skills from </a:t>
            </a:r>
            <a:r>
              <a:rPr lang="en-US" b="1" i="0" u="none" strike="noStrike" dirty="0">
                <a:solidFill>
                  <a:srgbClr val="000000"/>
                </a:solidFill>
                <a:effectLst/>
              </a:rPr>
              <a:t>Notebooks 4 through 7</a:t>
            </a:r>
            <a:r>
              <a:rPr lang="en-US" b="0" i="0" u="none" strike="noStrike" dirty="0">
                <a:solidFill>
                  <a:srgbClr val="000000"/>
                </a:solidFill>
                <a:effectLst/>
              </a:rPr>
              <a:t>.</a:t>
            </a:r>
          </a:p>
          <a:p>
            <a:pPr algn="l">
              <a:buFont typeface="Arial" panose="020B0604020202020204" pitchFamily="34" charset="0"/>
              <a:buChar char="•"/>
            </a:pPr>
            <a:r>
              <a:rPr lang="en-US" b="1" i="0" u="none" strike="noStrike" dirty="0">
                <a:solidFill>
                  <a:srgbClr val="000000"/>
                </a:solidFill>
                <a:effectLst/>
              </a:rPr>
              <a:t>Instructions are in the notebook</a:t>
            </a:r>
            <a:r>
              <a:rPr lang="en-US" b="0" i="0" u="none" strike="noStrike" dirty="0">
                <a:solidFill>
                  <a:srgbClr val="000000"/>
                </a:solidFill>
                <a:effectLst/>
              </a:rPr>
              <a:t>.</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Expected outcome:</a:t>
            </a:r>
          </a:p>
          <a:p>
            <a:pPr marL="742950" lvl="1" indent="-285750" algn="l">
              <a:buFont typeface="Arial" panose="020B0604020202020204" pitchFamily="34" charset="0"/>
              <a:buChar char="•"/>
            </a:pPr>
            <a:r>
              <a:rPr lang="en-US" b="1" i="0" u="none" strike="noStrike" dirty="0">
                <a:solidFill>
                  <a:srgbClr val="000000"/>
                </a:solidFill>
                <a:effectLst/>
              </a:rPr>
              <a:t>Four images per input image</a:t>
            </a:r>
            <a:r>
              <a:rPr lang="en-US" b="0" i="0" u="none" strike="noStrike" dirty="0">
                <a:solidFill>
                  <a:srgbClr val="000000"/>
                </a:solidFill>
                <a:effectLst/>
              </a:rPr>
              <a:t>.</a:t>
            </a:r>
          </a:p>
          <a:p>
            <a:pPr marL="1143000" lvl="2" indent="-228600" algn="l">
              <a:buFont typeface="Arial" panose="020B0604020202020204" pitchFamily="34" charset="0"/>
              <a:buChar char="•"/>
            </a:pPr>
            <a:r>
              <a:rPr lang="en-US" b="0" i="0" u="none" strike="noStrike" dirty="0">
                <a:solidFill>
                  <a:srgbClr val="000000"/>
                </a:solidFill>
                <a:effectLst/>
              </a:rPr>
              <a:t>Input images are from the file system.</a:t>
            </a:r>
          </a:p>
          <a:p>
            <a:pPr marL="1143000" lvl="2" indent="-228600" algn="l">
              <a:buFont typeface="Arial" panose="020B0604020202020204" pitchFamily="34" charset="0"/>
              <a:buChar char="•"/>
            </a:pPr>
            <a:r>
              <a:rPr lang="en-US" b="0" i="0" u="none" strike="noStrike" dirty="0">
                <a:solidFill>
                  <a:srgbClr val="000000"/>
                </a:solidFill>
                <a:effectLst/>
              </a:rPr>
              <a:t>Each is described using a </a:t>
            </a:r>
            <a:r>
              <a:rPr lang="en-US" b="1" i="0" u="none" strike="noStrike" dirty="0">
                <a:solidFill>
                  <a:srgbClr val="000000"/>
                </a:solidFill>
                <a:effectLst/>
              </a:rPr>
              <a:t>visual language model</a:t>
            </a:r>
            <a:r>
              <a:rPr lang="en-US" b="0" i="0" u="none" strike="noStrike" dirty="0">
                <a:solidFill>
                  <a:srgbClr val="000000"/>
                </a:solidFill>
                <a:effectLst/>
              </a:rPr>
              <a:t>.</a:t>
            </a:r>
          </a:p>
          <a:p>
            <a:pPr marL="1143000" lvl="2" indent="-228600" algn="l">
              <a:buFont typeface="Arial" panose="020B0604020202020204" pitchFamily="34" charset="0"/>
              <a:buChar char="•"/>
            </a:pPr>
            <a:r>
              <a:rPr lang="en-US" b="0" i="0" u="none" strike="noStrike" dirty="0">
                <a:solidFill>
                  <a:srgbClr val="000000"/>
                </a:solidFill>
                <a:effectLst/>
              </a:rPr>
              <a:t>Descriptions generate four synthetic prompts for the diffusion pipeline.</a:t>
            </a:r>
          </a:p>
          <a:p>
            <a:pPr marL="1143000" lvl="2" indent="-228600" algn="l">
              <a:buFont typeface="Arial" panose="020B0604020202020204" pitchFamily="34" charset="0"/>
              <a:buChar char="•"/>
            </a:pPr>
            <a:r>
              <a:rPr lang="en-US" b="0" i="0" u="none" strike="noStrike" dirty="0">
                <a:solidFill>
                  <a:srgbClr val="000000"/>
                </a:solidFill>
                <a:effectLst/>
              </a:rPr>
              <a:t>The diffusion model generates four images from those prompts.</a:t>
            </a:r>
          </a:p>
          <a:p>
            <a:pPr algn="l">
              <a:buFont typeface="Arial" panose="020B0604020202020204" pitchFamily="34" charset="0"/>
              <a:buChar char="•"/>
            </a:pPr>
            <a:endParaRPr lang="en-US" b="1"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Total</a:t>
            </a:r>
            <a:r>
              <a:rPr lang="en-US" b="0" i="0" u="none" strike="noStrike" dirty="0">
                <a:solidFill>
                  <a:srgbClr val="000000"/>
                </a:solidFill>
                <a:effectLst/>
              </a:rPr>
              <a:t>: Four input images and </a:t>
            </a:r>
            <a:r>
              <a:rPr lang="en-US" b="1" i="0" u="none" strike="noStrike" dirty="0">
                <a:solidFill>
                  <a:srgbClr val="000000"/>
                </a:solidFill>
                <a:effectLst/>
              </a:rPr>
              <a:t>16 output images</a:t>
            </a:r>
            <a:r>
              <a:rPr lang="en-US" b="0" i="0" u="none" strike="noStrike" dirty="0">
                <a:solidFill>
                  <a:srgbClr val="000000"/>
                </a:solidFill>
                <a:effectLst/>
              </a:rPr>
              <a:t> (or more if you like).</a:t>
            </a:r>
          </a:p>
          <a:p>
            <a:pPr algn="l">
              <a:buFont typeface="Arial" panose="020B0604020202020204" pitchFamily="34" charset="0"/>
              <a:buChar char="•"/>
            </a:pPr>
            <a:r>
              <a:rPr lang="en-US" b="0" i="0" u="none" strike="noStrike" dirty="0">
                <a:solidFill>
                  <a:srgbClr val="000000"/>
                </a:solidFill>
                <a:effectLst/>
              </a:rPr>
              <a:t>Follow the instructions to get started.</a:t>
            </a:r>
          </a:p>
          <a:p>
            <a:pPr algn="l">
              <a:buFont typeface="Arial" panose="020B0604020202020204" pitchFamily="34" charset="0"/>
              <a:buChar char="•"/>
            </a:pPr>
            <a:endParaRPr lang="en-US" b="0" i="0" u="none" strike="noStrike" dirty="0">
              <a:solidFill>
                <a:srgbClr val="000000"/>
              </a:solidFill>
              <a:effectLst/>
            </a:endParaRPr>
          </a:p>
          <a:p>
            <a:pPr>
              <a:buFont typeface="Arial" panose="020B0604020202020204" pitchFamily="34" charset="0"/>
              <a:buChar char="•"/>
            </a:pPr>
            <a:r>
              <a:rPr lang="en-US" dirty="0"/>
              <a:t>After finishing and receiving a </a:t>
            </a:r>
            <a:r>
              <a:rPr lang="en-US" b="1" dirty="0"/>
              <a:t>success message</a:t>
            </a:r>
            <a:r>
              <a:rPr lang="en-US" dirty="0"/>
              <a:t>:</a:t>
            </a:r>
          </a:p>
          <a:p>
            <a:pPr lvl="1">
              <a:buFont typeface="Arial" panose="020B0604020202020204" pitchFamily="34" charset="0"/>
              <a:buChar char="•"/>
            </a:pPr>
            <a:r>
              <a:rPr lang="en-US" b="1" dirty="0"/>
              <a:t>Exit the environment</a:t>
            </a:r>
            <a:r>
              <a:rPr lang="en-US" dirty="0"/>
              <a:t>.</a:t>
            </a:r>
          </a:p>
          <a:p>
            <a:pPr lvl="1">
              <a:buFont typeface="Arial" panose="020B0604020202020204" pitchFamily="34" charset="0"/>
              <a:buChar char="•"/>
            </a:pPr>
            <a:r>
              <a:rPr lang="en-US" dirty="0"/>
              <a:t>Go to the bottom where you set up your environment.</a:t>
            </a:r>
          </a:p>
          <a:p>
            <a:pPr lvl="1">
              <a:buFont typeface="Arial" panose="020B0604020202020204" pitchFamily="34" charset="0"/>
              <a:buChar char="•"/>
            </a:pPr>
            <a:r>
              <a:rPr lang="en-US" dirty="0"/>
              <a:t>Click the </a:t>
            </a:r>
            <a:r>
              <a:rPr lang="en-US" b="1" dirty="0"/>
              <a:t>"Assess Task"</a:t>
            </a:r>
            <a:r>
              <a:rPr lang="en-US" dirty="0"/>
              <a:t> checkbox.</a:t>
            </a:r>
          </a:p>
          <a:p>
            <a:pPr lvl="1">
              <a:buFont typeface="Arial" panose="020B0604020202020204" pitchFamily="34" charset="0"/>
              <a:buChar char="•"/>
            </a:pPr>
            <a:r>
              <a:rPr lang="en-US" dirty="0"/>
              <a:t>You'll receive a success message if everything works correctly.</a:t>
            </a:r>
          </a:p>
          <a:p>
            <a:pPr>
              <a:buFont typeface="Arial" panose="020B0604020202020204" pitchFamily="34" charset="0"/>
              <a:buChar char="•"/>
            </a:pPr>
            <a:endParaRPr lang="en-US" dirty="0"/>
          </a:p>
          <a:p>
            <a:r>
              <a:rPr lang="en-US" b="1" dirty="0"/>
              <a:t>Hope you enjoyed the course and the assignment</a:t>
            </a:r>
            <a:r>
              <a:rPr lang="en-US" dirty="0"/>
              <a:t>.</a:t>
            </a:r>
            <a:endParaRPr lang="en-US" b="0" i="0" u="none" strike="noStrike" dirty="0">
              <a:solidFill>
                <a:srgbClr val="000000"/>
              </a:solidFill>
              <a:effectLst/>
            </a:endParaRPr>
          </a:p>
        </p:txBody>
      </p:sp>
      <p:sp>
        <p:nvSpPr>
          <p:cNvPr id="2889" name="Google Shape;2889;g305d56efd02_0_10928:notes">
            <a:extLst>
              <a:ext uri="{FF2B5EF4-FFF2-40B4-BE49-F238E27FC236}">
                <a16:creationId xmlns:a16="http://schemas.microsoft.com/office/drawing/2014/main" id="{182C55D0-C7EA-4310-0637-A3C08663ABED}"/>
              </a:ext>
            </a:extLst>
          </p:cNvPr>
          <p:cNvSpPr txBox="1">
            <a:spLocks noGrp="1"/>
          </p:cNvSpPr>
          <p:nvPr>
            <p:ph type="sldNum" idx="12"/>
          </p:nvPr>
        </p:nvSpPr>
        <p:spPr>
          <a:xfrm>
            <a:off x="0" y="8685213"/>
            <a:ext cx="2971800" cy="458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192</a:t>
            </a:fld>
            <a:endParaRPr/>
          </a:p>
        </p:txBody>
      </p:sp>
    </p:spTree>
    <p:extLst>
      <p:ext uri="{BB962C8B-B14F-4D97-AF65-F5344CB8AC3E}">
        <p14:creationId xmlns:p14="http://schemas.microsoft.com/office/powerpoint/2010/main" val="3326187692"/>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0"/>
        <p:cNvGrpSpPr/>
        <p:nvPr/>
      </p:nvGrpSpPr>
      <p:grpSpPr>
        <a:xfrm>
          <a:off x="0" y="0"/>
          <a:ext cx="0" cy="0"/>
          <a:chOff x="0" y="0"/>
          <a:chExt cx="0" cy="0"/>
        </a:xfrm>
      </p:grpSpPr>
      <p:sp>
        <p:nvSpPr>
          <p:cNvPr id="2971" name="Google Shape;2971;g305d56efd02_0_19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2" name="Google Shape;2972;g305d56efd02_0_19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3" name="Google Shape;2973;g305d56efd02_0_1915:notes"/>
          <p:cNvSpPr txBox="1">
            <a:spLocks noGrp="1"/>
          </p:cNvSpPr>
          <p:nvPr>
            <p:ph type="sldNum" idx="12"/>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193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ont Testing Layout">
  <p:cSld name="Font Testing Layout">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7" name="Google Shape;17;p2"/>
          <p:cNvSpPr txBox="1">
            <a:spLocks noGrp="1"/>
          </p:cNvSpPr>
          <p:nvPr>
            <p:ph type="body" idx="2"/>
          </p:nvPr>
        </p:nvSpPr>
        <p:spPr>
          <a:xfrm>
            <a:off x="2514600" y="4846320"/>
            <a:ext cx="31546800"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8" name="Google Shape;18;p2"/>
          <p:cNvSpPr/>
          <p:nvPr/>
        </p:nvSpPr>
        <p:spPr>
          <a:xfrm>
            <a:off x="15000920" y="10556523"/>
            <a:ext cx="11020290" cy="7492098"/>
          </a:xfrm>
          <a:prstGeom prst="rect">
            <a:avLst/>
          </a:prstGeom>
          <a:solidFill>
            <a:schemeClr val="dk2"/>
          </a:solid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None/>
            </a:pPr>
            <a:endParaRPr sz="9600" b="1" i="0" u="none" strike="noStrike" cap="none">
              <a:solidFill>
                <a:schemeClr val="dk1"/>
              </a:solidFill>
              <a:latin typeface="NVIDIA Sans"/>
              <a:ea typeface="NVIDIA Sans"/>
              <a:cs typeface="NVIDIA Sans"/>
              <a:sym typeface="NVIDIA Sans"/>
            </a:endParaRPr>
          </a:p>
        </p:txBody>
      </p:sp>
      <p:pic>
        <p:nvPicPr>
          <p:cNvPr id="19" name="Google Shape;19;p2"/>
          <p:cNvPicPr preferRelativeResize="0"/>
          <p:nvPr/>
        </p:nvPicPr>
        <p:blipFill rotWithShape="1">
          <a:blip r:embed="rId2">
            <a:alphaModFix/>
          </a:blip>
          <a:srcRect/>
          <a:stretch/>
        </p:blipFill>
        <p:spPr>
          <a:xfrm>
            <a:off x="3087422" y="10556523"/>
            <a:ext cx="11022523" cy="7864522"/>
          </a:xfrm>
          <a:prstGeom prst="rect">
            <a:avLst/>
          </a:prstGeom>
          <a:noFill/>
          <a:ln>
            <a:noFill/>
          </a:ln>
        </p:spPr>
      </p:pic>
      <p:sp>
        <p:nvSpPr>
          <p:cNvPr id="20" name="Google Shape;20;p2"/>
          <p:cNvSpPr txBox="1">
            <a:spLocks noGrp="1"/>
          </p:cNvSpPr>
          <p:nvPr>
            <p:ph type="body" idx="3"/>
          </p:nvPr>
        </p:nvSpPr>
        <p:spPr>
          <a:xfrm>
            <a:off x="15951796" y="11141440"/>
            <a:ext cx="9273032" cy="255082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30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 name="Google Shape;21;p2"/>
          <p:cNvSpPr txBox="1">
            <a:spLocks noGrp="1"/>
          </p:cNvSpPr>
          <p:nvPr>
            <p:ph type="body" idx="4"/>
          </p:nvPr>
        </p:nvSpPr>
        <p:spPr>
          <a:xfrm>
            <a:off x="15951796" y="13730012"/>
            <a:ext cx="9273032" cy="255082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3000"/>
              </a:spcBef>
              <a:spcAft>
                <a:spcPts val="0"/>
              </a:spcAft>
              <a:buClr>
                <a:schemeClr val="dk2"/>
              </a:buClr>
              <a:buSzPts val="9600"/>
              <a:buFont typeface="NVIDIA Sans"/>
              <a:buNone/>
              <a:defRPr sz="96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2"/>
              </a:buClr>
              <a:buSzPts val="9600"/>
              <a:buFont typeface="NVIDIA Sans"/>
              <a:buNone/>
              <a:defRPr sz="96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ubtitle, Bullets">
  <p:cSld name="Title, Subtitle, Bullets">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5" name="Google Shape;25;p3"/>
          <p:cNvSpPr txBox="1">
            <a:spLocks noGrp="1"/>
          </p:cNvSpPr>
          <p:nvPr>
            <p:ph type="body" idx="2"/>
          </p:nvPr>
        </p:nvSpPr>
        <p:spPr>
          <a:xfrm>
            <a:off x="2514600" y="4846320"/>
            <a:ext cx="31546800"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Right - Text Left">
  <p:cSld name="Image Right - Text Left">
    <p:spTree>
      <p:nvGrpSpPr>
        <p:cNvPr id="1" name="Shape 26"/>
        <p:cNvGrpSpPr/>
        <p:nvPr/>
      </p:nvGrpSpPr>
      <p:grpSpPr>
        <a:xfrm>
          <a:off x="0" y="0"/>
          <a:ext cx="0" cy="0"/>
          <a:chOff x="0" y="0"/>
          <a:chExt cx="0" cy="0"/>
        </a:xfrm>
      </p:grpSpPr>
      <p:sp>
        <p:nvSpPr>
          <p:cNvPr id="27" name="Google Shape;27;p4"/>
          <p:cNvSpPr/>
          <p:nvPr/>
        </p:nvSpPr>
        <p:spPr>
          <a:xfrm>
            <a:off x="32964120" y="18928080"/>
            <a:ext cx="3611880" cy="164592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b="0" i="0" u="none" strike="noStrike" cap="none">
              <a:solidFill>
                <a:schemeClr val="dk1"/>
              </a:solidFill>
              <a:latin typeface="NVIDIA Sans"/>
              <a:ea typeface="NVIDIA Sans"/>
              <a:cs typeface="NVIDIA Sans"/>
              <a:sym typeface="NVIDIA Sans"/>
            </a:endParaRPr>
          </a:p>
        </p:txBody>
      </p:sp>
      <p:sp>
        <p:nvSpPr>
          <p:cNvPr id="28" name="Google Shape;28;p4"/>
          <p:cNvSpPr>
            <a:spLocks noGrp="1"/>
          </p:cNvSpPr>
          <p:nvPr>
            <p:ph type="pic" idx="2"/>
          </p:nvPr>
        </p:nvSpPr>
        <p:spPr>
          <a:xfrm>
            <a:off x="20162837" y="0"/>
            <a:ext cx="16413163" cy="20574000"/>
          </a:xfrm>
          <a:prstGeom prst="rect">
            <a:avLst/>
          </a:prstGeom>
          <a:solidFill>
            <a:srgbClr val="F2F2F2">
              <a:alpha val="60784"/>
            </a:srgbClr>
          </a:solidFill>
          <a:ln w="9525" cap="flat" cmpd="sng">
            <a:solidFill>
              <a:schemeClr val="accent5"/>
            </a:solidFill>
            <a:prstDash val="solid"/>
            <a:round/>
            <a:headEnd type="none" w="sm" len="sm"/>
            <a:tailEnd type="none" w="sm" len="sm"/>
          </a:ln>
        </p:spPr>
      </p:sp>
      <p:sp>
        <p:nvSpPr>
          <p:cNvPr id="29" name="Google Shape;29;p4"/>
          <p:cNvSpPr txBox="1">
            <a:spLocks noGrp="1"/>
          </p:cNvSpPr>
          <p:nvPr>
            <p:ph type="title"/>
          </p:nvPr>
        </p:nvSpPr>
        <p:spPr>
          <a:xfrm>
            <a:off x="2596896" y="302065"/>
            <a:ext cx="14639544" cy="3365695"/>
          </a:xfrm>
          <a:prstGeom prst="rect">
            <a:avLst/>
          </a:prstGeom>
          <a:noFill/>
          <a:ln>
            <a:noFill/>
          </a:ln>
        </p:spPr>
        <p:txBody>
          <a:bodyPr spcFirstLastPara="1" wrap="square" lIns="91425" tIns="45700" rIns="91425" bIns="45700" anchor="b" anchorCtr="0">
            <a:normAutofit/>
          </a:bodyPr>
          <a:lstStyle>
            <a:lvl1pPr lvl="0" algn="l">
              <a:lnSpc>
                <a:spcPct val="90000"/>
              </a:lnSpc>
              <a:spcBef>
                <a:spcPts val="60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6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2596896" y="6988192"/>
            <a:ext cx="14639544" cy="11345523"/>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31" name="Google Shape;31;p4"/>
          <p:cNvSpPr txBox="1">
            <a:spLocks noGrp="1"/>
          </p:cNvSpPr>
          <p:nvPr>
            <p:ph type="body" idx="3"/>
          </p:nvPr>
        </p:nvSpPr>
        <p:spPr>
          <a:xfrm>
            <a:off x="2596896" y="3731768"/>
            <a:ext cx="14639544" cy="140817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grpSp>
        <p:nvGrpSpPr>
          <p:cNvPr id="32" name="Google Shape;32;p4"/>
          <p:cNvGrpSpPr/>
          <p:nvPr/>
        </p:nvGrpSpPr>
        <p:grpSpPr>
          <a:xfrm>
            <a:off x="0" y="19504414"/>
            <a:ext cx="2330569" cy="1082936"/>
            <a:chOff x="0" y="19504414"/>
            <a:chExt cx="2330569" cy="1082936"/>
          </a:xfrm>
        </p:grpSpPr>
        <p:sp>
          <p:nvSpPr>
            <p:cNvPr id="33" name="Google Shape;33;p4"/>
            <p:cNvSpPr/>
            <p:nvPr/>
          </p:nvSpPr>
          <p:spPr>
            <a:xfrm>
              <a:off x="0" y="19697679"/>
              <a:ext cx="155448" cy="88967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b="0" i="0" u="none" strike="noStrike" cap="none">
                <a:solidFill>
                  <a:schemeClr val="dk1"/>
                </a:solidFill>
                <a:latin typeface="NVIDIA Sans"/>
                <a:ea typeface="NVIDIA Sans"/>
                <a:cs typeface="NVIDIA Sans"/>
                <a:sym typeface="NVIDIA Sans"/>
              </a:endParaRPr>
            </a:p>
          </p:txBody>
        </p:sp>
        <p:pic>
          <p:nvPicPr>
            <p:cNvPr id="34" name="Google Shape;34;p4" descr="A picture containing shape&#10;&#10;Description automatically generated"/>
            <p:cNvPicPr preferRelativeResize="0"/>
            <p:nvPr/>
          </p:nvPicPr>
          <p:blipFill rotWithShape="1">
            <a:blip r:embed="rId2">
              <a:alphaModFix/>
            </a:blip>
            <a:srcRect/>
            <a:stretch/>
          </p:blipFill>
          <p:spPr>
            <a:xfrm>
              <a:off x="327131" y="19504414"/>
              <a:ext cx="2003438" cy="690238"/>
            </a:xfrm>
            <a:prstGeom prst="rect">
              <a:avLst/>
            </a:prstGeom>
            <a:noFill/>
            <a:ln>
              <a:noFill/>
            </a:ln>
          </p:spPr>
        </p:pic>
      </p:grpSp>
      <p:cxnSp>
        <p:nvCxnSpPr>
          <p:cNvPr id="35" name="Google Shape;35;p4"/>
          <p:cNvCxnSpPr/>
          <p:nvPr/>
        </p:nvCxnSpPr>
        <p:spPr>
          <a:xfrm>
            <a:off x="0" y="5693228"/>
            <a:ext cx="17236440" cy="0"/>
          </a:xfrm>
          <a:prstGeom prst="straightConnector1">
            <a:avLst/>
          </a:prstGeom>
          <a:noFill/>
          <a:ln w="31750" cap="flat" cmpd="sng">
            <a:solidFill>
              <a:schemeClr val="accent5"/>
            </a:solidFill>
            <a:prstDash val="solid"/>
            <a:round/>
            <a:headEnd type="none" w="sm" len="sm"/>
            <a:tailEnd type="none" w="sm" len="sm"/>
          </a:ln>
        </p:spPr>
      </p:cxnSp>
      <p:sp>
        <p:nvSpPr>
          <p:cNvPr id="36" name="Google Shape;36;p4"/>
          <p:cNvSpPr txBox="1"/>
          <p:nvPr/>
        </p:nvSpPr>
        <p:spPr>
          <a:xfrm>
            <a:off x="2596896" y="19314940"/>
            <a:ext cx="8022506" cy="109537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2400" b="0" i="0" u="none" strike="noStrike" cap="none">
                <a:solidFill>
                  <a:schemeClr val="lt1"/>
                </a:solidFill>
                <a:latin typeface="NVIDIA Sans"/>
                <a:ea typeface="NVIDIA Sans"/>
                <a:cs typeface="NVIDIA Sans"/>
                <a:sym typeface="NVIDIA Sans"/>
              </a:rPr>
              <a:t>‹#›</a:t>
            </a:fld>
            <a:endParaRPr sz="2400" b="0" i="0" u="none" strike="noStrike" cap="none">
              <a:solidFill>
                <a:schemeClr val="lt1"/>
              </a:solidFill>
              <a:latin typeface="NVIDIA Sans"/>
              <a:ea typeface="NVIDIA Sans"/>
              <a:cs typeface="NVIDIA Sans"/>
              <a:sym typeface="NVIDIA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7"/>
        <p:cNvGrpSpPr/>
        <p:nvPr/>
      </p:nvGrpSpPr>
      <p:grpSpPr>
        <a:xfrm>
          <a:off x="0" y="0"/>
          <a:ext cx="0" cy="0"/>
          <a:chOff x="0" y="0"/>
          <a:chExt cx="0" cy="0"/>
        </a:xfrm>
      </p:grpSpPr>
      <p:pic>
        <p:nvPicPr>
          <p:cNvPr id="38" name="Google Shape;38;p5" descr="A green and white background&#10;&#10;Description automatically generated"/>
          <p:cNvPicPr preferRelativeResize="0"/>
          <p:nvPr/>
        </p:nvPicPr>
        <p:blipFill rotWithShape="1">
          <a:blip r:embed="rId2">
            <a:alphaModFix/>
          </a:blip>
          <a:srcRect/>
          <a:stretch/>
        </p:blipFill>
        <p:spPr>
          <a:xfrm>
            <a:off x="0" y="0"/>
            <a:ext cx="36576000" cy="20574000"/>
          </a:xfrm>
          <a:prstGeom prst="rect">
            <a:avLst/>
          </a:prstGeom>
          <a:noFill/>
          <a:ln>
            <a:noFill/>
          </a:ln>
        </p:spPr>
      </p:pic>
      <p:pic>
        <p:nvPicPr>
          <p:cNvPr id="39" name="Google Shape;39;p5" descr="A picture containing graphics, logo, symbol, graphic design&#10;&#10;Description automatically generated"/>
          <p:cNvPicPr preferRelativeResize="0"/>
          <p:nvPr/>
        </p:nvPicPr>
        <p:blipFill rotWithShape="1">
          <a:blip r:embed="rId3">
            <a:alphaModFix/>
          </a:blip>
          <a:srcRect/>
          <a:stretch/>
        </p:blipFill>
        <p:spPr>
          <a:xfrm>
            <a:off x="816125" y="773531"/>
            <a:ext cx="8365991" cy="2882310"/>
          </a:xfrm>
          <a:prstGeom prst="rect">
            <a:avLst/>
          </a:prstGeom>
          <a:noFill/>
          <a:ln>
            <a:noFill/>
          </a:ln>
        </p:spPr>
      </p:pic>
      <p:sp>
        <p:nvSpPr>
          <p:cNvPr id="40" name="Google Shape;40;p5"/>
          <p:cNvSpPr txBox="1">
            <a:spLocks noGrp="1"/>
          </p:cNvSpPr>
          <p:nvPr>
            <p:ph type="ctrTitle"/>
          </p:nvPr>
        </p:nvSpPr>
        <p:spPr>
          <a:xfrm>
            <a:off x="1513012" y="2983577"/>
            <a:ext cx="19282214" cy="49377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8800"/>
              <a:buFont typeface="NVIDIA Sans"/>
              <a:buNone/>
              <a:defRPr sz="88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subTitle" idx="1"/>
          </p:nvPr>
        </p:nvSpPr>
        <p:spPr>
          <a:xfrm>
            <a:off x="1513012" y="7941727"/>
            <a:ext cx="19282214" cy="170383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3000"/>
              </a:spcBef>
              <a:spcAft>
                <a:spcPts val="0"/>
              </a:spcAft>
              <a:buClr>
                <a:schemeClr val="lt1"/>
              </a:buClr>
              <a:buSzPts val="4400"/>
              <a:buFont typeface="NVIDIA Sans"/>
              <a:buNone/>
              <a:defRPr sz="4400" b="0" i="0" u="none" strike="noStrike" cap="none">
                <a:solidFill>
                  <a:schemeClr val="lt1"/>
                </a:solidFill>
                <a:latin typeface="NVIDIA Sans"/>
                <a:ea typeface="NVIDIA Sans"/>
                <a:cs typeface="NVIDIA Sans"/>
                <a:sym typeface="NVIDIA Sans"/>
              </a:defRPr>
            </a:lvl1pPr>
            <a:lvl2pPr marR="0" lvl="1" algn="ctr" rtl="0">
              <a:lnSpc>
                <a:spcPct val="90000"/>
              </a:lnSpc>
              <a:spcBef>
                <a:spcPts val="1500"/>
              </a:spcBef>
              <a:spcAft>
                <a:spcPts val="0"/>
              </a:spcAft>
              <a:buClr>
                <a:schemeClr val="dk1"/>
              </a:buClr>
              <a:buSzPts val="6000"/>
              <a:buFont typeface="NVIDIA Sans"/>
              <a:buNone/>
              <a:defRPr sz="6000" b="0" i="0" u="none" strike="noStrike" cap="none">
                <a:solidFill>
                  <a:schemeClr val="dk1"/>
                </a:solidFill>
                <a:latin typeface="NVIDIA Sans"/>
                <a:ea typeface="NVIDIA Sans"/>
                <a:cs typeface="NVIDIA Sans"/>
                <a:sym typeface="NVIDIA Sans"/>
              </a:defRPr>
            </a:lvl2pPr>
            <a:lvl3pPr marR="0" lvl="2" algn="ctr" rtl="0">
              <a:lnSpc>
                <a:spcPct val="90000"/>
              </a:lnSpc>
              <a:spcBef>
                <a:spcPts val="1500"/>
              </a:spcBef>
              <a:spcAft>
                <a:spcPts val="0"/>
              </a:spcAft>
              <a:buClr>
                <a:schemeClr val="dk1"/>
              </a:buClr>
              <a:buSzPts val="5400"/>
              <a:buFont typeface="NVIDIA Sans"/>
              <a:buNone/>
              <a:defRPr sz="5400" b="0" i="0" u="none" strike="noStrike" cap="none">
                <a:solidFill>
                  <a:schemeClr val="dk1"/>
                </a:solidFill>
                <a:latin typeface="NVIDIA Sans"/>
                <a:ea typeface="NVIDIA Sans"/>
                <a:cs typeface="NVIDIA Sans"/>
                <a:sym typeface="NVIDIA Sans"/>
              </a:defRPr>
            </a:lvl3pPr>
            <a:lvl4pPr marR="0" lvl="3" algn="ctr" rtl="0">
              <a:lnSpc>
                <a:spcPct val="90000"/>
              </a:lnSpc>
              <a:spcBef>
                <a:spcPts val="1500"/>
              </a:spcBef>
              <a:spcAft>
                <a:spcPts val="0"/>
              </a:spcAft>
              <a:buClr>
                <a:schemeClr val="dk1"/>
              </a:buClr>
              <a:buSzPts val="4800"/>
              <a:buFont typeface="NVIDIA Sans"/>
              <a:buNone/>
              <a:defRPr sz="4800" b="0" i="0" u="none" strike="noStrike" cap="none">
                <a:solidFill>
                  <a:schemeClr val="dk1"/>
                </a:solidFill>
                <a:latin typeface="NVIDIA Sans"/>
                <a:ea typeface="NVIDIA Sans"/>
                <a:cs typeface="NVIDIA Sans"/>
                <a:sym typeface="NVIDIA Sans"/>
              </a:defRPr>
            </a:lvl4pPr>
            <a:lvl5pPr marR="0" lvl="4" algn="ctr" rtl="0">
              <a:lnSpc>
                <a:spcPct val="90000"/>
              </a:lnSpc>
              <a:spcBef>
                <a:spcPts val="1500"/>
              </a:spcBef>
              <a:spcAft>
                <a:spcPts val="0"/>
              </a:spcAft>
              <a:buClr>
                <a:schemeClr val="dk1"/>
              </a:buClr>
              <a:buSzPts val="4800"/>
              <a:buFont typeface="NVIDIA Sans"/>
              <a:buNone/>
              <a:defRPr sz="4800" b="0" i="0" u="none" strike="noStrike" cap="none">
                <a:solidFill>
                  <a:schemeClr val="dk1"/>
                </a:solidFill>
                <a:latin typeface="NVIDIA Sans"/>
                <a:ea typeface="NVIDIA Sans"/>
                <a:cs typeface="NVIDIA Sans"/>
                <a:sym typeface="NVIDIA Sans"/>
              </a:defRPr>
            </a:lvl5pPr>
            <a:lvl6pPr marR="0" lvl="5" algn="ctr" rtl="0">
              <a:lnSpc>
                <a:spcPct val="90000"/>
              </a:lnSpc>
              <a:spcBef>
                <a:spcPts val="1500"/>
              </a:spcBef>
              <a:spcAft>
                <a:spcPts val="0"/>
              </a:spcAft>
              <a:buClr>
                <a:schemeClr val="dk1"/>
              </a:buClr>
              <a:buSzPts val="4800"/>
              <a:buFont typeface="NVIDIA Sans"/>
              <a:buNone/>
              <a:defRPr sz="4800" b="0" i="0" u="none" strike="noStrike" cap="none">
                <a:solidFill>
                  <a:schemeClr val="dk1"/>
                </a:solidFill>
                <a:latin typeface="NVIDIA Sans"/>
                <a:ea typeface="NVIDIA Sans"/>
                <a:cs typeface="NVIDIA Sans"/>
                <a:sym typeface="NVIDIA Sans"/>
              </a:defRPr>
            </a:lvl6pPr>
            <a:lvl7pPr marR="0" lvl="6" algn="ctr" rtl="0">
              <a:lnSpc>
                <a:spcPct val="90000"/>
              </a:lnSpc>
              <a:spcBef>
                <a:spcPts val="1500"/>
              </a:spcBef>
              <a:spcAft>
                <a:spcPts val="0"/>
              </a:spcAft>
              <a:buClr>
                <a:schemeClr val="dk1"/>
              </a:buClr>
              <a:buSzPts val="4800"/>
              <a:buFont typeface="NVIDIA Sans"/>
              <a:buNone/>
              <a:defRPr sz="4800" b="0" i="0" u="none" strike="noStrike" cap="none">
                <a:solidFill>
                  <a:schemeClr val="dk1"/>
                </a:solidFill>
                <a:latin typeface="NVIDIA Sans"/>
                <a:ea typeface="NVIDIA Sans"/>
                <a:cs typeface="NVIDIA Sans"/>
                <a:sym typeface="NVIDIA Sans"/>
              </a:defRPr>
            </a:lvl7pPr>
            <a:lvl8pPr marR="0" lvl="7" algn="ctr" rtl="0">
              <a:lnSpc>
                <a:spcPct val="90000"/>
              </a:lnSpc>
              <a:spcBef>
                <a:spcPts val="1500"/>
              </a:spcBef>
              <a:spcAft>
                <a:spcPts val="0"/>
              </a:spcAft>
              <a:buClr>
                <a:schemeClr val="dk1"/>
              </a:buClr>
              <a:buSzPts val="4800"/>
              <a:buFont typeface="NVIDIA Sans"/>
              <a:buNone/>
              <a:defRPr sz="4800" b="0" i="0" u="none" strike="noStrike" cap="none">
                <a:solidFill>
                  <a:schemeClr val="dk1"/>
                </a:solidFill>
                <a:latin typeface="NVIDIA Sans"/>
                <a:ea typeface="NVIDIA Sans"/>
                <a:cs typeface="NVIDIA Sans"/>
                <a:sym typeface="NVIDIA Sans"/>
              </a:defRPr>
            </a:lvl8pPr>
            <a:lvl9pPr marR="0" lvl="8" algn="ctr" rtl="0">
              <a:lnSpc>
                <a:spcPct val="90000"/>
              </a:lnSpc>
              <a:spcBef>
                <a:spcPts val="1500"/>
              </a:spcBef>
              <a:spcAft>
                <a:spcPts val="0"/>
              </a:spcAft>
              <a:buClr>
                <a:schemeClr val="dk1"/>
              </a:buClr>
              <a:buSzPts val="4800"/>
              <a:buFont typeface="NVIDIA Sans"/>
              <a:buNone/>
              <a:defRPr sz="48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FIDENTIAL">
  <p:cSld name="CONFIDENTIAL">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45" name="Google Shape;45;p6"/>
          <p:cNvSpPr txBox="1">
            <a:spLocks noGrp="1"/>
          </p:cNvSpPr>
          <p:nvPr>
            <p:ph type="body" idx="2"/>
          </p:nvPr>
        </p:nvSpPr>
        <p:spPr>
          <a:xfrm>
            <a:off x="2514600" y="4846320"/>
            <a:ext cx="31546800"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46" name="Google Shape;46;p6"/>
          <p:cNvSpPr txBox="1"/>
          <p:nvPr/>
        </p:nvSpPr>
        <p:spPr>
          <a:xfrm>
            <a:off x="708485" y="19635786"/>
            <a:ext cx="6504666" cy="4462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b="0" i="0" u="none" strike="noStrike" cap="none">
                <a:solidFill>
                  <a:schemeClr val="lt1"/>
                </a:solidFill>
                <a:latin typeface="NVIDIA Sans Medium"/>
                <a:ea typeface="NVIDIA Sans Medium"/>
                <a:cs typeface="NVIDIA Sans Medium"/>
                <a:sym typeface="NVIDIA Sans Medium"/>
              </a:rPr>
              <a:t>NVIDIA CONFIDENTIAL. DO NOT DISTRIBUTE.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7"/>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50" name="Google Shape;50;p7"/>
          <p:cNvSpPr txBox="1">
            <a:spLocks noGrp="1"/>
          </p:cNvSpPr>
          <p:nvPr>
            <p:ph type="body" idx="2"/>
          </p:nvPr>
        </p:nvSpPr>
        <p:spPr>
          <a:xfrm>
            <a:off x="2514600" y="4846320"/>
            <a:ext cx="15215615"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51" name="Google Shape;51;p7"/>
          <p:cNvSpPr txBox="1">
            <a:spLocks noGrp="1"/>
          </p:cNvSpPr>
          <p:nvPr>
            <p:ph type="body" idx="3"/>
          </p:nvPr>
        </p:nvSpPr>
        <p:spPr>
          <a:xfrm>
            <a:off x="18845785" y="4846320"/>
            <a:ext cx="15215615"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FIDENTIAL_Two Column">
  <p:cSld name="CONFIDENTIAL_Two Column">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8"/>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55" name="Google Shape;55;p8"/>
          <p:cNvSpPr txBox="1">
            <a:spLocks noGrp="1"/>
          </p:cNvSpPr>
          <p:nvPr>
            <p:ph type="body" idx="2"/>
          </p:nvPr>
        </p:nvSpPr>
        <p:spPr>
          <a:xfrm>
            <a:off x="2514600" y="4846320"/>
            <a:ext cx="15215615"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56" name="Google Shape;56;p8"/>
          <p:cNvSpPr txBox="1">
            <a:spLocks noGrp="1"/>
          </p:cNvSpPr>
          <p:nvPr>
            <p:ph type="body" idx="3"/>
          </p:nvPr>
        </p:nvSpPr>
        <p:spPr>
          <a:xfrm>
            <a:off x="18845785" y="4846320"/>
            <a:ext cx="15215615"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57" name="Google Shape;57;p8"/>
          <p:cNvSpPr txBox="1"/>
          <p:nvPr/>
        </p:nvSpPr>
        <p:spPr>
          <a:xfrm>
            <a:off x="708485" y="19635786"/>
            <a:ext cx="6504666" cy="4462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chemeClr val="lt1"/>
                </a:solidFill>
                <a:latin typeface="NVIDIA Sans Medium"/>
                <a:ea typeface="NVIDIA Sans Medium"/>
                <a:cs typeface="NVIDIA Sans Medium"/>
                <a:sym typeface="NVIDIA Sans Medium"/>
              </a:rPr>
              <a:t>NVIDIA CONFIDENTIAL. DO NOT DISTRIBUTE.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DING_Title, Subtitle, Bullets">
  <p:cSld name="CODING_Title, Subtitle, Bullets">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Roboto Mono"/>
              <a:buNone/>
              <a:defRPr sz="7200" b="1" cap="none">
                <a:latin typeface="Roboto Mono"/>
                <a:ea typeface="Roboto Mono"/>
                <a:cs typeface="Roboto Mono"/>
                <a:sym typeface="Roboto Mon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2514600" y="4873752"/>
            <a:ext cx="31546800"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Roboto Mono"/>
                <a:ea typeface="Roboto Mono"/>
                <a:cs typeface="Roboto Mono"/>
                <a:sym typeface="Roboto Mono"/>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Roboto Mono"/>
                <a:ea typeface="Roboto Mono"/>
                <a:cs typeface="Roboto Mono"/>
                <a:sym typeface="Roboto Mono"/>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Roboto Mono"/>
                <a:ea typeface="Roboto Mono"/>
                <a:cs typeface="Roboto Mono"/>
                <a:sym typeface="Roboto Mono"/>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Roboto Mono"/>
                <a:ea typeface="Roboto Mono"/>
                <a:cs typeface="Roboto Mono"/>
                <a:sym typeface="Roboto Mono"/>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Roboto Mono"/>
                <a:ea typeface="Roboto Mono"/>
                <a:cs typeface="Roboto Mono"/>
                <a:sym typeface="Roboto Mono"/>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61" name="Google Shape;61;p9"/>
          <p:cNvSpPr txBox="1">
            <a:spLocks noGrp="1"/>
          </p:cNvSpPr>
          <p:nvPr>
            <p:ph type="body" idx="2"/>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Roboto Mono"/>
                <a:ea typeface="Roboto Mono"/>
                <a:cs typeface="Roboto Mono"/>
                <a:sym typeface="Roboto Mono"/>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FIDENTIAL_Coding">
  <p:cSld name="CONFIDENTIAL_Coding">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Roboto Mono"/>
              <a:buNone/>
              <a:defRPr sz="7200" b="1" cap="none">
                <a:latin typeface="Roboto Mono"/>
                <a:ea typeface="Roboto Mono"/>
                <a:cs typeface="Roboto Mono"/>
                <a:sym typeface="Roboto Mon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0"/>
          <p:cNvSpPr txBox="1">
            <a:spLocks noGrp="1"/>
          </p:cNvSpPr>
          <p:nvPr>
            <p:ph type="body" idx="1"/>
          </p:nvPr>
        </p:nvSpPr>
        <p:spPr>
          <a:xfrm>
            <a:off x="2514600" y="4873752"/>
            <a:ext cx="31546800" cy="13651992"/>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Roboto Mono"/>
                <a:ea typeface="Roboto Mono"/>
                <a:cs typeface="Roboto Mono"/>
                <a:sym typeface="Roboto Mono"/>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Roboto Mono"/>
                <a:ea typeface="Roboto Mono"/>
                <a:cs typeface="Roboto Mono"/>
                <a:sym typeface="Roboto Mono"/>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Roboto Mono"/>
                <a:ea typeface="Roboto Mono"/>
                <a:cs typeface="Roboto Mono"/>
                <a:sym typeface="Roboto Mono"/>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Roboto Mono"/>
                <a:ea typeface="Roboto Mono"/>
                <a:cs typeface="Roboto Mono"/>
                <a:sym typeface="Roboto Mono"/>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Roboto Mono"/>
                <a:ea typeface="Roboto Mono"/>
                <a:cs typeface="Roboto Mono"/>
                <a:sym typeface="Roboto Mono"/>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65" name="Google Shape;65;p10"/>
          <p:cNvSpPr txBox="1">
            <a:spLocks noGrp="1"/>
          </p:cNvSpPr>
          <p:nvPr>
            <p:ph type="body" idx="2"/>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Roboto Mono"/>
                <a:ea typeface="Roboto Mono"/>
                <a:cs typeface="Roboto Mono"/>
                <a:sym typeface="Roboto Mono"/>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66" name="Google Shape;66;p10"/>
          <p:cNvSpPr txBox="1"/>
          <p:nvPr/>
        </p:nvSpPr>
        <p:spPr>
          <a:xfrm>
            <a:off x="708485" y="19635786"/>
            <a:ext cx="6504666" cy="4462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chemeClr val="lt1"/>
                </a:solidFill>
                <a:latin typeface="NVIDIA Sans Medium"/>
                <a:ea typeface="NVIDIA Sans Medium"/>
                <a:cs typeface="NVIDIA Sans Medium"/>
                <a:sym typeface="NVIDIA Sans Medium"/>
              </a:rPr>
              <a:t>NVIDIA CONFIDENTIAL. DO NOT DISTRIBUTE.</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Agenda">
  <p:cSld name="1_Agenda">
    <p:spTree>
      <p:nvGrpSpPr>
        <p:cNvPr id="1" name="Shape 67"/>
        <p:cNvGrpSpPr/>
        <p:nvPr/>
      </p:nvGrpSpPr>
      <p:grpSpPr>
        <a:xfrm>
          <a:off x="0" y="0"/>
          <a:ext cx="0" cy="0"/>
          <a:chOff x="0" y="0"/>
          <a:chExt cx="0" cy="0"/>
        </a:xfrm>
      </p:grpSpPr>
      <p:pic>
        <p:nvPicPr>
          <p:cNvPr id="68" name="Google Shape;68;p11" descr="A green curved lines with a bright light behind them&#10;&#10;Description automatically generated"/>
          <p:cNvPicPr preferRelativeResize="0"/>
          <p:nvPr/>
        </p:nvPicPr>
        <p:blipFill rotWithShape="1">
          <a:blip r:embed="rId2">
            <a:alphaModFix/>
          </a:blip>
          <a:srcRect l="2408" r="51135" b="926"/>
          <a:stretch/>
        </p:blipFill>
        <p:spPr>
          <a:xfrm>
            <a:off x="0" y="0"/>
            <a:ext cx="17150706" cy="20574000"/>
          </a:xfrm>
          <a:prstGeom prst="rect">
            <a:avLst/>
          </a:prstGeom>
          <a:noFill/>
          <a:ln>
            <a:noFill/>
          </a:ln>
        </p:spPr>
      </p:pic>
      <p:sp>
        <p:nvSpPr>
          <p:cNvPr id="69" name="Google Shape;69;p11"/>
          <p:cNvSpPr/>
          <p:nvPr/>
        </p:nvSpPr>
        <p:spPr>
          <a:xfrm>
            <a:off x="0" y="0"/>
            <a:ext cx="17150706" cy="20574000"/>
          </a:xfrm>
          <a:prstGeom prst="rect">
            <a:avLst/>
          </a:prstGeom>
          <a:solidFill>
            <a:schemeClr val="dk1">
              <a:alpha val="14901"/>
            </a:schemeClr>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sp>
        <p:nvSpPr>
          <p:cNvPr id="70" name="Google Shape;70;p11"/>
          <p:cNvSpPr/>
          <p:nvPr/>
        </p:nvSpPr>
        <p:spPr>
          <a:xfrm>
            <a:off x="17204620" y="5394960"/>
            <a:ext cx="566928" cy="1517904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ingle Image Layout">
  <p:cSld name="Single Image Layout">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2"/>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74" name="Google Shape;74;p12"/>
          <p:cNvSpPr>
            <a:spLocks noGrp="1"/>
          </p:cNvSpPr>
          <p:nvPr>
            <p:ph type="pic" idx="2"/>
          </p:nvPr>
        </p:nvSpPr>
        <p:spPr>
          <a:xfrm>
            <a:off x="6062650" y="4849813"/>
            <a:ext cx="24450701"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75" name="Google Shape;75;p12"/>
          <p:cNvSpPr txBox="1">
            <a:spLocks noGrp="1"/>
          </p:cNvSpPr>
          <p:nvPr>
            <p:ph type="body" idx="3"/>
          </p:nvPr>
        </p:nvSpPr>
        <p:spPr>
          <a:xfrm>
            <a:off x="6062650" y="17063961"/>
            <a:ext cx="24450701"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76" name="Google Shape;76;p12"/>
          <p:cNvSpPr txBox="1">
            <a:spLocks noGrp="1"/>
          </p:cNvSpPr>
          <p:nvPr>
            <p:ph type="body" idx="4"/>
          </p:nvPr>
        </p:nvSpPr>
        <p:spPr>
          <a:xfrm>
            <a:off x="6062650" y="17751568"/>
            <a:ext cx="24450701"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w/ Text">
  <p:cSld name="Image w/ Text">
    <p:spTree>
      <p:nvGrpSpPr>
        <p:cNvPr id="1" name="Shape 77"/>
        <p:cNvGrpSpPr/>
        <p:nvPr/>
      </p:nvGrpSpPr>
      <p:grpSpPr>
        <a:xfrm>
          <a:off x="0" y="0"/>
          <a:ext cx="0" cy="0"/>
          <a:chOff x="0" y="0"/>
          <a:chExt cx="0" cy="0"/>
        </a:xfrm>
      </p:grpSpPr>
      <p:sp>
        <p:nvSpPr>
          <p:cNvPr id="78" name="Google Shape;78;p13"/>
          <p:cNvSpPr txBox="1">
            <a:spLocks noGrp="1"/>
          </p:cNvSpPr>
          <p:nvPr>
            <p:ph type="body" idx="1"/>
          </p:nvPr>
        </p:nvSpPr>
        <p:spPr>
          <a:xfrm>
            <a:off x="19354800" y="6919968"/>
            <a:ext cx="15583596" cy="7879524"/>
          </a:xfrm>
          <a:prstGeom prst="rect">
            <a:avLst/>
          </a:prstGeom>
          <a:noFill/>
          <a:ln>
            <a:noFill/>
          </a:ln>
        </p:spPr>
        <p:txBody>
          <a:bodyPr spcFirstLastPara="1" wrap="square" lIns="91425" tIns="45700" rIns="91425" bIns="45700" anchor="ctr"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79" name="Google Shape;79;p13"/>
          <p:cNvSpPr>
            <a:spLocks noGrp="1"/>
          </p:cNvSpPr>
          <p:nvPr>
            <p:ph type="pic" idx="2"/>
          </p:nvPr>
        </p:nvSpPr>
        <p:spPr>
          <a:xfrm>
            <a:off x="1637604" y="4849813"/>
            <a:ext cx="16345595"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80" name="Google Shape;80;p13"/>
          <p:cNvSpPr txBox="1">
            <a:spLocks noGrp="1"/>
          </p:cNvSpPr>
          <p:nvPr>
            <p:ph type="body" idx="3"/>
          </p:nvPr>
        </p:nvSpPr>
        <p:spPr>
          <a:xfrm>
            <a:off x="1637604" y="17063961"/>
            <a:ext cx="16345595"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81" name="Google Shape;81;p13"/>
          <p:cNvSpPr txBox="1">
            <a:spLocks noGrp="1"/>
          </p:cNvSpPr>
          <p:nvPr>
            <p:ph type="body" idx="4"/>
          </p:nvPr>
        </p:nvSpPr>
        <p:spPr>
          <a:xfrm>
            <a:off x="1637604" y="17751568"/>
            <a:ext cx="16345595"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82" name="Google Shape;82;p13"/>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13"/>
          <p:cNvSpPr txBox="1">
            <a:spLocks noGrp="1"/>
          </p:cNvSpPr>
          <p:nvPr>
            <p:ph type="body" idx="5"/>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up Image">
  <p:cSld name="2-up Image">
    <p:spTree>
      <p:nvGrpSpPr>
        <p:cNvPr id="1" name="Shape 84"/>
        <p:cNvGrpSpPr/>
        <p:nvPr/>
      </p:nvGrpSpPr>
      <p:grpSpPr>
        <a:xfrm>
          <a:off x="0" y="0"/>
          <a:ext cx="0" cy="0"/>
          <a:chOff x="0" y="0"/>
          <a:chExt cx="0" cy="0"/>
        </a:xfrm>
      </p:grpSpPr>
      <p:sp>
        <p:nvSpPr>
          <p:cNvPr id="85" name="Google Shape;85;p14"/>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4"/>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87" name="Google Shape;87;p14"/>
          <p:cNvSpPr>
            <a:spLocks noGrp="1"/>
          </p:cNvSpPr>
          <p:nvPr>
            <p:ph type="pic" idx="2"/>
          </p:nvPr>
        </p:nvSpPr>
        <p:spPr>
          <a:xfrm>
            <a:off x="1637604" y="4849813"/>
            <a:ext cx="16345595"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88" name="Google Shape;88;p14"/>
          <p:cNvSpPr>
            <a:spLocks noGrp="1"/>
          </p:cNvSpPr>
          <p:nvPr>
            <p:ph type="pic" idx="3"/>
          </p:nvPr>
        </p:nvSpPr>
        <p:spPr>
          <a:xfrm>
            <a:off x="18592799" y="4849813"/>
            <a:ext cx="16345595"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89" name="Google Shape;89;p14"/>
          <p:cNvSpPr txBox="1">
            <a:spLocks noGrp="1"/>
          </p:cNvSpPr>
          <p:nvPr>
            <p:ph type="body" idx="4"/>
          </p:nvPr>
        </p:nvSpPr>
        <p:spPr>
          <a:xfrm>
            <a:off x="1637604" y="17063961"/>
            <a:ext cx="16345595"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90" name="Google Shape;90;p14"/>
          <p:cNvSpPr txBox="1">
            <a:spLocks noGrp="1"/>
          </p:cNvSpPr>
          <p:nvPr>
            <p:ph type="body" idx="5"/>
          </p:nvPr>
        </p:nvSpPr>
        <p:spPr>
          <a:xfrm>
            <a:off x="1637604" y="17751568"/>
            <a:ext cx="16345595"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91" name="Google Shape;91;p14"/>
          <p:cNvSpPr txBox="1">
            <a:spLocks noGrp="1"/>
          </p:cNvSpPr>
          <p:nvPr>
            <p:ph type="body" idx="6"/>
          </p:nvPr>
        </p:nvSpPr>
        <p:spPr>
          <a:xfrm>
            <a:off x="18592805" y="17063961"/>
            <a:ext cx="16346278"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92" name="Google Shape;92;p14"/>
          <p:cNvSpPr txBox="1">
            <a:spLocks noGrp="1"/>
          </p:cNvSpPr>
          <p:nvPr>
            <p:ph type="body" idx="7"/>
          </p:nvPr>
        </p:nvSpPr>
        <p:spPr>
          <a:xfrm>
            <a:off x="18592805" y="17751568"/>
            <a:ext cx="16346278"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up Image Layout with Bullets">
  <p:cSld name="2-up Image Layout with Bullets">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5"/>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96" name="Google Shape;96;p15"/>
          <p:cNvSpPr>
            <a:spLocks noGrp="1"/>
          </p:cNvSpPr>
          <p:nvPr>
            <p:ph type="pic" idx="2"/>
          </p:nvPr>
        </p:nvSpPr>
        <p:spPr>
          <a:xfrm>
            <a:off x="1637604" y="4849813"/>
            <a:ext cx="8832277"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97" name="Google Shape;97;p15"/>
          <p:cNvSpPr txBox="1">
            <a:spLocks noGrp="1"/>
          </p:cNvSpPr>
          <p:nvPr>
            <p:ph type="body" idx="3"/>
          </p:nvPr>
        </p:nvSpPr>
        <p:spPr>
          <a:xfrm>
            <a:off x="11058350" y="6919968"/>
            <a:ext cx="6924849" cy="7879524"/>
          </a:xfrm>
          <a:prstGeom prst="rect">
            <a:avLst/>
          </a:prstGeom>
          <a:noFill/>
          <a:ln>
            <a:noFill/>
          </a:ln>
        </p:spPr>
        <p:txBody>
          <a:bodyPr spcFirstLastPara="1" wrap="square" lIns="91425" tIns="45700" rIns="91425" bIns="45700" anchor="ctr"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98" name="Google Shape;98;p15"/>
          <p:cNvSpPr>
            <a:spLocks noGrp="1"/>
          </p:cNvSpPr>
          <p:nvPr>
            <p:ph type="pic" idx="4"/>
          </p:nvPr>
        </p:nvSpPr>
        <p:spPr>
          <a:xfrm>
            <a:off x="18592805" y="4849813"/>
            <a:ext cx="8832277"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99" name="Google Shape;99;p15"/>
          <p:cNvSpPr txBox="1">
            <a:spLocks noGrp="1"/>
          </p:cNvSpPr>
          <p:nvPr>
            <p:ph type="body" idx="5"/>
          </p:nvPr>
        </p:nvSpPr>
        <p:spPr>
          <a:xfrm>
            <a:off x="28013551" y="6919968"/>
            <a:ext cx="6924849" cy="7879524"/>
          </a:xfrm>
          <a:prstGeom prst="rect">
            <a:avLst/>
          </a:prstGeom>
          <a:noFill/>
          <a:ln>
            <a:noFill/>
          </a:ln>
        </p:spPr>
        <p:txBody>
          <a:bodyPr spcFirstLastPara="1" wrap="square" lIns="91425" tIns="45700" rIns="91425" bIns="45700" anchor="ctr"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00" name="Google Shape;100;p15"/>
          <p:cNvSpPr txBox="1">
            <a:spLocks noGrp="1"/>
          </p:cNvSpPr>
          <p:nvPr>
            <p:ph type="body" idx="6"/>
          </p:nvPr>
        </p:nvSpPr>
        <p:spPr>
          <a:xfrm>
            <a:off x="1637604" y="17063961"/>
            <a:ext cx="8832277"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01" name="Google Shape;101;p15"/>
          <p:cNvSpPr txBox="1">
            <a:spLocks noGrp="1"/>
          </p:cNvSpPr>
          <p:nvPr>
            <p:ph type="body" idx="7"/>
          </p:nvPr>
        </p:nvSpPr>
        <p:spPr>
          <a:xfrm>
            <a:off x="1637604" y="17751568"/>
            <a:ext cx="8832277"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02" name="Google Shape;102;p15"/>
          <p:cNvSpPr txBox="1">
            <a:spLocks noGrp="1"/>
          </p:cNvSpPr>
          <p:nvPr>
            <p:ph type="body" idx="8"/>
          </p:nvPr>
        </p:nvSpPr>
        <p:spPr>
          <a:xfrm>
            <a:off x="18592805" y="17063961"/>
            <a:ext cx="8832646"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03" name="Google Shape;103;p15"/>
          <p:cNvSpPr txBox="1">
            <a:spLocks noGrp="1"/>
          </p:cNvSpPr>
          <p:nvPr>
            <p:ph type="body" idx="9"/>
          </p:nvPr>
        </p:nvSpPr>
        <p:spPr>
          <a:xfrm>
            <a:off x="18592805" y="17751568"/>
            <a:ext cx="8832646"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up Image">
  <p:cSld name="3-up Image">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6"/>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07" name="Google Shape;107;p16"/>
          <p:cNvSpPr>
            <a:spLocks noGrp="1"/>
          </p:cNvSpPr>
          <p:nvPr>
            <p:ph type="pic" idx="2"/>
          </p:nvPr>
        </p:nvSpPr>
        <p:spPr>
          <a:xfrm>
            <a:off x="24148473" y="4849813"/>
            <a:ext cx="10789920"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08" name="Google Shape;108;p16"/>
          <p:cNvSpPr>
            <a:spLocks noGrp="1"/>
          </p:cNvSpPr>
          <p:nvPr>
            <p:ph type="pic" idx="3"/>
          </p:nvPr>
        </p:nvSpPr>
        <p:spPr>
          <a:xfrm>
            <a:off x="12893038" y="4849813"/>
            <a:ext cx="10789920"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09" name="Google Shape;109;p16"/>
          <p:cNvSpPr>
            <a:spLocks noGrp="1"/>
          </p:cNvSpPr>
          <p:nvPr>
            <p:ph type="pic" idx="4"/>
          </p:nvPr>
        </p:nvSpPr>
        <p:spPr>
          <a:xfrm>
            <a:off x="1637604" y="4849813"/>
            <a:ext cx="10789920"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10" name="Google Shape;110;p16"/>
          <p:cNvSpPr txBox="1">
            <a:spLocks noGrp="1"/>
          </p:cNvSpPr>
          <p:nvPr>
            <p:ph type="body" idx="5"/>
          </p:nvPr>
        </p:nvSpPr>
        <p:spPr>
          <a:xfrm>
            <a:off x="1653110" y="17063961"/>
            <a:ext cx="1078992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11" name="Google Shape;111;p16"/>
          <p:cNvSpPr txBox="1">
            <a:spLocks noGrp="1"/>
          </p:cNvSpPr>
          <p:nvPr>
            <p:ph type="body" idx="6"/>
          </p:nvPr>
        </p:nvSpPr>
        <p:spPr>
          <a:xfrm>
            <a:off x="1653110" y="17751568"/>
            <a:ext cx="1078992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12" name="Google Shape;112;p16"/>
          <p:cNvSpPr txBox="1">
            <a:spLocks noGrp="1"/>
          </p:cNvSpPr>
          <p:nvPr>
            <p:ph type="body" idx="7"/>
          </p:nvPr>
        </p:nvSpPr>
        <p:spPr>
          <a:xfrm>
            <a:off x="12893040" y="17063961"/>
            <a:ext cx="1078992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13" name="Google Shape;113;p16"/>
          <p:cNvSpPr txBox="1">
            <a:spLocks noGrp="1"/>
          </p:cNvSpPr>
          <p:nvPr>
            <p:ph type="body" idx="8"/>
          </p:nvPr>
        </p:nvSpPr>
        <p:spPr>
          <a:xfrm>
            <a:off x="12893040" y="17751568"/>
            <a:ext cx="1078992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14" name="Google Shape;114;p16"/>
          <p:cNvSpPr txBox="1">
            <a:spLocks noGrp="1"/>
          </p:cNvSpPr>
          <p:nvPr>
            <p:ph type="body" idx="9"/>
          </p:nvPr>
        </p:nvSpPr>
        <p:spPr>
          <a:xfrm>
            <a:off x="24132970" y="17063961"/>
            <a:ext cx="10790371"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15" name="Google Shape;115;p16"/>
          <p:cNvSpPr txBox="1">
            <a:spLocks noGrp="1"/>
          </p:cNvSpPr>
          <p:nvPr>
            <p:ph type="body" idx="13"/>
          </p:nvPr>
        </p:nvSpPr>
        <p:spPr>
          <a:xfrm>
            <a:off x="24132970" y="17751568"/>
            <a:ext cx="10790371"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up Image">
  <p:cSld name="4-up Image">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7"/>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19" name="Google Shape;119;p17"/>
          <p:cNvSpPr>
            <a:spLocks noGrp="1"/>
          </p:cNvSpPr>
          <p:nvPr>
            <p:ph type="pic" idx="2"/>
          </p:nvPr>
        </p:nvSpPr>
        <p:spPr>
          <a:xfrm>
            <a:off x="18520757" y="4849813"/>
            <a:ext cx="7982985"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20" name="Google Shape;120;p17"/>
          <p:cNvSpPr>
            <a:spLocks noGrp="1"/>
          </p:cNvSpPr>
          <p:nvPr>
            <p:ph type="pic" idx="3"/>
          </p:nvPr>
        </p:nvSpPr>
        <p:spPr>
          <a:xfrm>
            <a:off x="10072254" y="4849813"/>
            <a:ext cx="7982985"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21" name="Google Shape;121;p17"/>
          <p:cNvSpPr>
            <a:spLocks noGrp="1"/>
          </p:cNvSpPr>
          <p:nvPr>
            <p:ph type="pic" idx="4"/>
          </p:nvPr>
        </p:nvSpPr>
        <p:spPr>
          <a:xfrm>
            <a:off x="1637606" y="4849813"/>
            <a:ext cx="7969130"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22" name="Google Shape;122;p17"/>
          <p:cNvSpPr>
            <a:spLocks noGrp="1"/>
          </p:cNvSpPr>
          <p:nvPr>
            <p:ph type="pic" idx="5"/>
          </p:nvPr>
        </p:nvSpPr>
        <p:spPr>
          <a:xfrm>
            <a:off x="26969260" y="4849813"/>
            <a:ext cx="7969133" cy="12019835"/>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23" name="Google Shape;123;p17"/>
          <p:cNvSpPr txBox="1">
            <a:spLocks noGrp="1"/>
          </p:cNvSpPr>
          <p:nvPr>
            <p:ph type="body" idx="6"/>
          </p:nvPr>
        </p:nvSpPr>
        <p:spPr>
          <a:xfrm>
            <a:off x="10087333" y="17063961"/>
            <a:ext cx="7967906"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24" name="Google Shape;124;p17"/>
          <p:cNvSpPr txBox="1">
            <a:spLocks noGrp="1"/>
          </p:cNvSpPr>
          <p:nvPr>
            <p:ph type="body" idx="7"/>
          </p:nvPr>
        </p:nvSpPr>
        <p:spPr>
          <a:xfrm>
            <a:off x="1630527" y="17063961"/>
            <a:ext cx="794697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25" name="Google Shape;125;p17"/>
          <p:cNvSpPr txBox="1">
            <a:spLocks noGrp="1"/>
          </p:cNvSpPr>
          <p:nvPr>
            <p:ph type="body" idx="8"/>
          </p:nvPr>
        </p:nvSpPr>
        <p:spPr>
          <a:xfrm>
            <a:off x="10087333" y="17751568"/>
            <a:ext cx="7967906"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26" name="Google Shape;126;p17"/>
          <p:cNvSpPr txBox="1">
            <a:spLocks noGrp="1"/>
          </p:cNvSpPr>
          <p:nvPr>
            <p:ph type="body" idx="9"/>
          </p:nvPr>
        </p:nvSpPr>
        <p:spPr>
          <a:xfrm>
            <a:off x="1630527" y="17751568"/>
            <a:ext cx="794697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27" name="Google Shape;127;p17"/>
          <p:cNvSpPr txBox="1">
            <a:spLocks noGrp="1"/>
          </p:cNvSpPr>
          <p:nvPr>
            <p:ph type="body" idx="13"/>
          </p:nvPr>
        </p:nvSpPr>
        <p:spPr>
          <a:xfrm>
            <a:off x="18527529" y="17063961"/>
            <a:ext cx="794697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28" name="Google Shape;128;p17"/>
          <p:cNvSpPr txBox="1">
            <a:spLocks noGrp="1"/>
          </p:cNvSpPr>
          <p:nvPr>
            <p:ph type="body" idx="14"/>
          </p:nvPr>
        </p:nvSpPr>
        <p:spPr>
          <a:xfrm>
            <a:off x="18527529" y="17751568"/>
            <a:ext cx="794697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29" name="Google Shape;129;p17"/>
          <p:cNvSpPr txBox="1">
            <a:spLocks noGrp="1"/>
          </p:cNvSpPr>
          <p:nvPr>
            <p:ph type="body" idx="15"/>
          </p:nvPr>
        </p:nvSpPr>
        <p:spPr>
          <a:xfrm>
            <a:off x="26976037" y="17063961"/>
            <a:ext cx="7947304"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30" name="Google Shape;130;p17"/>
          <p:cNvSpPr txBox="1">
            <a:spLocks noGrp="1"/>
          </p:cNvSpPr>
          <p:nvPr>
            <p:ph type="body" idx="16"/>
          </p:nvPr>
        </p:nvSpPr>
        <p:spPr>
          <a:xfrm>
            <a:off x="26976037" y="17751568"/>
            <a:ext cx="7947304"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up Image">
  <p:cSld name="5-up Image">
    <p:spTree>
      <p:nvGrpSpPr>
        <p:cNvPr id="1" name="Shape 131"/>
        <p:cNvGrpSpPr/>
        <p:nvPr/>
      </p:nvGrpSpPr>
      <p:grpSpPr>
        <a:xfrm>
          <a:off x="0" y="0"/>
          <a:ext cx="0" cy="0"/>
          <a:chOff x="0" y="0"/>
          <a:chExt cx="0" cy="0"/>
        </a:xfrm>
      </p:grpSpPr>
      <p:sp>
        <p:nvSpPr>
          <p:cNvPr id="132" name="Google Shape;132;p18"/>
          <p:cNvSpPr>
            <a:spLocks noGrp="1"/>
          </p:cNvSpPr>
          <p:nvPr>
            <p:ph type="pic" idx="2"/>
          </p:nvPr>
        </p:nvSpPr>
        <p:spPr>
          <a:xfrm>
            <a:off x="12891393" y="4849814"/>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33" name="Google Shape;133;p18"/>
          <p:cNvSpPr>
            <a:spLocks noGrp="1"/>
          </p:cNvSpPr>
          <p:nvPr>
            <p:ph type="pic" idx="3"/>
          </p:nvPr>
        </p:nvSpPr>
        <p:spPr>
          <a:xfrm>
            <a:off x="1645583" y="4849814"/>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34" name="Google Shape;134;p18"/>
          <p:cNvSpPr>
            <a:spLocks noGrp="1"/>
          </p:cNvSpPr>
          <p:nvPr>
            <p:ph type="pic" idx="4"/>
          </p:nvPr>
        </p:nvSpPr>
        <p:spPr>
          <a:xfrm>
            <a:off x="24148473" y="4849814"/>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35" name="Google Shape;135;p18"/>
          <p:cNvSpPr txBox="1">
            <a:spLocks noGrp="1"/>
          </p:cNvSpPr>
          <p:nvPr>
            <p:ph type="body" idx="1"/>
          </p:nvPr>
        </p:nvSpPr>
        <p:spPr>
          <a:xfrm>
            <a:off x="1656844" y="9981886"/>
            <a:ext cx="1077865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36" name="Google Shape;136;p18"/>
          <p:cNvSpPr txBox="1">
            <a:spLocks noGrp="1"/>
          </p:cNvSpPr>
          <p:nvPr>
            <p:ph type="body" idx="5"/>
          </p:nvPr>
        </p:nvSpPr>
        <p:spPr>
          <a:xfrm>
            <a:off x="1656844" y="10669493"/>
            <a:ext cx="1077865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37" name="Google Shape;137;p18"/>
          <p:cNvSpPr txBox="1">
            <a:spLocks noGrp="1"/>
          </p:cNvSpPr>
          <p:nvPr>
            <p:ph type="body" idx="6"/>
          </p:nvPr>
        </p:nvSpPr>
        <p:spPr>
          <a:xfrm>
            <a:off x="12894348" y="9981886"/>
            <a:ext cx="1077865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38" name="Google Shape;138;p18"/>
          <p:cNvSpPr txBox="1">
            <a:spLocks noGrp="1"/>
          </p:cNvSpPr>
          <p:nvPr>
            <p:ph type="body" idx="7"/>
          </p:nvPr>
        </p:nvSpPr>
        <p:spPr>
          <a:xfrm>
            <a:off x="12894348" y="10669493"/>
            <a:ext cx="1077865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39" name="Google Shape;139;p18"/>
          <p:cNvSpPr txBox="1">
            <a:spLocks noGrp="1"/>
          </p:cNvSpPr>
          <p:nvPr>
            <p:ph type="body" idx="8"/>
          </p:nvPr>
        </p:nvSpPr>
        <p:spPr>
          <a:xfrm>
            <a:off x="24151315" y="9981886"/>
            <a:ext cx="1077910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40" name="Google Shape;140;p18"/>
          <p:cNvSpPr txBox="1">
            <a:spLocks noGrp="1"/>
          </p:cNvSpPr>
          <p:nvPr>
            <p:ph type="body" idx="9"/>
          </p:nvPr>
        </p:nvSpPr>
        <p:spPr>
          <a:xfrm>
            <a:off x="24151315" y="10669493"/>
            <a:ext cx="1077910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41" name="Google Shape;141;p18"/>
          <p:cNvSpPr>
            <a:spLocks noGrp="1"/>
          </p:cNvSpPr>
          <p:nvPr>
            <p:ph type="pic" idx="13"/>
          </p:nvPr>
        </p:nvSpPr>
        <p:spPr>
          <a:xfrm>
            <a:off x="18520757" y="11931888"/>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42" name="Google Shape;142;p18"/>
          <p:cNvSpPr>
            <a:spLocks noGrp="1"/>
          </p:cNvSpPr>
          <p:nvPr>
            <p:ph type="pic" idx="14"/>
          </p:nvPr>
        </p:nvSpPr>
        <p:spPr>
          <a:xfrm>
            <a:off x="7265320" y="11931888"/>
            <a:ext cx="10789919"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43" name="Google Shape;143;p18"/>
          <p:cNvSpPr txBox="1">
            <a:spLocks noGrp="1"/>
          </p:cNvSpPr>
          <p:nvPr>
            <p:ph type="body" idx="15"/>
          </p:nvPr>
        </p:nvSpPr>
        <p:spPr>
          <a:xfrm>
            <a:off x="7276587" y="17063961"/>
            <a:ext cx="10778651"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44" name="Google Shape;144;p18"/>
          <p:cNvSpPr txBox="1">
            <a:spLocks noGrp="1"/>
          </p:cNvSpPr>
          <p:nvPr>
            <p:ph type="body" idx="16"/>
          </p:nvPr>
        </p:nvSpPr>
        <p:spPr>
          <a:xfrm>
            <a:off x="7276587" y="17751568"/>
            <a:ext cx="10778651"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45" name="Google Shape;145;p18"/>
          <p:cNvSpPr txBox="1">
            <a:spLocks noGrp="1"/>
          </p:cNvSpPr>
          <p:nvPr>
            <p:ph type="body" idx="17"/>
          </p:nvPr>
        </p:nvSpPr>
        <p:spPr>
          <a:xfrm>
            <a:off x="18533554" y="17063961"/>
            <a:ext cx="1077910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46" name="Google Shape;146;p18"/>
          <p:cNvSpPr txBox="1">
            <a:spLocks noGrp="1"/>
          </p:cNvSpPr>
          <p:nvPr>
            <p:ph type="body" idx="18"/>
          </p:nvPr>
        </p:nvSpPr>
        <p:spPr>
          <a:xfrm>
            <a:off x="18533554" y="17751568"/>
            <a:ext cx="1077910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47" name="Google Shape;147;p18"/>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18"/>
          <p:cNvSpPr txBox="1">
            <a:spLocks noGrp="1"/>
          </p:cNvSpPr>
          <p:nvPr>
            <p:ph type="body" idx="19"/>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6-up Image">
  <p:cSld name="6-up Image">
    <p:spTree>
      <p:nvGrpSpPr>
        <p:cNvPr id="1" name="Shape 149"/>
        <p:cNvGrpSpPr/>
        <p:nvPr/>
      </p:nvGrpSpPr>
      <p:grpSpPr>
        <a:xfrm>
          <a:off x="0" y="0"/>
          <a:ext cx="0" cy="0"/>
          <a:chOff x="0" y="0"/>
          <a:chExt cx="0" cy="0"/>
        </a:xfrm>
      </p:grpSpPr>
      <p:sp>
        <p:nvSpPr>
          <p:cNvPr id="150" name="Google Shape;150;p19"/>
          <p:cNvSpPr>
            <a:spLocks noGrp="1"/>
          </p:cNvSpPr>
          <p:nvPr>
            <p:ph type="pic" idx="2"/>
          </p:nvPr>
        </p:nvSpPr>
        <p:spPr>
          <a:xfrm>
            <a:off x="12891393" y="4849814"/>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51" name="Google Shape;151;p19"/>
          <p:cNvSpPr>
            <a:spLocks noGrp="1"/>
          </p:cNvSpPr>
          <p:nvPr>
            <p:ph type="pic" idx="3"/>
          </p:nvPr>
        </p:nvSpPr>
        <p:spPr>
          <a:xfrm>
            <a:off x="1645583" y="4849814"/>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52" name="Google Shape;152;p19"/>
          <p:cNvSpPr>
            <a:spLocks noGrp="1"/>
          </p:cNvSpPr>
          <p:nvPr>
            <p:ph type="pic" idx="4"/>
          </p:nvPr>
        </p:nvSpPr>
        <p:spPr>
          <a:xfrm>
            <a:off x="24148473" y="4849814"/>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53" name="Google Shape;153;p19"/>
          <p:cNvSpPr txBox="1">
            <a:spLocks noGrp="1"/>
          </p:cNvSpPr>
          <p:nvPr>
            <p:ph type="body" idx="1"/>
          </p:nvPr>
        </p:nvSpPr>
        <p:spPr>
          <a:xfrm>
            <a:off x="1656844" y="9981886"/>
            <a:ext cx="1077865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54" name="Google Shape;154;p19"/>
          <p:cNvSpPr txBox="1">
            <a:spLocks noGrp="1"/>
          </p:cNvSpPr>
          <p:nvPr>
            <p:ph type="body" idx="5"/>
          </p:nvPr>
        </p:nvSpPr>
        <p:spPr>
          <a:xfrm>
            <a:off x="1656844" y="10669493"/>
            <a:ext cx="1077865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55" name="Google Shape;155;p19"/>
          <p:cNvSpPr txBox="1">
            <a:spLocks noGrp="1"/>
          </p:cNvSpPr>
          <p:nvPr>
            <p:ph type="body" idx="6"/>
          </p:nvPr>
        </p:nvSpPr>
        <p:spPr>
          <a:xfrm>
            <a:off x="12894348" y="9981886"/>
            <a:ext cx="1077865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56" name="Google Shape;156;p19"/>
          <p:cNvSpPr txBox="1">
            <a:spLocks noGrp="1"/>
          </p:cNvSpPr>
          <p:nvPr>
            <p:ph type="body" idx="7"/>
          </p:nvPr>
        </p:nvSpPr>
        <p:spPr>
          <a:xfrm>
            <a:off x="12894348" y="10669493"/>
            <a:ext cx="1077865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57" name="Google Shape;157;p19"/>
          <p:cNvSpPr txBox="1">
            <a:spLocks noGrp="1"/>
          </p:cNvSpPr>
          <p:nvPr>
            <p:ph type="body" idx="8"/>
          </p:nvPr>
        </p:nvSpPr>
        <p:spPr>
          <a:xfrm>
            <a:off x="24151315" y="9981886"/>
            <a:ext cx="1077910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58" name="Google Shape;158;p19"/>
          <p:cNvSpPr txBox="1">
            <a:spLocks noGrp="1"/>
          </p:cNvSpPr>
          <p:nvPr>
            <p:ph type="body" idx="9"/>
          </p:nvPr>
        </p:nvSpPr>
        <p:spPr>
          <a:xfrm>
            <a:off x="24151315" y="10669493"/>
            <a:ext cx="1077910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59" name="Google Shape;159;p19"/>
          <p:cNvSpPr>
            <a:spLocks noGrp="1"/>
          </p:cNvSpPr>
          <p:nvPr>
            <p:ph type="pic" idx="13"/>
          </p:nvPr>
        </p:nvSpPr>
        <p:spPr>
          <a:xfrm>
            <a:off x="12902654" y="11931889"/>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60" name="Google Shape;160;p19"/>
          <p:cNvSpPr>
            <a:spLocks noGrp="1"/>
          </p:cNvSpPr>
          <p:nvPr>
            <p:ph type="pic" idx="14"/>
          </p:nvPr>
        </p:nvSpPr>
        <p:spPr>
          <a:xfrm>
            <a:off x="1656844" y="11931889"/>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61" name="Google Shape;161;p19"/>
          <p:cNvSpPr>
            <a:spLocks noGrp="1"/>
          </p:cNvSpPr>
          <p:nvPr>
            <p:ph type="pic" idx="15"/>
          </p:nvPr>
        </p:nvSpPr>
        <p:spPr>
          <a:xfrm>
            <a:off x="24159734" y="11931889"/>
            <a:ext cx="1078992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62" name="Google Shape;162;p19"/>
          <p:cNvSpPr txBox="1">
            <a:spLocks noGrp="1"/>
          </p:cNvSpPr>
          <p:nvPr>
            <p:ph type="body" idx="16"/>
          </p:nvPr>
        </p:nvSpPr>
        <p:spPr>
          <a:xfrm>
            <a:off x="1668105" y="17063961"/>
            <a:ext cx="1077865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63" name="Google Shape;163;p19"/>
          <p:cNvSpPr txBox="1">
            <a:spLocks noGrp="1"/>
          </p:cNvSpPr>
          <p:nvPr>
            <p:ph type="body" idx="17"/>
          </p:nvPr>
        </p:nvSpPr>
        <p:spPr>
          <a:xfrm>
            <a:off x="1668105" y="17751568"/>
            <a:ext cx="1077865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64" name="Google Shape;164;p19"/>
          <p:cNvSpPr txBox="1">
            <a:spLocks noGrp="1"/>
          </p:cNvSpPr>
          <p:nvPr>
            <p:ph type="body" idx="18"/>
          </p:nvPr>
        </p:nvSpPr>
        <p:spPr>
          <a:xfrm>
            <a:off x="12905609" y="17063961"/>
            <a:ext cx="1077865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65" name="Google Shape;165;p19"/>
          <p:cNvSpPr txBox="1">
            <a:spLocks noGrp="1"/>
          </p:cNvSpPr>
          <p:nvPr>
            <p:ph type="body" idx="19"/>
          </p:nvPr>
        </p:nvSpPr>
        <p:spPr>
          <a:xfrm>
            <a:off x="12905609" y="17751568"/>
            <a:ext cx="1077865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66" name="Google Shape;166;p19"/>
          <p:cNvSpPr txBox="1">
            <a:spLocks noGrp="1"/>
          </p:cNvSpPr>
          <p:nvPr>
            <p:ph type="body" idx="20"/>
          </p:nvPr>
        </p:nvSpPr>
        <p:spPr>
          <a:xfrm>
            <a:off x="24162576" y="17063961"/>
            <a:ext cx="1077910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67" name="Google Shape;167;p19"/>
          <p:cNvSpPr txBox="1">
            <a:spLocks noGrp="1"/>
          </p:cNvSpPr>
          <p:nvPr>
            <p:ph type="body" idx="21"/>
          </p:nvPr>
        </p:nvSpPr>
        <p:spPr>
          <a:xfrm>
            <a:off x="24162576" y="17751568"/>
            <a:ext cx="1077910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68" name="Google Shape;168;p19"/>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19"/>
          <p:cNvSpPr txBox="1">
            <a:spLocks noGrp="1"/>
          </p:cNvSpPr>
          <p:nvPr>
            <p:ph type="body" idx="22"/>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7-up Image">
  <p:cSld name="7-up Image">
    <p:spTree>
      <p:nvGrpSpPr>
        <p:cNvPr id="1" name="Shape 170"/>
        <p:cNvGrpSpPr/>
        <p:nvPr/>
      </p:nvGrpSpPr>
      <p:grpSpPr>
        <a:xfrm>
          <a:off x="0" y="0"/>
          <a:ext cx="0" cy="0"/>
          <a:chOff x="0" y="0"/>
          <a:chExt cx="0" cy="0"/>
        </a:xfrm>
      </p:grpSpPr>
      <p:sp>
        <p:nvSpPr>
          <p:cNvPr id="171" name="Google Shape;171;p20"/>
          <p:cNvSpPr txBox="1">
            <a:spLocks noGrp="1"/>
          </p:cNvSpPr>
          <p:nvPr>
            <p:ph type="body" idx="1"/>
          </p:nvPr>
        </p:nvSpPr>
        <p:spPr>
          <a:xfrm>
            <a:off x="14335071" y="17059122"/>
            <a:ext cx="795528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72" name="Google Shape;172;p20"/>
          <p:cNvSpPr txBox="1">
            <a:spLocks noGrp="1"/>
          </p:cNvSpPr>
          <p:nvPr>
            <p:ph type="body" idx="2"/>
          </p:nvPr>
        </p:nvSpPr>
        <p:spPr>
          <a:xfrm>
            <a:off x="5886573" y="17059122"/>
            <a:ext cx="7970338"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73" name="Google Shape;173;p20"/>
          <p:cNvSpPr txBox="1">
            <a:spLocks noGrp="1"/>
          </p:cNvSpPr>
          <p:nvPr>
            <p:ph type="body" idx="3"/>
          </p:nvPr>
        </p:nvSpPr>
        <p:spPr>
          <a:xfrm>
            <a:off x="14335071" y="17727056"/>
            <a:ext cx="795528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74" name="Google Shape;174;p20"/>
          <p:cNvSpPr txBox="1">
            <a:spLocks noGrp="1"/>
          </p:cNvSpPr>
          <p:nvPr>
            <p:ph type="body" idx="4"/>
          </p:nvPr>
        </p:nvSpPr>
        <p:spPr>
          <a:xfrm>
            <a:off x="5886573" y="17727056"/>
            <a:ext cx="7970338"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75" name="Google Shape;175;p20"/>
          <p:cNvSpPr>
            <a:spLocks noGrp="1"/>
          </p:cNvSpPr>
          <p:nvPr>
            <p:ph type="pic" idx="5"/>
          </p:nvPr>
        </p:nvSpPr>
        <p:spPr>
          <a:xfrm>
            <a:off x="5886573" y="11926198"/>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76" name="Google Shape;176;p20"/>
          <p:cNvSpPr>
            <a:spLocks noGrp="1"/>
          </p:cNvSpPr>
          <p:nvPr>
            <p:ph type="pic" idx="6"/>
          </p:nvPr>
        </p:nvSpPr>
        <p:spPr>
          <a:xfrm>
            <a:off x="14335074" y="11926198"/>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77" name="Google Shape;177;p20"/>
          <p:cNvSpPr>
            <a:spLocks noGrp="1"/>
          </p:cNvSpPr>
          <p:nvPr>
            <p:ph type="pic" idx="7"/>
          </p:nvPr>
        </p:nvSpPr>
        <p:spPr>
          <a:xfrm>
            <a:off x="22783576" y="11926198"/>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78" name="Google Shape;178;p20"/>
          <p:cNvSpPr txBox="1">
            <a:spLocks noGrp="1"/>
          </p:cNvSpPr>
          <p:nvPr>
            <p:ph type="body" idx="8"/>
          </p:nvPr>
        </p:nvSpPr>
        <p:spPr>
          <a:xfrm>
            <a:off x="22783575" y="17059122"/>
            <a:ext cx="7951467"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79" name="Google Shape;179;p20"/>
          <p:cNvSpPr txBox="1">
            <a:spLocks noGrp="1"/>
          </p:cNvSpPr>
          <p:nvPr>
            <p:ph type="body" idx="9"/>
          </p:nvPr>
        </p:nvSpPr>
        <p:spPr>
          <a:xfrm>
            <a:off x="22783575" y="17727056"/>
            <a:ext cx="7951467"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80" name="Google Shape;180;p20"/>
          <p:cNvSpPr>
            <a:spLocks noGrp="1"/>
          </p:cNvSpPr>
          <p:nvPr>
            <p:ph type="pic" idx="13"/>
          </p:nvPr>
        </p:nvSpPr>
        <p:spPr>
          <a:xfrm>
            <a:off x="18534610" y="4849814"/>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81" name="Google Shape;181;p20"/>
          <p:cNvSpPr>
            <a:spLocks noGrp="1"/>
          </p:cNvSpPr>
          <p:nvPr>
            <p:ph type="pic" idx="14"/>
          </p:nvPr>
        </p:nvSpPr>
        <p:spPr>
          <a:xfrm>
            <a:off x="10086108" y="4849814"/>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82" name="Google Shape;182;p20"/>
          <p:cNvSpPr>
            <a:spLocks noGrp="1"/>
          </p:cNvSpPr>
          <p:nvPr>
            <p:ph type="pic" idx="15"/>
          </p:nvPr>
        </p:nvSpPr>
        <p:spPr>
          <a:xfrm>
            <a:off x="1637606" y="4849814"/>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83" name="Google Shape;183;p20"/>
          <p:cNvSpPr>
            <a:spLocks noGrp="1"/>
          </p:cNvSpPr>
          <p:nvPr>
            <p:ph type="pic" idx="16"/>
          </p:nvPr>
        </p:nvSpPr>
        <p:spPr>
          <a:xfrm>
            <a:off x="26983113" y="4849814"/>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84" name="Google Shape;184;p20"/>
          <p:cNvSpPr txBox="1">
            <a:spLocks noGrp="1"/>
          </p:cNvSpPr>
          <p:nvPr>
            <p:ph type="body" idx="17"/>
          </p:nvPr>
        </p:nvSpPr>
        <p:spPr>
          <a:xfrm>
            <a:off x="10094409" y="9981886"/>
            <a:ext cx="794697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85" name="Google Shape;185;p20"/>
          <p:cNvSpPr txBox="1">
            <a:spLocks noGrp="1"/>
          </p:cNvSpPr>
          <p:nvPr>
            <p:ph type="body" idx="18"/>
          </p:nvPr>
        </p:nvSpPr>
        <p:spPr>
          <a:xfrm>
            <a:off x="1637603" y="9981886"/>
            <a:ext cx="794697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86" name="Google Shape;186;p20"/>
          <p:cNvSpPr txBox="1">
            <a:spLocks noGrp="1"/>
          </p:cNvSpPr>
          <p:nvPr>
            <p:ph type="body" idx="19"/>
          </p:nvPr>
        </p:nvSpPr>
        <p:spPr>
          <a:xfrm>
            <a:off x="10094409" y="10669493"/>
            <a:ext cx="794697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87" name="Google Shape;187;p20"/>
          <p:cNvSpPr txBox="1">
            <a:spLocks noGrp="1"/>
          </p:cNvSpPr>
          <p:nvPr>
            <p:ph type="body" idx="20"/>
          </p:nvPr>
        </p:nvSpPr>
        <p:spPr>
          <a:xfrm>
            <a:off x="1637603" y="10669493"/>
            <a:ext cx="794697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88" name="Google Shape;188;p20"/>
          <p:cNvSpPr txBox="1">
            <a:spLocks noGrp="1"/>
          </p:cNvSpPr>
          <p:nvPr>
            <p:ph type="body" idx="21"/>
          </p:nvPr>
        </p:nvSpPr>
        <p:spPr>
          <a:xfrm>
            <a:off x="18534605" y="9981886"/>
            <a:ext cx="794697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89" name="Google Shape;189;p20"/>
          <p:cNvSpPr txBox="1">
            <a:spLocks noGrp="1"/>
          </p:cNvSpPr>
          <p:nvPr>
            <p:ph type="body" idx="22"/>
          </p:nvPr>
        </p:nvSpPr>
        <p:spPr>
          <a:xfrm>
            <a:off x="18534605" y="10669493"/>
            <a:ext cx="794697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90" name="Google Shape;190;p20"/>
          <p:cNvSpPr txBox="1">
            <a:spLocks noGrp="1"/>
          </p:cNvSpPr>
          <p:nvPr>
            <p:ph type="body" idx="23"/>
          </p:nvPr>
        </p:nvSpPr>
        <p:spPr>
          <a:xfrm>
            <a:off x="26983113" y="9981886"/>
            <a:ext cx="7947304"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91" name="Google Shape;191;p20"/>
          <p:cNvSpPr txBox="1">
            <a:spLocks noGrp="1"/>
          </p:cNvSpPr>
          <p:nvPr>
            <p:ph type="body" idx="24"/>
          </p:nvPr>
        </p:nvSpPr>
        <p:spPr>
          <a:xfrm>
            <a:off x="26983113" y="10669493"/>
            <a:ext cx="7947304"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192" name="Google Shape;192;p20"/>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20"/>
          <p:cNvSpPr txBox="1">
            <a:spLocks noGrp="1"/>
          </p:cNvSpPr>
          <p:nvPr>
            <p:ph type="body" idx="25"/>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8-up Image">
  <p:cSld name="8-up Image">
    <p:spTree>
      <p:nvGrpSpPr>
        <p:cNvPr id="1" name="Shape 194"/>
        <p:cNvGrpSpPr/>
        <p:nvPr/>
      </p:nvGrpSpPr>
      <p:grpSpPr>
        <a:xfrm>
          <a:off x="0" y="0"/>
          <a:ext cx="0" cy="0"/>
          <a:chOff x="0" y="0"/>
          <a:chExt cx="0" cy="0"/>
        </a:xfrm>
      </p:grpSpPr>
      <p:sp>
        <p:nvSpPr>
          <p:cNvPr id="195" name="Google Shape;195;p21"/>
          <p:cNvSpPr>
            <a:spLocks noGrp="1"/>
          </p:cNvSpPr>
          <p:nvPr>
            <p:ph type="pic" idx="2"/>
          </p:nvPr>
        </p:nvSpPr>
        <p:spPr>
          <a:xfrm>
            <a:off x="1637603" y="11926198"/>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96" name="Google Shape;196;p21"/>
          <p:cNvSpPr>
            <a:spLocks noGrp="1"/>
          </p:cNvSpPr>
          <p:nvPr>
            <p:ph type="pic" idx="3"/>
          </p:nvPr>
        </p:nvSpPr>
        <p:spPr>
          <a:xfrm>
            <a:off x="10086104" y="11926198"/>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97" name="Google Shape;197;p21"/>
          <p:cNvSpPr>
            <a:spLocks noGrp="1"/>
          </p:cNvSpPr>
          <p:nvPr>
            <p:ph type="pic" idx="4"/>
          </p:nvPr>
        </p:nvSpPr>
        <p:spPr>
          <a:xfrm>
            <a:off x="18534606" y="11926198"/>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98" name="Google Shape;198;p21"/>
          <p:cNvSpPr>
            <a:spLocks noGrp="1"/>
          </p:cNvSpPr>
          <p:nvPr>
            <p:ph type="pic" idx="5"/>
          </p:nvPr>
        </p:nvSpPr>
        <p:spPr>
          <a:xfrm>
            <a:off x="18534610" y="4849814"/>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199" name="Google Shape;199;p21"/>
          <p:cNvSpPr>
            <a:spLocks noGrp="1"/>
          </p:cNvSpPr>
          <p:nvPr>
            <p:ph type="pic" idx="6"/>
          </p:nvPr>
        </p:nvSpPr>
        <p:spPr>
          <a:xfrm>
            <a:off x="10086108" y="4849814"/>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00" name="Google Shape;200;p21"/>
          <p:cNvSpPr>
            <a:spLocks noGrp="1"/>
          </p:cNvSpPr>
          <p:nvPr>
            <p:ph type="pic" idx="7"/>
          </p:nvPr>
        </p:nvSpPr>
        <p:spPr>
          <a:xfrm>
            <a:off x="1637606" y="4849814"/>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01" name="Google Shape;201;p21"/>
          <p:cNvSpPr>
            <a:spLocks noGrp="1"/>
          </p:cNvSpPr>
          <p:nvPr>
            <p:ph type="pic" idx="8"/>
          </p:nvPr>
        </p:nvSpPr>
        <p:spPr>
          <a:xfrm>
            <a:off x="26983113" y="4849814"/>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02" name="Google Shape;202;p21"/>
          <p:cNvSpPr>
            <a:spLocks noGrp="1"/>
          </p:cNvSpPr>
          <p:nvPr>
            <p:ph type="pic" idx="9"/>
          </p:nvPr>
        </p:nvSpPr>
        <p:spPr>
          <a:xfrm>
            <a:off x="26968061" y="11926198"/>
            <a:ext cx="795528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03" name="Google Shape;203;p21"/>
          <p:cNvSpPr txBox="1">
            <a:spLocks noGrp="1"/>
          </p:cNvSpPr>
          <p:nvPr>
            <p:ph type="body" idx="1"/>
          </p:nvPr>
        </p:nvSpPr>
        <p:spPr>
          <a:xfrm>
            <a:off x="10094409" y="9981886"/>
            <a:ext cx="794697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04" name="Google Shape;204;p21"/>
          <p:cNvSpPr txBox="1">
            <a:spLocks noGrp="1"/>
          </p:cNvSpPr>
          <p:nvPr>
            <p:ph type="body" idx="13"/>
          </p:nvPr>
        </p:nvSpPr>
        <p:spPr>
          <a:xfrm>
            <a:off x="1637603" y="9981886"/>
            <a:ext cx="794697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05" name="Google Shape;205;p21"/>
          <p:cNvSpPr txBox="1">
            <a:spLocks noGrp="1"/>
          </p:cNvSpPr>
          <p:nvPr>
            <p:ph type="body" idx="14"/>
          </p:nvPr>
        </p:nvSpPr>
        <p:spPr>
          <a:xfrm>
            <a:off x="10094409" y="10669493"/>
            <a:ext cx="794697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06" name="Google Shape;206;p21"/>
          <p:cNvSpPr txBox="1">
            <a:spLocks noGrp="1"/>
          </p:cNvSpPr>
          <p:nvPr>
            <p:ph type="body" idx="15"/>
          </p:nvPr>
        </p:nvSpPr>
        <p:spPr>
          <a:xfrm>
            <a:off x="1637603" y="10669493"/>
            <a:ext cx="794697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07" name="Google Shape;207;p21"/>
          <p:cNvSpPr txBox="1">
            <a:spLocks noGrp="1"/>
          </p:cNvSpPr>
          <p:nvPr>
            <p:ph type="body" idx="16"/>
          </p:nvPr>
        </p:nvSpPr>
        <p:spPr>
          <a:xfrm>
            <a:off x="18534605" y="9981886"/>
            <a:ext cx="794697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08" name="Google Shape;208;p21"/>
          <p:cNvSpPr txBox="1">
            <a:spLocks noGrp="1"/>
          </p:cNvSpPr>
          <p:nvPr>
            <p:ph type="body" idx="17"/>
          </p:nvPr>
        </p:nvSpPr>
        <p:spPr>
          <a:xfrm>
            <a:off x="18534605" y="10669493"/>
            <a:ext cx="794697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09" name="Google Shape;209;p21"/>
          <p:cNvSpPr txBox="1">
            <a:spLocks noGrp="1"/>
          </p:cNvSpPr>
          <p:nvPr>
            <p:ph type="body" idx="18"/>
          </p:nvPr>
        </p:nvSpPr>
        <p:spPr>
          <a:xfrm>
            <a:off x="26983113" y="9981886"/>
            <a:ext cx="7947304"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0" name="Google Shape;210;p21"/>
          <p:cNvSpPr txBox="1">
            <a:spLocks noGrp="1"/>
          </p:cNvSpPr>
          <p:nvPr>
            <p:ph type="body" idx="19"/>
          </p:nvPr>
        </p:nvSpPr>
        <p:spPr>
          <a:xfrm>
            <a:off x="26983113" y="10669493"/>
            <a:ext cx="7947304"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1" name="Google Shape;211;p21"/>
          <p:cNvSpPr txBox="1">
            <a:spLocks noGrp="1"/>
          </p:cNvSpPr>
          <p:nvPr>
            <p:ph type="body" idx="20"/>
          </p:nvPr>
        </p:nvSpPr>
        <p:spPr>
          <a:xfrm>
            <a:off x="10087333" y="17059122"/>
            <a:ext cx="794697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2" name="Google Shape;212;p21"/>
          <p:cNvSpPr txBox="1">
            <a:spLocks noGrp="1"/>
          </p:cNvSpPr>
          <p:nvPr>
            <p:ph type="body" idx="21"/>
          </p:nvPr>
        </p:nvSpPr>
        <p:spPr>
          <a:xfrm>
            <a:off x="1630527" y="17059122"/>
            <a:ext cx="794697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3" name="Google Shape;213;p21"/>
          <p:cNvSpPr txBox="1">
            <a:spLocks noGrp="1"/>
          </p:cNvSpPr>
          <p:nvPr>
            <p:ph type="body" idx="22"/>
          </p:nvPr>
        </p:nvSpPr>
        <p:spPr>
          <a:xfrm>
            <a:off x="10087333" y="17746729"/>
            <a:ext cx="794697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4" name="Google Shape;214;p21"/>
          <p:cNvSpPr txBox="1">
            <a:spLocks noGrp="1"/>
          </p:cNvSpPr>
          <p:nvPr>
            <p:ph type="body" idx="23"/>
          </p:nvPr>
        </p:nvSpPr>
        <p:spPr>
          <a:xfrm>
            <a:off x="1630527" y="17746729"/>
            <a:ext cx="794697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5" name="Google Shape;215;p21"/>
          <p:cNvSpPr txBox="1">
            <a:spLocks noGrp="1"/>
          </p:cNvSpPr>
          <p:nvPr>
            <p:ph type="body" idx="24"/>
          </p:nvPr>
        </p:nvSpPr>
        <p:spPr>
          <a:xfrm>
            <a:off x="18527529" y="17059122"/>
            <a:ext cx="794697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6" name="Google Shape;216;p21"/>
          <p:cNvSpPr txBox="1">
            <a:spLocks noGrp="1"/>
          </p:cNvSpPr>
          <p:nvPr>
            <p:ph type="body" idx="25"/>
          </p:nvPr>
        </p:nvSpPr>
        <p:spPr>
          <a:xfrm>
            <a:off x="18527529" y="17746729"/>
            <a:ext cx="794697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7" name="Google Shape;217;p21"/>
          <p:cNvSpPr txBox="1">
            <a:spLocks noGrp="1"/>
          </p:cNvSpPr>
          <p:nvPr>
            <p:ph type="body" idx="26"/>
          </p:nvPr>
        </p:nvSpPr>
        <p:spPr>
          <a:xfrm>
            <a:off x="26976037" y="17059122"/>
            <a:ext cx="7947304"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8" name="Google Shape;218;p21"/>
          <p:cNvSpPr txBox="1">
            <a:spLocks noGrp="1"/>
          </p:cNvSpPr>
          <p:nvPr>
            <p:ph type="body" idx="27"/>
          </p:nvPr>
        </p:nvSpPr>
        <p:spPr>
          <a:xfrm>
            <a:off x="26976037" y="17746729"/>
            <a:ext cx="7947304"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19" name="Google Shape;219;p21"/>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0" name="Google Shape;220;p21"/>
          <p:cNvSpPr txBox="1">
            <a:spLocks noGrp="1"/>
          </p:cNvSpPr>
          <p:nvPr>
            <p:ph type="body" idx="28"/>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9-up Image">
  <p:cSld name="9-up Image">
    <p:spTree>
      <p:nvGrpSpPr>
        <p:cNvPr id="1" name="Shape 221"/>
        <p:cNvGrpSpPr/>
        <p:nvPr/>
      </p:nvGrpSpPr>
      <p:grpSpPr>
        <a:xfrm>
          <a:off x="0" y="0"/>
          <a:ext cx="0" cy="0"/>
          <a:chOff x="0" y="0"/>
          <a:chExt cx="0" cy="0"/>
        </a:xfrm>
      </p:grpSpPr>
      <p:sp>
        <p:nvSpPr>
          <p:cNvPr id="222" name="Google Shape;222;p22"/>
          <p:cNvSpPr txBox="1">
            <a:spLocks noGrp="1"/>
          </p:cNvSpPr>
          <p:nvPr>
            <p:ph type="body" idx="1"/>
          </p:nvPr>
        </p:nvSpPr>
        <p:spPr>
          <a:xfrm>
            <a:off x="11782110" y="17059122"/>
            <a:ext cx="626148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23" name="Google Shape;223;p22"/>
          <p:cNvSpPr txBox="1">
            <a:spLocks noGrp="1"/>
          </p:cNvSpPr>
          <p:nvPr>
            <p:ph type="body" idx="2"/>
          </p:nvPr>
        </p:nvSpPr>
        <p:spPr>
          <a:xfrm>
            <a:off x="5037420" y="17059122"/>
            <a:ext cx="625484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24" name="Google Shape;224;p22"/>
          <p:cNvSpPr txBox="1">
            <a:spLocks noGrp="1"/>
          </p:cNvSpPr>
          <p:nvPr>
            <p:ph type="body" idx="3"/>
          </p:nvPr>
        </p:nvSpPr>
        <p:spPr>
          <a:xfrm>
            <a:off x="11782110" y="17727056"/>
            <a:ext cx="626148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25" name="Google Shape;225;p22"/>
          <p:cNvSpPr txBox="1">
            <a:spLocks noGrp="1"/>
          </p:cNvSpPr>
          <p:nvPr>
            <p:ph type="body" idx="4"/>
          </p:nvPr>
        </p:nvSpPr>
        <p:spPr>
          <a:xfrm>
            <a:off x="5037420" y="17727056"/>
            <a:ext cx="625484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26" name="Google Shape;226;p22"/>
          <p:cNvSpPr>
            <a:spLocks noGrp="1"/>
          </p:cNvSpPr>
          <p:nvPr>
            <p:ph type="pic" idx="5"/>
          </p:nvPr>
        </p:nvSpPr>
        <p:spPr>
          <a:xfrm>
            <a:off x="5021177"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27" name="Google Shape;227;p22"/>
          <p:cNvSpPr>
            <a:spLocks noGrp="1"/>
          </p:cNvSpPr>
          <p:nvPr>
            <p:ph type="pic" idx="6"/>
          </p:nvPr>
        </p:nvSpPr>
        <p:spPr>
          <a:xfrm>
            <a:off x="11779715"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28" name="Google Shape;228;p22"/>
          <p:cNvSpPr>
            <a:spLocks noGrp="1"/>
          </p:cNvSpPr>
          <p:nvPr>
            <p:ph type="pic" idx="7"/>
          </p:nvPr>
        </p:nvSpPr>
        <p:spPr>
          <a:xfrm>
            <a:off x="25286158"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29" name="Google Shape;229;p22"/>
          <p:cNvSpPr txBox="1">
            <a:spLocks noGrp="1"/>
          </p:cNvSpPr>
          <p:nvPr>
            <p:ph type="body" idx="8"/>
          </p:nvPr>
        </p:nvSpPr>
        <p:spPr>
          <a:xfrm>
            <a:off x="18532409" y="17059122"/>
            <a:ext cx="6263641"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30" name="Google Shape;230;p22"/>
          <p:cNvSpPr txBox="1">
            <a:spLocks noGrp="1"/>
          </p:cNvSpPr>
          <p:nvPr>
            <p:ph type="body" idx="9"/>
          </p:nvPr>
        </p:nvSpPr>
        <p:spPr>
          <a:xfrm>
            <a:off x="18532409" y="17727056"/>
            <a:ext cx="6263641"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31" name="Google Shape;231;p22"/>
          <p:cNvSpPr>
            <a:spLocks noGrp="1"/>
          </p:cNvSpPr>
          <p:nvPr>
            <p:ph type="pic" idx="13"/>
          </p:nvPr>
        </p:nvSpPr>
        <p:spPr>
          <a:xfrm>
            <a:off x="15152060"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32" name="Google Shape;232;p22"/>
          <p:cNvSpPr>
            <a:spLocks noGrp="1"/>
          </p:cNvSpPr>
          <p:nvPr>
            <p:ph type="pic" idx="14"/>
          </p:nvPr>
        </p:nvSpPr>
        <p:spPr>
          <a:xfrm>
            <a:off x="8394833"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33" name="Google Shape;233;p22"/>
          <p:cNvSpPr>
            <a:spLocks noGrp="1"/>
          </p:cNvSpPr>
          <p:nvPr>
            <p:ph type="pic" idx="15"/>
          </p:nvPr>
        </p:nvSpPr>
        <p:spPr>
          <a:xfrm>
            <a:off x="1637606"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34" name="Google Shape;234;p22"/>
          <p:cNvSpPr>
            <a:spLocks noGrp="1"/>
          </p:cNvSpPr>
          <p:nvPr>
            <p:ph type="pic" idx="16"/>
          </p:nvPr>
        </p:nvSpPr>
        <p:spPr>
          <a:xfrm>
            <a:off x="21909287"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35" name="Google Shape;235;p22"/>
          <p:cNvSpPr>
            <a:spLocks noGrp="1"/>
          </p:cNvSpPr>
          <p:nvPr>
            <p:ph type="pic" idx="17"/>
          </p:nvPr>
        </p:nvSpPr>
        <p:spPr>
          <a:xfrm>
            <a:off x="28666515"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36" name="Google Shape;236;p22"/>
          <p:cNvSpPr>
            <a:spLocks noGrp="1"/>
          </p:cNvSpPr>
          <p:nvPr>
            <p:ph type="pic" idx="18"/>
          </p:nvPr>
        </p:nvSpPr>
        <p:spPr>
          <a:xfrm>
            <a:off x="18527620"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37" name="Google Shape;237;p22"/>
          <p:cNvSpPr txBox="1">
            <a:spLocks noGrp="1"/>
          </p:cNvSpPr>
          <p:nvPr>
            <p:ph type="body" idx="19"/>
          </p:nvPr>
        </p:nvSpPr>
        <p:spPr>
          <a:xfrm>
            <a:off x="25307424" y="17059122"/>
            <a:ext cx="626364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38" name="Google Shape;238;p22"/>
          <p:cNvSpPr txBox="1">
            <a:spLocks noGrp="1"/>
          </p:cNvSpPr>
          <p:nvPr>
            <p:ph type="body" idx="20"/>
          </p:nvPr>
        </p:nvSpPr>
        <p:spPr>
          <a:xfrm>
            <a:off x="25307424" y="17727056"/>
            <a:ext cx="626364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39" name="Google Shape;239;p22"/>
          <p:cNvSpPr txBox="1">
            <a:spLocks noGrp="1"/>
          </p:cNvSpPr>
          <p:nvPr>
            <p:ph type="body" idx="21"/>
          </p:nvPr>
        </p:nvSpPr>
        <p:spPr>
          <a:xfrm>
            <a:off x="15141913" y="9981886"/>
            <a:ext cx="626364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0" name="Google Shape;240;p22"/>
          <p:cNvSpPr txBox="1">
            <a:spLocks noGrp="1"/>
          </p:cNvSpPr>
          <p:nvPr>
            <p:ph type="body" idx="22"/>
          </p:nvPr>
        </p:nvSpPr>
        <p:spPr>
          <a:xfrm>
            <a:off x="8391957" y="9981886"/>
            <a:ext cx="6263639"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1" name="Google Shape;241;p22"/>
          <p:cNvSpPr txBox="1">
            <a:spLocks noGrp="1"/>
          </p:cNvSpPr>
          <p:nvPr>
            <p:ph type="body" idx="23"/>
          </p:nvPr>
        </p:nvSpPr>
        <p:spPr>
          <a:xfrm>
            <a:off x="15141913" y="10669493"/>
            <a:ext cx="626364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2" name="Google Shape;242;p22"/>
          <p:cNvSpPr txBox="1">
            <a:spLocks noGrp="1"/>
          </p:cNvSpPr>
          <p:nvPr>
            <p:ph type="body" idx="24"/>
          </p:nvPr>
        </p:nvSpPr>
        <p:spPr>
          <a:xfrm>
            <a:off x="8391957" y="10669493"/>
            <a:ext cx="6263639"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3" name="Google Shape;243;p22"/>
          <p:cNvSpPr txBox="1">
            <a:spLocks noGrp="1"/>
          </p:cNvSpPr>
          <p:nvPr>
            <p:ph type="body" idx="25"/>
          </p:nvPr>
        </p:nvSpPr>
        <p:spPr>
          <a:xfrm>
            <a:off x="21900662" y="9981886"/>
            <a:ext cx="626364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4" name="Google Shape;244;p22"/>
          <p:cNvSpPr txBox="1">
            <a:spLocks noGrp="1"/>
          </p:cNvSpPr>
          <p:nvPr>
            <p:ph type="body" idx="26"/>
          </p:nvPr>
        </p:nvSpPr>
        <p:spPr>
          <a:xfrm>
            <a:off x="21900662" y="10669493"/>
            <a:ext cx="626364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5" name="Google Shape;245;p22"/>
          <p:cNvSpPr txBox="1">
            <a:spLocks noGrp="1"/>
          </p:cNvSpPr>
          <p:nvPr>
            <p:ph type="body" idx="27"/>
          </p:nvPr>
        </p:nvSpPr>
        <p:spPr>
          <a:xfrm>
            <a:off x="28666515" y="9981886"/>
            <a:ext cx="626390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6" name="Google Shape;246;p22"/>
          <p:cNvSpPr txBox="1">
            <a:spLocks noGrp="1"/>
          </p:cNvSpPr>
          <p:nvPr>
            <p:ph type="body" idx="28"/>
          </p:nvPr>
        </p:nvSpPr>
        <p:spPr>
          <a:xfrm>
            <a:off x="28666515" y="10669493"/>
            <a:ext cx="626390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7" name="Google Shape;247;p22"/>
          <p:cNvSpPr txBox="1">
            <a:spLocks noGrp="1"/>
          </p:cNvSpPr>
          <p:nvPr>
            <p:ph type="body" idx="29"/>
          </p:nvPr>
        </p:nvSpPr>
        <p:spPr>
          <a:xfrm>
            <a:off x="1637606" y="9981886"/>
            <a:ext cx="6263639"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8" name="Google Shape;248;p22"/>
          <p:cNvSpPr txBox="1">
            <a:spLocks noGrp="1"/>
          </p:cNvSpPr>
          <p:nvPr>
            <p:ph type="body" idx="30"/>
          </p:nvPr>
        </p:nvSpPr>
        <p:spPr>
          <a:xfrm>
            <a:off x="1637606" y="10669493"/>
            <a:ext cx="6263639"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49" name="Google Shape;249;p22"/>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0" name="Google Shape;250;p22"/>
          <p:cNvSpPr txBox="1">
            <a:spLocks noGrp="1"/>
          </p:cNvSpPr>
          <p:nvPr>
            <p:ph type="body" idx="3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0-up Image">
  <p:cSld name="10-up Image">
    <p:spTree>
      <p:nvGrpSpPr>
        <p:cNvPr id="1" name="Shape 251"/>
        <p:cNvGrpSpPr/>
        <p:nvPr/>
      </p:nvGrpSpPr>
      <p:grpSpPr>
        <a:xfrm>
          <a:off x="0" y="0"/>
          <a:ext cx="0" cy="0"/>
          <a:chOff x="0" y="0"/>
          <a:chExt cx="0" cy="0"/>
        </a:xfrm>
      </p:grpSpPr>
      <p:sp>
        <p:nvSpPr>
          <p:cNvPr id="252" name="Google Shape;252;p23"/>
          <p:cNvSpPr txBox="1">
            <a:spLocks noGrp="1"/>
          </p:cNvSpPr>
          <p:nvPr>
            <p:ph type="body" idx="1"/>
          </p:nvPr>
        </p:nvSpPr>
        <p:spPr>
          <a:xfrm>
            <a:off x="8382295" y="17059122"/>
            <a:ext cx="626148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53" name="Google Shape;253;p23"/>
          <p:cNvSpPr txBox="1">
            <a:spLocks noGrp="1"/>
          </p:cNvSpPr>
          <p:nvPr>
            <p:ph type="body" idx="2"/>
          </p:nvPr>
        </p:nvSpPr>
        <p:spPr>
          <a:xfrm>
            <a:off x="1637605" y="17059122"/>
            <a:ext cx="625484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54" name="Google Shape;254;p23"/>
          <p:cNvSpPr txBox="1">
            <a:spLocks noGrp="1"/>
          </p:cNvSpPr>
          <p:nvPr>
            <p:ph type="body" idx="3"/>
          </p:nvPr>
        </p:nvSpPr>
        <p:spPr>
          <a:xfrm>
            <a:off x="8382295" y="17727056"/>
            <a:ext cx="626148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55" name="Google Shape;255;p23"/>
          <p:cNvSpPr txBox="1">
            <a:spLocks noGrp="1"/>
          </p:cNvSpPr>
          <p:nvPr>
            <p:ph type="body" idx="4"/>
          </p:nvPr>
        </p:nvSpPr>
        <p:spPr>
          <a:xfrm>
            <a:off x="1637605" y="17727056"/>
            <a:ext cx="625484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56" name="Google Shape;256;p23"/>
          <p:cNvSpPr>
            <a:spLocks noGrp="1"/>
          </p:cNvSpPr>
          <p:nvPr>
            <p:ph type="pic" idx="5"/>
          </p:nvPr>
        </p:nvSpPr>
        <p:spPr>
          <a:xfrm>
            <a:off x="1637605"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57" name="Google Shape;257;p23"/>
          <p:cNvSpPr>
            <a:spLocks noGrp="1"/>
          </p:cNvSpPr>
          <p:nvPr>
            <p:ph type="pic" idx="6"/>
          </p:nvPr>
        </p:nvSpPr>
        <p:spPr>
          <a:xfrm>
            <a:off x="8396143"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58" name="Google Shape;258;p23"/>
          <p:cNvSpPr>
            <a:spLocks noGrp="1"/>
          </p:cNvSpPr>
          <p:nvPr>
            <p:ph type="pic" idx="7"/>
          </p:nvPr>
        </p:nvSpPr>
        <p:spPr>
          <a:xfrm>
            <a:off x="21902586"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59" name="Google Shape;259;p23"/>
          <p:cNvSpPr txBox="1">
            <a:spLocks noGrp="1"/>
          </p:cNvSpPr>
          <p:nvPr>
            <p:ph type="body" idx="8"/>
          </p:nvPr>
        </p:nvSpPr>
        <p:spPr>
          <a:xfrm>
            <a:off x="15132594" y="17059122"/>
            <a:ext cx="6263641"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60" name="Google Shape;260;p23"/>
          <p:cNvSpPr txBox="1">
            <a:spLocks noGrp="1"/>
          </p:cNvSpPr>
          <p:nvPr>
            <p:ph type="body" idx="9"/>
          </p:nvPr>
        </p:nvSpPr>
        <p:spPr>
          <a:xfrm>
            <a:off x="15132594" y="17727056"/>
            <a:ext cx="6263641"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61" name="Google Shape;261;p23"/>
          <p:cNvSpPr>
            <a:spLocks noGrp="1"/>
          </p:cNvSpPr>
          <p:nvPr>
            <p:ph type="pic" idx="13"/>
          </p:nvPr>
        </p:nvSpPr>
        <p:spPr>
          <a:xfrm>
            <a:off x="15152060"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62" name="Google Shape;262;p23"/>
          <p:cNvSpPr>
            <a:spLocks noGrp="1"/>
          </p:cNvSpPr>
          <p:nvPr>
            <p:ph type="pic" idx="14"/>
          </p:nvPr>
        </p:nvSpPr>
        <p:spPr>
          <a:xfrm>
            <a:off x="8394833"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63" name="Google Shape;263;p23"/>
          <p:cNvSpPr>
            <a:spLocks noGrp="1"/>
          </p:cNvSpPr>
          <p:nvPr>
            <p:ph type="pic" idx="15"/>
          </p:nvPr>
        </p:nvSpPr>
        <p:spPr>
          <a:xfrm>
            <a:off x="1637606"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64" name="Google Shape;264;p23"/>
          <p:cNvSpPr>
            <a:spLocks noGrp="1"/>
          </p:cNvSpPr>
          <p:nvPr>
            <p:ph type="pic" idx="16"/>
          </p:nvPr>
        </p:nvSpPr>
        <p:spPr>
          <a:xfrm>
            <a:off x="21909287"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65" name="Google Shape;265;p23"/>
          <p:cNvSpPr>
            <a:spLocks noGrp="1"/>
          </p:cNvSpPr>
          <p:nvPr>
            <p:ph type="pic" idx="17"/>
          </p:nvPr>
        </p:nvSpPr>
        <p:spPr>
          <a:xfrm>
            <a:off x="28666515" y="4848840"/>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66" name="Google Shape;266;p23"/>
          <p:cNvSpPr>
            <a:spLocks noGrp="1"/>
          </p:cNvSpPr>
          <p:nvPr>
            <p:ph type="pic" idx="18"/>
          </p:nvPr>
        </p:nvSpPr>
        <p:spPr>
          <a:xfrm>
            <a:off x="15144048"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67" name="Google Shape;267;p23"/>
          <p:cNvSpPr txBox="1">
            <a:spLocks noGrp="1"/>
          </p:cNvSpPr>
          <p:nvPr>
            <p:ph type="body" idx="19"/>
          </p:nvPr>
        </p:nvSpPr>
        <p:spPr>
          <a:xfrm>
            <a:off x="21907609" y="17059122"/>
            <a:ext cx="626364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68" name="Google Shape;268;p23"/>
          <p:cNvSpPr txBox="1">
            <a:spLocks noGrp="1"/>
          </p:cNvSpPr>
          <p:nvPr>
            <p:ph type="body" idx="20"/>
          </p:nvPr>
        </p:nvSpPr>
        <p:spPr>
          <a:xfrm>
            <a:off x="21907609" y="17727056"/>
            <a:ext cx="626364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69" name="Google Shape;269;p23"/>
          <p:cNvSpPr txBox="1">
            <a:spLocks noGrp="1"/>
          </p:cNvSpPr>
          <p:nvPr>
            <p:ph type="body" idx="21"/>
          </p:nvPr>
        </p:nvSpPr>
        <p:spPr>
          <a:xfrm>
            <a:off x="15141913" y="9981886"/>
            <a:ext cx="626364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0" name="Google Shape;270;p23"/>
          <p:cNvSpPr txBox="1">
            <a:spLocks noGrp="1"/>
          </p:cNvSpPr>
          <p:nvPr>
            <p:ph type="body" idx="22"/>
          </p:nvPr>
        </p:nvSpPr>
        <p:spPr>
          <a:xfrm>
            <a:off x="8391957" y="9981886"/>
            <a:ext cx="6263639"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1" name="Google Shape;271;p23"/>
          <p:cNvSpPr txBox="1">
            <a:spLocks noGrp="1"/>
          </p:cNvSpPr>
          <p:nvPr>
            <p:ph type="body" idx="23"/>
          </p:nvPr>
        </p:nvSpPr>
        <p:spPr>
          <a:xfrm>
            <a:off x="15141913" y="10669493"/>
            <a:ext cx="626364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2" name="Google Shape;272;p23"/>
          <p:cNvSpPr txBox="1">
            <a:spLocks noGrp="1"/>
          </p:cNvSpPr>
          <p:nvPr>
            <p:ph type="body" idx="24"/>
          </p:nvPr>
        </p:nvSpPr>
        <p:spPr>
          <a:xfrm>
            <a:off x="8391957" y="10669493"/>
            <a:ext cx="6263639"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3" name="Google Shape;273;p23"/>
          <p:cNvSpPr txBox="1">
            <a:spLocks noGrp="1"/>
          </p:cNvSpPr>
          <p:nvPr>
            <p:ph type="body" idx="25"/>
          </p:nvPr>
        </p:nvSpPr>
        <p:spPr>
          <a:xfrm>
            <a:off x="21900662" y="9981886"/>
            <a:ext cx="6263640"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4" name="Google Shape;274;p23"/>
          <p:cNvSpPr txBox="1">
            <a:spLocks noGrp="1"/>
          </p:cNvSpPr>
          <p:nvPr>
            <p:ph type="body" idx="26"/>
          </p:nvPr>
        </p:nvSpPr>
        <p:spPr>
          <a:xfrm>
            <a:off x="21900662" y="10669493"/>
            <a:ext cx="6263640"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5" name="Google Shape;275;p23"/>
          <p:cNvSpPr txBox="1">
            <a:spLocks noGrp="1"/>
          </p:cNvSpPr>
          <p:nvPr>
            <p:ph type="body" idx="27"/>
          </p:nvPr>
        </p:nvSpPr>
        <p:spPr>
          <a:xfrm>
            <a:off x="28666515" y="9981886"/>
            <a:ext cx="626390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6" name="Google Shape;276;p23"/>
          <p:cNvSpPr txBox="1">
            <a:spLocks noGrp="1"/>
          </p:cNvSpPr>
          <p:nvPr>
            <p:ph type="body" idx="28"/>
          </p:nvPr>
        </p:nvSpPr>
        <p:spPr>
          <a:xfrm>
            <a:off x="28666515" y="10669493"/>
            <a:ext cx="626390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7" name="Google Shape;277;p23"/>
          <p:cNvSpPr>
            <a:spLocks noGrp="1"/>
          </p:cNvSpPr>
          <p:nvPr>
            <p:ph type="pic" idx="29"/>
          </p:nvPr>
        </p:nvSpPr>
        <p:spPr>
          <a:xfrm>
            <a:off x="28661124" y="11926198"/>
            <a:ext cx="6263640" cy="4937760"/>
          </a:xfrm>
          <a:prstGeom prst="rect">
            <a:avLst/>
          </a:prstGeom>
          <a:solidFill>
            <a:srgbClr val="151617">
              <a:alpha val="60784"/>
            </a:srgbClr>
          </a:solidFill>
          <a:ln w="9525" cap="flat" cmpd="sng">
            <a:solidFill>
              <a:schemeClr val="accent5"/>
            </a:solidFill>
            <a:prstDash val="solid"/>
            <a:round/>
            <a:headEnd type="none" w="sm" len="sm"/>
            <a:tailEnd type="none" w="sm" len="sm"/>
          </a:ln>
        </p:spPr>
      </p:sp>
      <p:sp>
        <p:nvSpPr>
          <p:cNvPr id="278" name="Google Shape;278;p23"/>
          <p:cNvSpPr txBox="1">
            <a:spLocks noGrp="1"/>
          </p:cNvSpPr>
          <p:nvPr>
            <p:ph type="body" idx="30"/>
          </p:nvPr>
        </p:nvSpPr>
        <p:spPr>
          <a:xfrm>
            <a:off x="28644881" y="17103569"/>
            <a:ext cx="6263902"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79" name="Google Shape;279;p23"/>
          <p:cNvSpPr txBox="1">
            <a:spLocks noGrp="1"/>
          </p:cNvSpPr>
          <p:nvPr>
            <p:ph type="body" idx="31"/>
          </p:nvPr>
        </p:nvSpPr>
        <p:spPr>
          <a:xfrm>
            <a:off x="28644881" y="17791176"/>
            <a:ext cx="6263902"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80" name="Google Shape;280;p23"/>
          <p:cNvSpPr txBox="1">
            <a:spLocks noGrp="1"/>
          </p:cNvSpPr>
          <p:nvPr>
            <p:ph type="body" idx="32"/>
          </p:nvPr>
        </p:nvSpPr>
        <p:spPr>
          <a:xfrm>
            <a:off x="1637606" y="9981886"/>
            <a:ext cx="6263639" cy="750359"/>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200"/>
              </a:spcBef>
              <a:spcAft>
                <a:spcPts val="0"/>
              </a:spcAft>
              <a:buClr>
                <a:schemeClr val="lt1"/>
              </a:buClr>
              <a:buSzPts val="4000"/>
              <a:buFont typeface="NVIDIA Sans"/>
              <a:buNone/>
              <a:defRPr sz="4000" b="0" i="0" u="none" strike="noStrike" cap="none">
                <a:solidFill>
                  <a:schemeClr val="lt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81" name="Google Shape;281;p23"/>
          <p:cNvSpPr txBox="1">
            <a:spLocks noGrp="1"/>
          </p:cNvSpPr>
          <p:nvPr>
            <p:ph type="body" idx="33"/>
          </p:nvPr>
        </p:nvSpPr>
        <p:spPr>
          <a:xfrm>
            <a:off x="1637606" y="10669493"/>
            <a:ext cx="6263639" cy="750359"/>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600"/>
              </a:spcBef>
              <a:spcAft>
                <a:spcPts val="0"/>
              </a:spcAft>
              <a:buClr>
                <a:schemeClr val="lt1"/>
              </a:buClr>
              <a:buSzPts val="2800"/>
              <a:buFont typeface="NVIDIA Sans"/>
              <a:buNone/>
              <a:defRPr sz="2800" b="0" i="0" u="none" strike="noStrike" cap="none">
                <a:solidFill>
                  <a:schemeClr val="lt1"/>
                </a:solidFill>
                <a:latin typeface="NVIDIA Sans"/>
                <a:ea typeface="NVIDIA Sans"/>
                <a:cs typeface="NVIDIA Sans"/>
                <a:sym typeface="NVIDIA Sans"/>
              </a:defRPr>
            </a:lvl1pPr>
            <a:lvl2pPr marL="914400" marR="0" lvl="1"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4pPr>
            <a:lvl5pPr marL="2286000" marR="0" lvl="4" indent="-228600" algn="l" rtl="0">
              <a:lnSpc>
                <a:spcPct val="90000"/>
              </a:lnSpc>
              <a:spcBef>
                <a:spcPts val="1500"/>
              </a:spcBef>
              <a:spcAft>
                <a:spcPts val="0"/>
              </a:spcAft>
              <a:buClr>
                <a:schemeClr val="dk1"/>
              </a:buClr>
              <a:buSzPts val="4000"/>
              <a:buFont typeface="NVIDIA Sans"/>
              <a:buNone/>
              <a:defRPr sz="4000" b="1"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82" name="Google Shape;282;p23"/>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3" name="Google Shape;283;p23"/>
          <p:cNvSpPr txBox="1">
            <a:spLocks noGrp="1"/>
          </p:cNvSpPr>
          <p:nvPr>
            <p:ph type="body" idx="34"/>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mage Left - Text Right">
  <p:cSld name="Image Left - Text Right">
    <p:spTree>
      <p:nvGrpSpPr>
        <p:cNvPr id="1" name="Shape 284"/>
        <p:cNvGrpSpPr/>
        <p:nvPr/>
      </p:nvGrpSpPr>
      <p:grpSpPr>
        <a:xfrm>
          <a:off x="0" y="0"/>
          <a:ext cx="0" cy="0"/>
          <a:chOff x="0" y="0"/>
          <a:chExt cx="0" cy="0"/>
        </a:xfrm>
      </p:grpSpPr>
      <p:sp>
        <p:nvSpPr>
          <p:cNvPr id="285" name="Google Shape;285;p24"/>
          <p:cNvSpPr>
            <a:spLocks noGrp="1"/>
          </p:cNvSpPr>
          <p:nvPr>
            <p:ph type="pic" idx="2"/>
          </p:nvPr>
        </p:nvSpPr>
        <p:spPr>
          <a:xfrm>
            <a:off x="0" y="0"/>
            <a:ext cx="16413163" cy="20574000"/>
          </a:xfrm>
          <a:prstGeom prst="rect">
            <a:avLst/>
          </a:prstGeom>
          <a:solidFill>
            <a:srgbClr val="F2F2F2">
              <a:alpha val="60784"/>
            </a:srgbClr>
          </a:solidFill>
          <a:ln w="9525" cap="flat" cmpd="sng">
            <a:solidFill>
              <a:schemeClr val="accent5"/>
            </a:solidFill>
            <a:prstDash val="solid"/>
            <a:round/>
            <a:headEnd type="none" w="sm" len="sm"/>
            <a:tailEnd type="none" w="sm" len="sm"/>
          </a:ln>
        </p:spPr>
      </p:sp>
      <p:sp>
        <p:nvSpPr>
          <p:cNvPr id="286" name="Google Shape;286;p24"/>
          <p:cNvSpPr txBox="1">
            <a:spLocks noGrp="1"/>
          </p:cNvSpPr>
          <p:nvPr>
            <p:ph type="title"/>
          </p:nvPr>
        </p:nvSpPr>
        <p:spPr>
          <a:xfrm>
            <a:off x="19129248" y="302065"/>
            <a:ext cx="14639544" cy="3365695"/>
          </a:xfrm>
          <a:prstGeom prst="rect">
            <a:avLst/>
          </a:prstGeom>
          <a:noFill/>
          <a:ln>
            <a:noFill/>
          </a:ln>
        </p:spPr>
        <p:txBody>
          <a:bodyPr spcFirstLastPara="1" wrap="square" lIns="91425" tIns="45700" rIns="91425" bIns="45700" anchor="b" anchorCtr="0">
            <a:normAutofit/>
          </a:bodyPr>
          <a:lstStyle>
            <a:lvl1pPr lvl="0" algn="l">
              <a:lnSpc>
                <a:spcPct val="90000"/>
              </a:lnSpc>
              <a:spcBef>
                <a:spcPts val="60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6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7" name="Google Shape;287;p24"/>
          <p:cNvSpPr txBox="1">
            <a:spLocks noGrp="1"/>
          </p:cNvSpPr>
          <p:nvPr>
            <p:ph type="body" idx="1"/>
          </p:nvPr>
        </p:nvSpPr>
        <p:spPr>
          <a:xfrm>
            <a:off x="19129248" y="6988192"/>
            <a:ext cx="14639544" cy="11345523"/>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288" name="Google Shape;288;p24"/>
          <p:cNvSpPr txBox="1">
            <a:spLocks noGrp="1"/>
          </p:cNvSpPr>
          <p:nvPr>
            <p:ph type="body" idx="3"/>
          </p:nvPr>
        </p:nvSpPr>
        <p:spPr>
          <a:xfrm>
            <a:off x="19129248" y="3731768"/>
            <a:ext cx="14639544" cy="140817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cxnSp>
        <p:nvCxnSpPr>
          <p:cNvPr id="289" name="Google Shape;289;p24"/>
          <p:cNvCxnSpPr/>
          <p:nvPr/>
        </p:nvCxnSpPr>
        <p:spPr>
          <a:xfrm>
            <a:off x="16413162" y="5693228"/>
            <a:ext cx="17282478" cy="0"/>
          </a:xfrm>
          <a:prstGeom prst="straightConnector1">
            <a:avLst/>
          </a:prstGeom>
          <a:noFill/>
          <a:ln w="31750" cap="flat" cmpd="sng">
            <a:solidFill>
              <a:schemeClr val="accent5"/>
            </a:solidFill>
            <a:prstDash val="solid"/>
            <a:round/>
            <a:headEnd type="none" w="sm" len="sm"/>
            <a:tailEnd type="none" w="sm" len="sm"/>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mage Left - Text Right NO SUBTITLE">
  <p:cSld name="Image Left - Text Right NO SUBTITLE">
    <p:spTree>
      <p:nvGrpSpPr>
        <p:cNvPr id="1" name="Shape 290"/>
        <p:cNvGrpSpPr/>
        <p:nvPr/>
      </p:nvGrpSpPr>
      <p:grpSpPr>
        <a:xfrm>
          <a:off x="0" y="0"/>
          <a:ext cx="0" cy="0"/>
          <a:chOff x="0" y="0"/>
          <a:chExt cx="0" cy="0"/>
        </a:xfrm>
      </p:grpSpPr>
      <p:sp>
        <p:nvSpPr>
          <p:cNvPr id="291" name="Google Shape;291;p25"/>
          <p:cNvSpPr txBox="1">
            <a:spLocks noGrp="1"/>
          </p:cNvSpPr>
          <p:nvPr>
            <p:ph type="body" idx="1"/>
          </p:nvPr>
        </p:nvSpPr>
        <p:spPr>
          <a:xfrm>
            <a:off x="19129248" y="6988192"/>
            <a:ext cx="14639544" cy="11345523"/>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cxnSp>
        <p:nvCxnSpPr>
          <p:cNvPr id="292" name="Google Shape;292;p25"/>
          <p:cNvCxnSpPr/>
          <p:nvPr/>
        </p:nvCxnSpPr>
        <p:spPr>
          <a:xfrm>
            <a:off x="16413162" y="5693228"/>
            <a:ext cx="17282478" cy="0"/>
          </a:xfrm>
          <a:prstGeom prst="straightConnector1">
            <a:avLst/>
          </a:prstGeom>
          <a:noFill/>
          <a:ln w="31750" cap="flat" cmpd="sng">
            <a:solidFill>
              <a:schemeClr val="accent5"/>
            </a:solidFill>
            <a:prstDash val="solid"/>
            <a:round/>
            <a:headEnd type="none" w="sm" len="sm"/>
            <a:tailEnd type="none" w="sm" len="sm"/>
          </a:ln>
        </p:spPr>
      </p:cxnSp>
      <p:sp>
        <p:nvSpPr>
          <p:cNvPr id="293" name="Google Shape;293;p25"/>
          <p:cNvSpPr txBox="1">
            <a:spLocks noGrp="1"/>
          </p:cNvSpPr>
          <p:nvPr>
            <p:ph type="title"/>
          </p:nvPr>
        </p:nvSpPr>
        <p:spPr>
          <a:xfrm>
            <a:off x="19129248" y="1218776"/>
            <a:ext cx="14639544" cy="3365695"/>
          </a:xfrm>
          <a:prstGeom prst="rect">
            <a:avLst/>
          </a:prstGeom>
          <a:noFill/>
          <a:ln>
            <a:noFill/>
          </a:ln>
        </p:spPr>
        <p:txBody>
          <a:bodyPr spcFirstLastPara="1" wrap="square" lIns="91425" tIns="45700" rIns="91425" bIns="45700" anchor="b" anchorCtr="0">
            <a:normAutofit/>
          </a:bodyPr>
          <a:lstStyle>
            <a:lvl1pPr lvl="0" algn="l">
              <a:lnSpc>
                <a:spcPct val="90000"/>
              </a:lnSpc>
              <a:spcBef>
                <a:spcPts val="60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6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4" name="Google Shape;294;p25"/>
          <p:cNvSpPr>
            <a:spLocks noGrp="1"/>
          </p:cNvSpPr>
          <p:nvPr>
            <p:ph type="pic" idx="2"/>
          </p:nvPr>
        </p:nvSpPr>
        <p:spPr>
          <a:xfrm>
            <a:off x="0" y="0"/>
            <a:ext cx="16413163" cy="20574000"/>
          </a:xfrm>
          <a:prstGeom prst="rect">
            <a:avLst/>
          </a:prstGeom>
          <a:solidFill>
            <a:srgbClr val="F2F2F2">
              <a:alpha val="60784"/>
            </a:srgbClr>
          </a:solidFill>
          <a:ln w="9525" cap="flat" cmpd="sng">
            <a:solidFill>
              <a:schemeClr val="accent5"/>
            </a:solidFill>
            <a:prstDash val="solid"/>
            <a:round/>
            <a:headEnd type="none" w="sm" len="sm"/>
            <a:tailEnd type="none" w="sm" len="sm"/>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Left NO SUBTITLE - Image Right">
  <p:cSld name="Text Left NO SUBTITLE - Image Right">
    <p:spTree>
      <p:nvGrpSpPr>
        <p:cNvPr id="1" name="Shape 295"/>
        <p:cNvGrpSpPr/>
        <p:nvPr/>
      </p:nvGrpSpPr>
      <p:grpSpPr>
        <a:xfrm>
          <a:off x="0" y="0"/>
          <a:ext cx="0" cy="0"/>
          <a:chOff x="0" y="0"/>
          <a:chExt cx="0" cy="0"/>
        </a:xfrm>
      </p:grpSpPr>
      <p:sp>
        <p:nvSpPr>
          <p:cNvPr id="296" name="Google Shape;296;p26"/>
          <p:cNvSpPr/>
          <p:nvPr/>
        </p:nvSpPr>
        <p:spPr>
          <a:xfrm>
            <a:off x="32964120" y="18928080"/>
            <a:ext cx="3611880" cy="164592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sp>
        <p:nvSpPr>
          <p:cNvPr id="297" name="Google Shape;297;p26"/>
          <p:cNvSpPr txBox="1">
            <a:spLocks noGrp="1"/>
          </p:cNvSpPr>
          <p:nvPr>
            <p:ph type="title"/>
          </p:nvPr>
        </p:nvSpPr>
        <p:spPr>
          <a:xfrm>
            <a:off x="2596896" y="1218776"/>
            <a:ext cx="14639544" cy="3365695"/>
          </a:xfrm>
          <a:prstGeom prst="rect">
            <a:avLst/>
          </a:prstGeom>
          <a:noFill/>
          <a:ln>
            <a:noFill/>
          </a:ln>
        </p:spPr>
        <p:txBody>
          <a:bodyPr spcFirstLastPara="1" wrap="square" lIns="91425" tIns="45700" rIns="91425" bIns="45700" anchor="b" anchorCtr="0">
            <a:normAutofit/>
          </a:bodyPr>
          <a:lstStyle>
            <a:lvl1pPr lvl="0" algn="l">
              <a:lnSpc>
                <a:spcPct val="90000"/>
              </a:lnSpc>
              <a:spcBef>
                <a:spcPts val="60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6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8" name="Google Shape;298;p26"/>
          <p:cNvSpPr txBox="1">
            <a:spLocks noGrp="1"/>
          </p:cNvSpPr>
          <p:nvPr>
            <p:ph type="body" idx="1"/>
          </p:nvPr>
        </p:nvSpPr>
        <p:spPr>
          <a:xfrm>
            <a:off x="2596896" y="6988192"/>
            <a:ext cx="14639544" cy="11345523"/>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NVIDIA Sans"/>
                <a:ea typeface="NVIDIA Sans"/>
                <a:cs typeface="NVIDIA Sans"/>
                <a:sym typeface="NVIDIA Sans"/>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NVIDIA Sans"/>
                <a:ea typeface="NVIDIA Sans"/>
                <a:cs typeface="NVIDIA Sans"/>
                <a:sym typeface="NVIDIA Sans"/>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NVIDIA Sans"/>
                <a:ea typeface="NVIDIA Sans"/>
                <a:cs typeface="NVIDIA Sans"/>
                <a:sym typeface="NVIDIA Sans"/>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NVIDIA Sans"/>
                <a:ea typeface="NVIDIA Sans"/>
                <a:cs typeface="NVIDIA Sans"/>
                <a:sym typeface="NVIDIA Sans"/>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grpSp>
        <p:nvGrpSpPr>
          <p:cNvPr id="299" name="Google Shape;299;p26"/>
          <p:cNvGrpSpPr/>
          <p:nvPr/>
        </p:nvGrpSpPr>
        <p:grpSpPr>
          <a:xfrm>
            <a:off x="0" y="19504414"/>
            <a:ext cx="2330569" cy="1082936"/>
            <a:chOff x="0" y="19504414"/>
            <a:chExt cx="2330569" cy="1082936"/>
          </a:xfrm>
        </p:grpSpPr>
        <p:sp>
          <p:nvSpPr>
            <p:cNvPr id="300" name="Google Shape;300;p26"/>
            <p:cNvSpPr/>
            <p:nvPr/>
          </p:nvSpPr>
          <p:spPr>
            <a:xfrm>
              <a:off x="0" y="19697679"/>
              <a:ext cx="155448" cy="88967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pic>
          <p:nvPicPr>
            <p:cNvPr id="301" name="Google Shape;301;p26" descr="A picture containing shape&#10;&#10;Description automatically generated"/>
            <p:cNvPicPr preferRelativeResize="0"/>
            <p:nvPr/>
          </p:nvPicPr>
          <p:blipFill rotWithShape="1">
            <a:blip r:embed="rId2">
              <a:alphaModFix/>
            </a:blip>
            <a:srcRect/>
            <a:stretch/>
          </p:blipFill>
          <p:spPr>
            <a:xfrm>
              <a:off x="327131" y="19504414"/>
              <a:ext cx="2003438" cy="690238"/>
            </a:xfrm>
            <a:prstGeom prst="rect">
              <a:avLst/>
            </a:prstGeom>
            <a:noFill/>
            <a:ln>
              <a:noFill/>
            </a:ln>
          </p:spPr>
        </p:pic>
      </p:grpSp>
      <p:cxnSp>
        <p:nvCxnSpPr>
          <p:cNvPr id="302" name="Google Shape;302;p26"/>
          <p:cNvCxnSpPr/>
          <p:nvPr/>
        </p:nvCxnSpPr>
        <p:spPr>
          <a:xfrm>
            <a:off x="0" y="5693228"/>
            <a:ext cx="17236440" cy="0"/>
          </a:xfrm>
          <a:prstGeom prst="straightConnector1">
            <a:avLst/>
          </a:prstGeom>
          <a:noFill/>
          <a:ln w="31750" cap="flat" cmpd="sng">
            <a:solidFill>
              <a:schemeClr val="accent5"/>
            </a:solidFill>
            <a:prstDash val="solid"/>
            <a:round/>
            <a:headEnd type="none" w="sm" len="sm"/>
            <a:tailEnd type="none" w="sm" len="sm"/>
          </a:ln>
        </p:spPr>
      </p:cxnSp>
      <p:sp>
        <p:nvSpPr>
          <p:cNvPr id="303" name="Google Shape;303;p26"/>
          <p:cNvSpPr>
            <a:spLocks noGrp="1"/>
          </p:cNvSpPr>
          <p:nvPr>
            <p:ph type="pic" idx="2"/>
          </p:nvPr>
        </p:nvSpPr>
        <p:spPr>
          <a:xfrm>
            <a:off x="20162837" y="0"/>
            <a:ext cx="16413163" cy="20574000"/>
          </a:xfrm>
          <a:prstGeom prst="rect">
            <a:avLst/>
          </a:prstGeom>
          <a:solidFill>
            <a:srgbClr val="F2F2F2">
              <a:alpha val="60784"/>
            </a:srgbClr>
          </a:solidFill>
          <a:ln w="9525" cap="flat" cmpd="sng">
            <a:solidFill>
              <a:schemeClr val="accent5"/>
            </a:solidFill>
            <a:prstDash val="solid"/>
            <a:round/>
            <a:headEnd type="none" w="sm" len="sm"/>
            <a:tailEnd type="none" w="sm" len="sm"/>
          </a:ln>
        </p:spPr>
      </p:sp>
      <p:sp>
        <p:nvSpPr>
          <p:cNvPr id="304" name="Google Shape;304;p26"/>
          <p:cNvSpPr txBox="1"/>
          <p:nvPr/>
        </p:nvSpPr>
        <p:spPr>
          <a:xfrm>
            <a:off x="2596896" y="19314940"/>
            <a:ext cx="8022506" cy="109537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2400">
                <a:solidFill>
                  <a:schemeClr val="lt1"/>
                </a:solidFill>
                <a:latin typeface="NVIDIA Sans"/>
                <a:ea typeface="NVIDIA Sans"/>
                <a:cs typeface="NVIDIA Sans"/>
                <a:sym typeface="NVIDIA Sans"/>
              </a:rPr>
              <a:t>‹#›</a:t>
            </a:fld>
            <a:endParaRPr sz="2400">
              <a:solidFill>
                <a:schemeClr val="lt1"/>
              </a:solidFill>
              <a:latin typeface="NVIDIA Sans"/>
              <a:ea typeface="NVIDIA Sans"/>
              <a:cs typeface="NVIDIA Sans"/>
              <a:sym typeface="NVIDIA Sa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ext Left NO BULLETS - Image Right ">
  <p:cSld name="Text Left NO BULLETS - Image Right ">
    <p:spTree>
      <p:nvGrpSpPr>
        <p:cNvPr id="1" name="Shape 305"/>
        <p:cNvGrpSpPr/>
        <p:nvPr/>
      </p:nvGrpSpPr>
      <p:grpSpPr>
        <a:xfrm>
          <a:off x="0" y="0"/>
          <a:ext cx="0" cy="0"/>
          <a:chOff x="0" y="0"/>
          <a:chExt cx="0" cy="0"/>
        </a:xfrm>
      </p:grpSpPr>
      <p:sp>
        <p:nvSpPr>
          <p:cNvPr id="306" name="Google Shape;306;p27"/>
          <p:cNvSpPr/>
          <p:nvPr/>
        </p:nvSpPr>
        <p:spPr>
          <a:xfrm>
            <a:off x="32964120" y="18928080"/>
            <a:ext cx="3611880" cy="164592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sp>
        <p:nvSpPr>
          <p:cNvPr id="307" name="Google Shape;307;p27"/>
          <p:cNvSpPr txBox="1">
            <a:spLocks noGrp="1"/>
          </p:cNvSpPr>
          <p:nvPr>
            <p:ph type="title"/>
          </p:nvPr>
        </p:nvSpPr>
        <p:spPr>
          <a:xfrm>
            <a:off x="2596896" y="6829593"/>
            <a:ext cx="12143232" cy="3365695"/>
          </a:xfrm>
          <a:prstGeom prst="rect">
            <a:avLst/>
          </a:prstGeom>
          <a:noFill/>
          <a:ln>
            <a:noFill/>
          </a:ln>
        </p:spPr>
        <p:txBody>
          <a:bodyPr spcFirstLastPara="1" wrap="square" lIns="91425" tIns="45700" rIns="91425" bIns="45700" anchor="b" anchorCtr="0">
            <a:normAutofit/>
          </a:bodyPr>
          <a:lstStyle>
            <a:lvl1pPr lvl="0" algn="l">
              <a:lnSpc>
                <a:spcPct val="90000"/>
              </a:lnSpc>
              <a:spcBef>
                <a:spcPts val="60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6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8" name="Google Shape;308;p27"/>
          <p:cNvSpPr txBox="1">
            <a:spLocks noGrp="1"/>
          </p:cNvSpPr>
          <p:nvPr>
            <p:ph type="body" idx="1"/>
          </p:nvPr>
        </p:nvSpPr>
        <p:spPr>
          <a:xfrm>
            <a:off x="2596896" y="10283120"/>
            <a:ext cx="12143232" cy="140817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grpSp>
        <p:nvGrpSpPr>
          <p:cNvPr id="309" name="Google Shape;309;p27"/>
          <p:cNvGrpSpPr/>
          <p:nvPr/>
        </p:nvGrpSpPr>
        <p:grpSpPr>
          <a:xfrm>
            <a:off x="0" y="19504414"/>
            <a:ext cx="2330569" cy="1082936"/>
            <a:chOff x="0" y="19504414"/>
            <a:chExt cx="2330569" cy="1082936"/>
          </a:xfrm>
        </p:grpSpPr>
        <p:sp>
          <p:nvSpPr>
            <p:cNvPr id="310" name="Google Shape;310;p27"/>
            <p:cNvSpPr/>
            <p:nvPr/>
          </p:nvSpPr>
          <p:spPr>
            <a:xfrm>
              <a:off x="0" y="19697679"/>
              <a:ext cx="155448" cy="88967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pic>
          <p:nvPicPr>
            <p:cNvPr id="311" name="Google Shape;311;p27" descr="A picture containing shape&#10;&#10;Description automatically generated"/>
            <p:cNvPicPr preferRelativeResize="0"/>
            <p:nvPr/>
          </p:nvPicPr>
          <p:blipFill rotWithShape="1">
            <a:blip r:embed="rId2">
              <a:alphaModFix/>
            </a:blip>
            <a:srcRect/>
            <a:stretch/>
          </p:blipFill>
          <p:spPr>
            <a:xfrm>
              <a:off x="327131" y="19504414"/>
              <a:ext cx="2003438" cy="690238"/>
            </a:xfrm>
            <a:prstGeom prst="rect">
              <a:avLst/>
            </a:prstGeom>
            <a:noFill/>
            <a:ln>
              <a:noFill/>
            </a:ln>
          </p:spPr>
        </p:pic>
      </p:grpSp>
      <p:sp>
        <p:nvSpPr>
          <p:cNvPr id="312" name="Google Shape;312;p27"/>
          <p:cNvSpPr>
            <a:spLocks noGrp="1"/>
          </p:cNvSpPr>
          <p:nvPr>
            <p:ph type="pic" idx="2"/>
          </p:nvPr>
        </p:nvSpPr>
        <p:spPr>
          <a:xfrm>
            <a:off x="16422623" y="0"/>
            <a:ext cx="20153377" cy="20574000"/>
          </a:xfrm>
          <a:prstGeom prst="rect">
            <a:avLst/>
          </a:prstGeom>
          <a:solidFill>
            <a:srgbClr val="F2F2F2">
              <a:alpha val="60784"/>
            </a:srgbClr>
          </a:solidFill>
          <a:ln w="9525" cap="flat" cmpd="sng">
            <a:solidFill>
              <a:schemeClr val="accent5"/>
            </a:solidFill>
            <a:prstDash val="solid"/>
            <a:round/>
            <a:headEnd type="none" w="sm" len="sm"/>
            <a:tailEnd type="none" w="sm" len="sm"/>
          </a:ln>
        </p:spPr>
      </p:sp>
      <p:sp>
        <p:nvSpPr>
          <p:cNvPr id="313" name="Google Shape;313;p27"/>
          <p:cNvSpPr txBox="1"/>
          <p:nvPr/>
        </p:nvSpPr>
        <p:spPr>
          <a:xfrm>
            <a:off x="2596896" y="19314940"/>
            <a:ext cx="8022506" cy="109537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2400">
                <a:solidFill>
                  <a:schemeClr val="lt1"/>
                </a:solidFill>
                <a:latin typeface="NVIDIA Sans"/>
                <a:ea typeface="NVIDIA Sans"/>
                <a:cs typeface="NVIDIA Sans"/>
                <a:sym typeface="NVIDIA Sans"/>
              </a:rPr>
              <a:t>‹#›</a:t>
            </a:fld>
            <a:endParaRPr sz="2400">
              <a:solidFill>
                <a:schemeClr val="lt1"/>
              </a:solidFill>
              <a:latin typeface="NVIDIA Sans"/>
              <a:ea typeface="NVIDIA Sans"/>
              <a:cs typeface="NVIDIA Sans"/>
              <a:sym typeface="NVIDIA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DING Layout">
  <p:cSld name="CODING Layout">
    <p:spTree>
      <p:nvGrpSpPr>
        <p:cNvPr id="1" name="Shape 322"/>
        <p:cNvGrpSpPr/>
        <p:nvPr/>
      </p:nvGrpSpPr>
      <p:grpSpPr>
        <a:xfrm>
          <a:off x="0" y="0"/>
          <a:ext cx="0" cy="0"/>
          <a:chOff x="0" y="0"/>
          <a:chExt cx="0" cy="0"/>
        </a:xfrm>
      </p:grpSpPr>
      <p:sp>
        <p:nvSpPr>
          <p:cNvPr id="323" name="Google Shape;323;p29"/>
          <p:cNvSpPr/>
          <p:nvPr/>
        </p:nvSpPr>
        <p:spPr>
          <a:xfrm>
            <a:off x="32689800" y="18333715"/>
            <a:ext cx="3886200" cy="224028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sp>
        <p:nvSpPr>
          <p:cNvPr id="324" name="Google Shape;324;p29"/>
          <p:cNvSpPr txBox="1">
            <a:spLocks noGrp="1"/>
          </p:cNvSpPr>
          <p:nvPr>
            <p:ph type="title"/>
          </p:nvPr>
        </p:nvSpPr>
        <p:spPr>
          <a:xfrm>
            <a:off x="2596896" y="302065"/>
            <a:ext cx="14639544" cy="3365695"/>
          </a:xfrm>
          <a:prstGeom prst="rect">
            <a:avLst/>
          </a:prstGeom>
          <a:noFill/>
          <a:ln>
            <a:noFill/>
          </a:ln>
        </p:spPr>
        <p:txBody>
          <a:bodyPr spcFirstLastPara="1" wrap="square" lIns="91425" tIns="45700" rIns="91425" bIns="45700" anchor="b" anchorCtr="0">
            <a:normAutofit/>
          </a:bodyPr>
          <a:lstStyle>
            <a:lvl1pPr lvl="0" algn="l">
              <a:lnSpc>
                <a:spcPct val="90000"/>
              </a:lnSpc>
              <a:spcBef>
                <a:spcPts val="600"/>
              </a:spcBef>
              <a:spcAft>
                <a:spcPts val="0"/>
              </a:spcAft>
              <a:buClr>
                <a:schemeClr val="lt1"/>
              </a:buClr>
              <a:buSzPts val="7200"/>
              <a:buFont typeface="Roboto Mono"/>
              <a:buNone/>
              <a:defRPr sz="7200" b="1" cap="none">
                <a:latin typeface="Roboto Mono"/>
                <a:ea typeface="Roboto Mono"/>
                <a:cs typeface="Roboto Mono"/>
                <a:sym typeface="Roboto Mono"/>
              </a:defRPr>
            </a:lvl1pPr>
            <a:lvl2pPr lvl="1">
              <a:spcBef>
                <a:spcPts val="6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5" name="Google Shape;325;p29"/>
          <p:cNvSpPr txBox="1">
            <a:spLocks noGrp="1"/>
          </p:cNvSpPr>
          <p:nvPr>
            <p:ph type="body" idx="1"/>
          </p:nvPr>
        </p:nvSpPr>
        <p:spPr>
          <a:xfrm>
            <a:off x="2596896" y="6988192"/>
            <a:ext cx="14639544" cy="11345523"/>
          </a:xfrm>
          <a:prstGeom prst="rect">
            <a:avLst/>
          </a:prstGeom>
          <a:noFill/>
          <a:ln>
            <a:noFill/>
          </a:ln>
        </p:spPr>
        <p:txBody>
          <a:bodyPr spcFirstLastPara="1" wrap="square" lIns="91425" tIns="45700" rIns="91425" bIns="45700" anchor="t" anchorCtr="0">
            <a:noAutofit/>
          </a:bodyPr>
          <a:lstStyle>
            <a:lvl1pPr marL="457200" marR="0" lvl="0" indent="-508000" algn="l" rtl="0">
              <a:lnSpc>
                <a:spcPct val="90000"/>
              </a:lnSpc>
              <a:spcBef>
                <a:spcPts val="3000"/>
              </a:spcBef>
              <a:spcAft>
                <a:spcPts val="0"/>
              </a:spcAft>
              <a:buClr>
                <a:schemeClr val="dk2"/>
              </a:buClr>
              <a:buSzPts val="4400"/>
              <a:buFont typeface="NVIDIA Sans"/>
              <a:buChar char="•"/>
              <a:defRPr sz="4400" b="0" i="0" u="none" strike="noStrike" cap="none">
                <a:solidFill>
                  <a:schemeClr val="lt1"/>
                </a:solidFill>
                <a:latin typeface="Roboto Mono"/>
                <a:ea typeface="Roboto Mono"/>
                <a:cs typeface="Roboto Mono"/>
                <a:sym typeface="Roboto Mono"/>
              </a:defRPr>
            </a:lvl1pPr>
            <a:lvl2pPr marL="914400" marR="0" lvl="1" indent="-482600" algn="l" rtl="0">
              <a:lnSpc>
                <a:spcPct val="90000"/>
              </a:lnSpc>
              <a:spcBef>
                <a:spcPts val="1500"/>
              </a:spcBef>
              <a:spcAft>
                <a:spcPts val="0"/>
              </a:spcAft>
              <a:buClr>
                <a:schemeClr val="dk2"/>
              </a:buClr>
              <a:buSzPts val="4000"/>
              <a:buFont typeface="NVIDIA Sans"/>
              <a:buChar char="•"/>
              <a:defRPr sz="4000" b="0" i="0" u="none" strike="noStrike" cap="none">
                <a:solidFill>
                  <a:schemeClr val="lt1"/>
                </a:solidFill>
                <a:latin typeface="Roboto Mono"/>
                <a:ea typeface="Roboto Mono"/>
                <a:cs typeface="Roboto Mono"/>
                <a:sym typeface="Roboto Mono"/>
              </a:defRPr>
            </a:lvl2pPr>
            <a:lvl3pPr marL="1371600" marR="0" lvl="2" indent="-457200" algn="l" rtl="0">
              <a:lnSpc>
                <a:spcPct val="90000"/>
              </a:lnSpc>
              <a:spcBef>
                <a:spcPts val="1500"/>
              </a:spcBef>
              <a:spcAft>
                <a:spcPts val="0"/>
              </a:spcAft>
              <a:buClr>
                <a:schemeClr val="dk2"/>
              </a:buClr>
              <a:buSzPts val="3600"/>
              <a:buFont typeface="NVIDIA Sans"/>
              <a:buChar char="•"/>
              <a:defRPr sz="3600" b="0" i="0" u="none" strike="noStrike" cap="none">
                <a:solidFill>
                  <a:schemeClr val="lt1"/>
                </a:solidFill>
                <a:latin typeface="Roboto Mono"/>
                <a:ea typeface="Roboto Mono"/>
                <a:cs typeface="Roboto Mono"/>
                <a:sym typeface="Roboto Mono"/>
              </a:defRPr>
            </a:lvl3pPr>
            <a:lvl4pPr marL="1828800" marR="0" lvl="3" indent="-431800" algn="l" rtl="0">
              <a:lnSpc>
                <a:spcPct val="90000"/>
              </a:lnSpc>
              <a:spcBef>
                <a:spcPts val="1500"/>
              </a:spcBef>
              <a:spcAft>
                <a:spcPts val="0"/>
              </a:spcAft>
              <a:buClr>
                <a:schemeClr val="dk2"/>
              </a:buClr>
              <a:buSzPts val="3200"/>
              <a:buFont typeface="NVIDIA Sans"/>
              <a:buChar char="•"/>
              <a:defRPr sz="3200" b="0" i="0" u="none" strike="noStrike" cap="none">
                <a:solidFill>
                  <a:schemeClr val="lt1"/>
                </a:solidFill>
                <a:latin typeface="Roboto Mono"/>
                <a:ea typeface="Roboto Mono"/>
                <a:cs typeface="Roboto Mono"/>
                <a:sym typeface="Roboto Mono"/>
              </a:defRPr>
            </a:lvl4pPr>
            <a:lvl5pPr marL="2286000" marR="0" lvl="4" indent="-406400" algn="l" rtl="0">
              <a:lnSpc>
                <a:spcPct val="90000"/>
              </a:lnSpc>
              <a:spcBef>
                <a:spcPts val="1500"/>
              </a:spcBef>
              <a:spcAft>
                <a:spcPts val="0"/>
              </a:spcAft>
              <a:buClr>
                <a:schemeClr val="dk2"/>
              </a:buClr>
              <a:buSzPts val="2800"/>
              <a:buFont typeface="NVIDIA Sans"/>
              <a:buChar char="•"/>
              <a:defRPr sz="2800" b="0" i="0" u="none" strike="noStrike" cap="none">
                <a:solidFill>
                  <a:schemeClr val="lt1"/>
                </a:solidFill>
                <a:latin typeface="Roboto Mono"/>
                <a:ea typeface="Roboto Mono"/>
                <a:cs typeface="Roboto Mono"/>
                <a:sym typeface="Roboto Mono"/>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326" name="Google Shape;326;p29"/>
          <p:cNvSpPr txBox="1">
            <a:spLocks noGrp="1"/>
          </p:cNvSpPr>
          <p:nvPr>
            <p:ph type="body" idx="2"/>
          </p:nvPr>
        </p:nvSpPr>
        <p:spPr>
          <a:xfrm>
            <a:off x="2596896" y="3731768"/>
            <a:ext cx="14639544" cy="140817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chemeClr val="dk2"/>
              </a:buClr>
              <a:buSzPts val="4800"/>
              <a:buFont typeface="NVIDIA Sans"/>
              <a:buNone/>
              <a:defRPr sz="4800" b="0" i="0" u="none" strike="noStrike" cap="none">
                <a:solidFill>
                  <a:schemeClr val="dk2"/>
                </a:solidFill>
                <a:latin typeface="Roboto Mono"/>
                <a:ea typeface="Roboto Mono"/>
                <a:cs typeface="Roboto Mono"/>
                <a:sym typeface="Roboto Mono"/>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327" name="Google Shape;327;p29"/>
          <p:cNvSpPr/>
          <p:nvPr/>
        </p:nvSpPr>
        <p:spPr>
          <a:xfrm>
            <a:off x="20162837" y="0"/>
            <a:ext cx="16413163" cy="20573998"/>
          </a:xfrm>
          <a:prstGeom prst="rect">
            <a:avLst/>
          </a:prstGeom>
          <a:solidFill>
            <a:srgbClr val="F2F2F2"/>
          </a:solidFill>
          <a:ln>
            <a:noFill/>
          </a:ln>
        </p:spPr>
        <p:txBody>
          <a:bodyPr spcFirstLastPara="1" wrap="square" lIns="91425" tIns="2194550" rIns="91425" bIns="45700" anchor="ctr" anchorCtr="0">
            <a:noAutofit/>
          </a:bodyPr>
          <a:lstStyle/>
          <a:p>
            <a:pPr marL="0" marR="0" lvl="0" indent="0" algn="ctr" rtl="0">
              <a:lnSpc>
                <a:spcPct val="90000"/>
              </a:lnSpc>
              <a:spcBef>
                <a:spcPts val="0"/>
              </a:spcBef>
              <a:spcAft>
                <a:spcPts val="0"/>
              </a:spcAft>
              <a:buClr>
                <a:schemeClr val="dk1"/>
              </a:buClr>
              <a:buSzPts val="4000"/>
              <a:buFont typeface="NVIDIA Sans"/>
              <a:buNone/>
            </a:pPr>
            <a:endParaRPr sz="4000">
              <a:solidFill>
                <a:schemeClr val="lt2"/>
              </a:solidFill>
              <a:latin typeface="NVIDIA Sans"/>
              <a:ea typeface="NVIDIA Sans"/>
              <a:cs typeface="NVIDIA Sans"/>
              <a:sym typeface="NVIDIA Sans"/>
            </a:endParaRPr>
          </a:p>
        </p:txBody>
      </p:sp>
      <p:grpSp>
        <p:nvGrpSpPr>
          <p:cNvPr id="328" name="Google Shape;328;p29"/>
          <p:cNvGrpSpPr/>
          <p:nvPr/>
        </p:nvGrpSpPr>
        <p:grpSpPr>
          <a:xfrm>
            <a:off x="0" y="19504414"/>
            <a:ext cx="2330569" cy="1082936"/>
            <a:chOff x="0" y="19504414"/>
            <a:chExt cx="2330569" cy="1082936"/>
          </a:xfrm>
        </p:grpSpPr>
        <p:sp>
          <p:nvSpPr>
            <p:cNvPr id="329" name="Google Shape;329;p29"/>
            <p:cNvSpPr/>
            <p:nvPr/>
          </p:nvSpPr>
          <p:spPr>
            <a:xfrm>
              <a:off x="0" y="19697679"/>
              <a:ext cx="155448" cy="88967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pic>
          <p:nvPicPr>
            <p:cNvPr id="330" name="Google Shape;330;p29" descr="A picture containing shape&#10;&#10;Description automatically generated"/>
            <p:cNvPicPr preferRelativeResize="0"/>
            <p:nvPr/>
          </p:nvPicPr>
          <p:blipFill rotWithShape="1">
            <a:blip r:embed="rId2">
              <a:alphaModFix/>
            </a:blip>
            <a:srcRect/>
            <a:stretch/>
          </p:blipFill>
          <p:spPr>
            <a:xfrm>
              <a:off x="327131" y="19504414"/>
              <a:ext cx="2003438" cy="690238"/>
            </a:xfrm>
            <a:prstGeom prst="rect">
              <a:avLst/>
            </a:prstGeom>
            <a:noFill/>
            <a:ln>
              <a:noFill/>
            </a:ln>
          </p:spPr>
        </p:pic>
      </p:grpSp>
      <p:cxnSp>
        <p:nvCxnSpPr>
          <p:cNvPr id="331" name="Google Shape;331;p29"/>
          <p:cNvCxnSpPr/>
          <p:nvPr/>
        </p:nvCxnSpPr>
        <p:spPr>
          <a:xfrm>
            <a:off x="0" y="5693228"/>
            <a:ext cx="17236440" cy="0"/>
          </a:xfrm>
          <a:prstGeom prst="straightConnector1">
            <a:avLst/>
          </a:prstGeom>
          <a:noFill/>
          <a:ln w="31750" cap="flat" cmpd="sng">
            <a:solidFill>
              <a:schemeClr val="accent5"/>
            </a:solidFill>
            <a:prstDash val="solid"/>
            <a:round/>
            <a:headEnd type="none" w="sm" len="sm"/>
            <a:tailEnd type="none" w="sm" len="sm"/>
          </a:ln>
        </p:spPr>
      </p:cxnSp>
      <p:sp>
        <p:nvSpPr>
          <p:cNvPr id="332" name="Google Shape;332;p29"/>
          <p:cNvSpPr txBox="1"/>
          <p:nvPr/>
        </p:nvSpPr>
        <p:spPr>
          <a:xfrm>
            <a:off x="2596896" y="19314940"/>
            <a:ext cx="8022506" cy="109537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2400">
                <a:solidFill>
                  <a:schemeClr val="lt1"/>
                </a:solidFill>
                <a:latin typeface="NVIDIA Sans"/>
                <a:ea typeface="NVIDIA Sans"/>
                <a:cs typeface="NVIDIA Sans"/>
                <a:sym typeface="NVIDIA Sans"/>
              </a:rPr>
              <a:t>‹#›</a:t>
            </a:fld>
            <a:endParaRPr sz="2400">
              <a:solidFill>
                <a:schemeClr val="lt1"/>
              </a:solidFill>
              <a:latin typeface="NVIDIA Sans"/>
              <a:ea typeface="NVIDIA Sans"/>
              <a:cs typeface="NVIDIA Sans"/>
              <a:sym typeface="NVIDIA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Embargo">
  <p:cSld name="Embargo">
    <p:spTree>
      <p:nvGrpSpPr>
        <p:cNvPr id="1" name="Shape 333"/>
        <p:cNvGrpSpPr/>
        <p:nvPr/>
      </p:nvGrpSpPr>
      <p:grpSpPr>
        <a:xfrm>
          <a:off x="0" y="0"/>
          <a:ext cx="0" cy="0"/>
          <a:chOff x="0" y="0"/>
          <a:chExt cx="0" cy="0"/>
        </a:xfrm>
      </p:grpSpPr>
      <p:sp>
        <p:nvSpPr>
          <p:cNvPr id="334" name="Google Shape;334;p30"/>
          <p:cNvSpPr/>
          <p:nvPr/>
        </p:nvSpPr>
        <p:spPr>
          <a:xfrm>
            <a:off x="0" y="0"/>
            <a:ext cx="36576000" cy="20574000"/>
          </a:xfrm>
          <a:prstGeom prst="rect">
            <a:avLst/>
          </a:prstGeom>
          <a:solidFill>
            <a:srgbClr val="9E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NVIDIA Sans"/>
              <a:ea typeface="NVIDIA Sans"/>
              <a:cs typeface="NVIDIA Sans"/>
              <a:sym typeface="NVIDIA Sans"/>
            </a:endParaRPr>
          </a:p>
        </p:txBody>
      </p:sp>
      <p:sp>
        <p:nvSpPr>
          <p:cNvPr id="335" name="Google Shape;335;p30"/>
          <p:cNvSpPr txBox="1">
            <a:spLocks noGrp="1"/>
          </p:cNvSpPr>
          <p:nvPr>
            <p:ph type="body" idx="1"/>
          </p:nvPr>
        </p:nvSpPr>
        <p:spPr>
          <a:xfrm>
            <a:off x="7634260" y="10771999"/>
            <a:ext cx="22733876" cy="54761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0"/>
              </a:spcBef>
              <a:spcAft>
                <a:spcPts val="0"/>
              </a:spcAft>
              <a:buClr>
                <a:schemeClr val="dk1"/>
              </a:buClr>
              <a:buSzPts val="4400"/>
              <a:buFont typeface="NVIDIA Sans"/>
              <a:buNone/>
              <a:defRPr sz="4400" b="0" i="0" u="none" strike="noStrike" cap="none">
                <a:solidFill>
                  <a:schemeClr val="dk1"/>
                </a:solidFill>
                <a:latin typeface="NVIDIA Sans Medium"/>
                <a:ea typeface="NVIDIA Sans Medium"/>
                <a:cs typeface="NVIDIA Sans Medium"/>
                <a:sym typeface="NVIDIA Sans Medium"/>
              </a:defRPr>
            </a:lvl1pPr>
            <a:lvl2pPr marL="914400" marR="0" lvl="1" indent="-228600" algn="l" rtl="0">
              <a:lnSpc>
                <a:spcPct val="90000"/>
              </a:lnSpc>
              <a:spcBef>
                <a:spcPts val="1500"/>
              </a:spcBef>
              <a:spcAft>
                <a:spcPts val="0"/>
              </a:spcAft>
              <a:buClr>
                <a:schemeClr val="dk2"/>
              </a:buClr>
              <a:buSzPts val="7539"/>
              <a:buFont typeface="NVIDIA Sans"/>
              <a:buNone/>
              <a:defRPr sz="7539" b="0" i="0" u="none" strike="noStrike" cap="none">
                <a:solidFill>
                  <a:schemeClr val="dk2"/>
                </a:solidFill>
                <a:latin typeface="NVIDIA Sans"/>
                <a:ea typeface="NVIDIA Sans"/>
                <a:cs typeface="NVIDIA Sans"/>
                <a:sym typeface="NVIDIA Sans"/>
              </a:defRPr>
            </a:lvl2pPr>
            <a:lvl3pPr marL="1371600" marR="0" lvl="2" indent="-228600" algn="l" rtl="0">
              <a:lnSpc>
                <a:spcPct val="90000"/>
              </a:lnSpc>
              <a:spcBef>
                <a:spcPts val="1500"/>
              </a:spcBef>
              <a:spcAft>
                <a:spcPts val="0"/>
              </a:spcAft>
              <a:buClr>
                <a:schemeClr val="dk2"/>
              </a:buClr>
              <a:buSzPts val="7539"/>
              <a:buFont typeface="NVIDIA Sans"/>
              <a:buNone/>
              <a:defRPr sz="7539" b="0" i="0" u="none" strike="noStrike" cap="none">
                <a:solidFill>
                  <a:schemeClr val="dk2"/>
                </a:solidFill>
                <a:latin typeface="NVIDIA Sans"/>
                <a:ea typeface="NVIDIA Sans"/>
                <a:cs typeface="NVIDIA Sans"/>
                <a:sym typeface="NVIDIA Sans"/>
              </a:defRPr>
            </a:lvl3pPr>
            <a:lvl4pPr marL="1828800" marR="0" lvl="3" indent="-228600" algn="l" rtl="0">
              <a:lnSpc>
                <a:spcPct val="90000"/>
              </a:lnSpc>
              <a:spcBef>
                <a:spcPts val="1500"/>
              </a:spcBef>
              <a:spcAft>
                <a:spcPts val="0"/>
              </a:spcAft>
              <a:buClr>
                <a:schemeClr val="dk1"/>
              </a:buClr>
              <a:buSzPts val="5400"/>
              <a:buFont typeface="NVIDIA Sans"/>
              <a:buNone/>
              <a:defRPr sz="5400" b="0" i="0" u="none" strike="noStrike" cap="none">
                <a:solidFill>
                  <a:schemeClr val="dk1"/>
                </a:solidFill>
                <a:latin typeface="NVIDIA Sans"/>
                <a:ea typeface="NVIDIA Sans"/>
                <a:cs typeface="NVIDIA Sans"/>
                <a:sym typeface="NVIDIA Sans"/>
              </a:defRPr>
            </a:lvl4pPr>
            <a:lvl5pPr marL="2286000" marR="0" lvl="4"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
        <p:nvSpPr>
          <p:cNvPr id="336" name="Google Shape;336;p30"/>
          <p:cNvSpPr txBox="1">
            <a:spLocks noGrp="1"/>
          </p:cNvSpPr>
          <p:nvPr>
            <p:ph type="title"/>
          </p:nvPr>
        </p:nvSpPr>
        <p:spPr>
          <a:xfrm>
            <a:off x="7634260" y="9024760"/>
            <a:ext cx="22733877" cy="175426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2000"/>
              <a:buFont typeface="NVIDIA Sans Light"/>
              <a:buNone/>
              <a:defRPr sz="12000" b="0" cap="none">
                <a:solidFill>
                  <a:schemeClr val="dk1"/>
                </a:solidFill>
                <a:latin typeface="NVIDIA Sans Light"/>
                <a:ea typeface="NVIDIA Sans Light"/>
                <a:cs typeface="NVIDIA Sans Light"/>
                <a:sym typeface="NVIDIA Sans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37" name="Google Shape;337;p30" descr="A close up of a logo&#10;&#10;Description automatically generated"/>
          <p:cNvPicPr preferRelativeResize="0"/>
          <p:nvPr/>
        </p:nvPicPr>
        <p:blipFill rotWithShape="1">
          <a:blip r:embed="rId2">
            <a:alphaModFix/>
          </a:blip>
          <a:srcRect/>
          <a:stretch/>
        </p:blipFill>
        <p:spPr>
          <a:xfrm>
            <a:off x="7193140" y="6248046"/>
            <a:ext cx="2357259" cy="2357256"/>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meline">
  <p:cSld name="Timeline">
    <p:spTree>
      <p:nvGrpSpPr>
        <p:cNvPr id="1" name="Shape 338"/>
        <p:cNvGrpSpPr/>
        <p:nvPr/>
      </p:nvGrpSpPr>
      <p:grpSpPr>
        <a:xfrm>
          <a:off x="0" y="0"/>
          <a:ext cx="0" cy="0"/>
          <a:chOff x="0" y="0"/>
          <a:chExt cx="0" cy="0"/>
        </a:xfrm>
      </p:grpSpPr>
      <p:pic>
        <p:nvPicPr>
          <p:cNvPr id="339" name="Google Shape;339;p31" descr="A green and white background&#10;&#10;Description automatically generated"/>
          <p:cNvPicPr preferRelativeResize="0"/>
          <p:nvPr/>
        </p:nvPicPr>
        <p:blipFill rotWithShape="1">
          <a:blip r:embed="rId2">
            <a:alphaModFix/>
          </a:blip>
          <a:srcRect/>
          <a:stretch/>
        </p:blipFill>
        <p:spPr>
          <a:xfrm>
            <a:off x="0" y="0"/>
            <a:ext cx="36576000" cy="20574000"/>
          </a:xfrm>
          <a:prstGeom prst="rect">
            <a:avLst/>
          </a:prstGeom>
          <a:noFill/>
          <a:ln>
            <a:noFill/>
          </a:ln>
        </p:spPr>
      </p:pic>
      <p:sp>
        <p:nvSpPr>
          <p:cNvPr id="340" name="Google Shape;340;p31"/>
          <p:cNvSpPr/>
          <p:nvPr/>
        </p:nvSpPr>
        <p:spPr>
          <a:xfrm>
            <a:off x="0" y="6963916"/>
            <a:ext cx="36576000" cy="13610084"/>
          </a:xfrm>
          <a:prstGeom prst="rect">
            <a:avLst/>
          </a:prstGeom>
          <a:gradFill>
            <a:gsLst>
              <a:gs pos="0">
                <a:schemeClr val="dk1"/>
              </a:gs>
              <a:gs pos="78000">
                <a:srgbClr val="FFFFFF">
                  <a:alpha val="54901"/>
                </a:srgbClr>
              </a:gs>
              <a:gs pos="100000">
                <a:srgbClr val="FFFFFF">
                  <a:alpha val="0"/>
                </a:srgbClr>
              </a:gs>
            </a:gsLst>
            <a:lin ang="54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cxnSp>
        <p:nvCxnSpPr>
          <p:cNvPr id="341" name="Google Shape;341;p31"/>
          <p:cNvCxnSpPr/>
          <p:nvPr/>
        </p:nvCxnSpPr>
        <p:spPr>
          <a:xfrm>
            <a:off x="0" y="11329275"/>
            <a:ext cx="36576000" cy="0"/>
          </a:xfrm>
          <a:prstGeom prst="straightConnector1">
            <a:avLst/>
          </a:prstGeom>
          <a:noFill/>
          <a:ln w="50800" cap="flat" cmpd="sng">
            <a:solidFill>
              <a:schemeClr val="dk2"/>
            </a:solidFill>
            <a:prstDash val="solid"/>
            <a:round/>
            <a:headEnd type="none" w="sm" len="sm"/>
            <a:tailEnd type="none" w="sm" len="sm"/>
          </a:ln>
        </p:spPr>
      </p:cxnSp>
      <p:sp>
        <p:nvSpPr>
          <p:cNvPr id="342" name="Google Shape;342;p31"/>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solidFill>
                  <a:schemeClr val="lt1"/>
                </a:solidFill>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3" name="Google Shape;343;p31"/>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lex_Timeline">
  <p:cSld name="Complex_Timeline">
    <p:spTree>
      <p:nvGrpSpPr>
        <p:cNvPr id="1" name="Shape 344"/>
        <p:cNvGrpSpPr/>
        <p:nvPr/>
      </p:nvGrpSpPr>
      <p:grpSpPr>
        <a:xfrm>
          <a:off x="0" y="0"/>
          <a:ext cx="0" cy="0"/>
          <a:chOff x="0" y="0"/>
          <a:chExt cx="0" cy="0"/>
        </a:xfrm>
      </p:grpSpPr>
      <p:pic>
        <p:nvPicPr>
          <p:cNvPr id="345" name="Google Shape;345;p32" descr="A green and white background&#10;&#10;Description automatically generated"/>
          <p:cNvPicPr preferRelativeResize="0"/>
          <p:nvPr/>
        </p:nvPicPr>
        <p:blipFill rotWithShape="1">
          <a:blip r:embed="rId2">
            <a:alphaModFix/>
          </a:blip>
          <a:srcRect/>
          <a:stretch/>
        </p:blipFill>
        <p:spPr>
          <a:xfrm>
            <a:off x="0" y="0"/>
            <a:ext cx="36576000" cy="20574000"/>
          </a:xfrm>
          <a:prstGeom prst="rect">
            <a:avLst/>
          </a:prstGeom>
          <a:noFill/>
          <a:ln>
            <a:noFill/>
          </a:ln>
        </p:spPr>
      </p:pic>
      <p:sp>
        <p:nvSpPr>
          <p:cNvPr id="346" name="Google Shape;346;p32"/>
          <p:cNvSpPr/>
          <p:nvPr/>
        </p:nvSpPr>
        <p:spPr>
          <a:xfrm>
            <a:off x="0" y="6963916"/>
            <a:ext cx="36576000" cy="13610084"/>
          </a:xfrm>
          <a:prstGeom prst="rect">
            <a:avLst/>
          </a:prstGeom>
          <a:gradFill>
            <a:gsLst>
              <a:gs pos="0">
                <a:schemeClr val="dk1"/>
              </a:gs>
              <a:gs pos="78000">
                <a:srgbClr val="FFFFFF">
                  <a:alpha val="54901"/>
                </a:srgbClr>
              </a:gs>
              <a:gs pos="100000">
                <a:srgbClr val="FFFFFF">
                  <a:alpha val="0"/>
                </a:srgbClr>
              </a:gs>
            </a:gsLst>
            <a:lin ang="54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sp>
        <p:nvSpPr>
          <p:cNvPr id="347" name="Google Shape;347;p32"/>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solidFill>
                  <a:schemeClr val="lt1"/>
                </a:solidFill>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8" name="Google Shape;348;p32"/>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Demo - Image Layout">
  <p:cSld name="1_Demo - Image Layout">
    <p:spTree>
      <p:nvGrpSpPr>
        <p:cNvPr id="1" name="Shape 349"/>
        <p:cNvGrpSpPr/>
        <p:nvPr/>
      </p:nvGrpSpPr>
      <p:grpSpPr>
        <a:xfrm>
          <a:off x="0" y="0"/>
          <a:ext cx="0" cy="0"/>
          <a:chOff x="0" y="0"/>
          <a:chExt cx="0" cy="0"/>
        </a:xfrm>
      </p:grpSpPr>
      <p:pic>
        <p:nvPicPr>
          <p:cNvPr id="350" name="Google Shape;350;p33"/>
          <p:cNvPicPr preferRelativeResize="0"/>
          <p:nvPr/>
        </p:nvPicPr>
        <p:blipFill rotWithShape="1">
          <a:blip r:embed="rId2">
            <a:alphaModFix/>
          </a:blip>
          <a:srcRect/>
          <a:stretch/>
        </p:blipFill>
        <p:spPr>
          <a:xfrm>
            <a:off x="0" y="0"/>
            <a:ext cx="36576000" cy="20574000"/>
          </a:xfrm>
          <a:prstGeom prst="rect">
            <a:avLst/>
          </a:prstGeom>
          <a:noFill/>
          <a:ln>
            <a:noFill/>
          </a:ln>
        </p:spPr>
      </p:pic>
      <p:sp>
        <p:nvSpPr>
          <p:cNvPr id="351" name="Google Shape;351;p33"/>
          <p:cNvSpPr>
            <a:spLocks noGrp="1"/>
          </p:cNvSpPr>
          <p:nvPr>
            <p:ph type="pic" idx="2"/>
          </p:nvPr>
        </p:nvSpPr>
        <p:spPr>
          <a:xfrm>
            <a:off x="0" y="0"/>
            <a:ext cx="36576000" cy="20574000"/>
          </a:xfrm>
          <a:prstGeom prst="rect">
            <a:avLst/>
          </a:prstGeom>
          <a:solidFill>
            <a:srgbClr val="F2F2F2"/>
          </a:solidFill>
          <a:ln>
            <a:no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Demo - Insert Video Layout">
  <p:cSld name="Demo - Insert Video Layout">
    <p:spTree>
      <p:nvGrpSpPr>
        <p:cNvPr id="1" name="Shape 352"/>
        <p:cNvGrpSpPr/>
        <p:nvPr/>
      </p:nvGrpSpPr>
      <p:grpSpPr>
        <a:xfrm>
          <a:off x="0" y="0"/>
          <a:ext cx="0" cy="0"/>
          <a:chOff x="0" y="0"/>
          <a:chExt cx="0" cy="0"/>
        </a:xfrm>
      </p:grpSpPr>
      <p:sp>
        <p:nvSpPr>
          <p:cNvPr id="353" name="Google Shape;353;p34"/>
          <p:cNvSpPr/>
          <p:nvPr/>
        </p:nvSpPr>
        <p:spPr>
          <a:xfrm>
            <a:off x="0" y="0"/>
            <a:ext cx="36576000" cy="20574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a:solidFill>
                <a:schemeClr val="dk1"/>
              </a:solidFill>
              <a:latin typeface="NVIDIA Sans"/>
              <a:ea typeface="NVIDIA Sans"/>
              <a:cs typeface="NVIDIA Sans"/>
              <a:sym typeface="NVIDIA Sans"/>
            </a:endParaRPr>
          </a:p>
        </p:txBody>
      </p:sp>
      <p:sp>
        <p:nvSpPr>
          <p:cNvPr id="354" name="Google Shape;354;p34"/>
          <p:cNvSpPr>
            <a:spLocks noGrp="1"/>
          </p:cNvSpPr>
          <p:nvPr>
            <p:ph type="media" idx="2"/>
          </p:nvPr>
        </p:nvSpPr>
        <p:spPr>
          <a:xfrm>
            <a:off x="0" y="0"/>
            <a:ext cx="36576000" cy="20574000"/>
          </a:xfrm>
          <a:prstGeom prst="rect">
            <a:avLst/>
          </a:prstGeom>
          <a:solidFill>
            <a:srgbClr val="F2F2F2"/>
          </a:solidFill>
          <a:ln>
            <a:noFill/>
          </a:ln>
        </p:spPr>
        <p:txBody>
          <a:bodyPr spcFirstLastPara="1" wrap="square" lIns="91425" tIns="0" rIns="91425" bIns="4206225" anchor="ctr" anchorCtr="0">
            <a:noAutofit/>
          </a:bodyPr>
          <a:lstStyle>
            <a:lvl1pPr marR="0" lvl="0" algn="ctr" rtl="0">
              <a:lnSpc>
                <a:spcPct val="90000"/>
              </a:lnSpc>
              <a:spcBef>
                <a:spcPts val="3000"/>
              </a:spcBef>
              <a:spcAft>
                <a:spcPts val="0"/>
              </a:spcAft>
              <a:buClr>
                <a:schemeClr val="lt1"/>
              </a:buClr>
              <a:buSzPts val="8400"/>
              <a:buFont typeface="NVIDIA Sans"/>
              <a:buNone/>
              <a:defRPr sz="8400" b="1" i="0" u="none" strike="noStrike" cap="none">
                <a:solidFill>
                  <a:schemeClr val="lt1"/>
                </a:solidFill>
                <a:latin typeface="NVIDIA Sans"/>
                <a:ea typeface="NVIDIA Sans"/>
                <a:cs typeface="NVIDIA Sans"/>
                <a:sym typeface="NVIDIA Sans"/>
              </a:defRPr>
            </a:lvl1pPr>
            <a:lvl2pPr marR="0" lvl="1" algn="l" rtl="0">
              <a:lnSpc>
                <a:spcPct val="90000"/>
              </a:lnSpc>
              <a:spcBef>
                <a:spcPts val="1500"/>
              </a:spcBef>
              <a:spcAft>
                <a:spcPts val="0"/>
              </a:spcAft>
              <a:buClr>
                <a:schemeClr val="dk1"/>
              </a:buClr>
              <a:buSzPts val="7200"/>
              <a:buFont typeface="NVIDIA Sans"/>
              <a:buChar char="•"/>
              <a:defRPr sz="7200" b="0" i="0" u="none" strike="noStrike" cap="none">
                <a:solidFill>
                  <a:schemeClr val="dk1"/>
                </a:solidFill>
                <a:latin typeface="NVIDIA Sans"/>
                <a:ea typeface="NVIDIA Sans"/>
                <a:cs typeface="NVIDIA Sans"/>
                <a:sym typeface="NVIDIA Sans"/>
              </a:defRPr>
            </a:lvl2pPr>
            <a:lvl3pPr marR="0" lvl="2" algn="l" rtl="0">
              <a:lnSpc>
                <a:spcPct val="90000"/>
              </a:lnSpc>
              <a:spcBef>
                <a:spcPts val="1500"/>
              </a:spcBef>
              <a:spcAft>
                <a:spcPts val="0"/>
              </a:spcAft>
              <a:buClr>
                <a:schemeClr val="dk1"/>
              </a:buClr>
              <a:buSzPts val="6000"/>
              <a:buFont typeface="NVIDIA Sans"/>
              <a:buChar char="•"/>
              <a:defRPr sz="6000" b="0" i="0" u="none" strike="noStrike" cap="none">
                <a:solidFill>
                  <a:schemeClr val="dk1"/>
                </a:solidFill>
                <a:latin typeface="NVIDIA Sans"/>
                <a:ea typeface="NVIDIA Sans"/>
                <a:cs typeface="NVIDIA Sans"/>
                <a:sym typeface="NVIDIA Sans"/>
              </a:defRPr>
            </a:lvl3pPr>
            <a:lvl4pPr marR="0" lvl="3"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4pPr>
            <a:lvl5pPr marR="0" lvl="4"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5pPr>
            <a:lvl6pPr marR="0" lvl="5"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R="0" lvl="6"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R="0" lvl="7"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R="0" lvl="8"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losing Slide">
  <p:cSld name="Closing Slide">
    <p:spTree>
      <p:nvGrpSpPr>
        <p:cNvPr id="1" name="Shape 355"/>
        <p:cNvGrpSpPr/>
        <p:nvPr/>
      </p:nvGrpSpPr>
      <p:grpSpPr>
        <a:xfrm>
          <a:off x="0" y="0"/>
          <a:ext cx="0" cy="0"/>
          <a:chOff x="0" y="0"/>
          <a:chExt cx="0" cy="0"/>
        </a:xfrm>
      </p:grpSpPr>
      <p:pic>
        <p:nvPicPr>
          <p:cNvPr id="356" name="Google Shape;356;p35" descr="A green and white background&#10;&#10;Description automatically generated"/>
          <p:cNvPicPr preferRelativeResize="0"/>
          <p:nvPr/>
        </p:nvPicPr>
        <p:blipFill rotWithShape="1">
          <a:blip r:embed="rId2">
            <a:alphaModFix/>
          </a:blip>
          <a:srcRect/>
          <a:stretch/>
        </p:blipFill>
        <p:spPr>
          <a:xfrm>
            <a:off x="0" y="0"/>
            <a:ext cx="36576000" cy="20574000"/>
          </a:xfrm>
          <a:prstGeom prst="rect">
            <a:avLst/>
          </a:prstGeom>
          <a:noFill/>
          <a:ln>
            <a:noFill/>
          </a:ln>
        </p:spPr>
      </p:pic>
      <p:pic>
        <p:nvPicPr>
          <p:cNvPr id="357" name="Google Shape;357;p35" descr="A picture containing graphics, logo, symbol, graphic design&#10;&#10;Description automatically generated"/>
          <p:cNvPicPr preferRelativeResize="0"/>
          <p:nvPr/>
        </p:nvPicPr>
        <p:blipFill rotWithShape="1">
          <a:blip r:embed="rId3">
            <a:alphaModFix/>
          </a:blip>
          <a:srcRect/>
          <a:stretch/>
        </p:blipFill>
        <p:spPr>
          <a:xfrm>
            <a:off x="816125" y="773531"/>
            <a:ext cx="8365991" cy="288231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ubtitle">
  <p:cSld name="Title, Subtitle">
    <p:spTree>
      <p:nvGrpSpPr>
        <p:cNvPr id="1" name="Shape 358"/>
        <p:cNvGrpSpPr/>
        <p:nvPr/>
      </p:nvGrpSpPr>
      <p:grpSpPr>
        <a:xfrm>
          <a:off x="0" y="0"/>
          <a:ext cx="0" cy="0"/>
          <a:chOff x="0" y="0"/>
          <a:chExt cx="0" cy="0"/>
        </a:xfrm>
      </p:grpSpPr>
      <p:sp>
        <p:nvSpPr>
          <p:cNvPr id="359" name="Google Shape;359;p36"/>
          <p:cNvSpPr txBox="1">
            <a:spLocks noGrp="1"/>
          </p:cNvSpPr>
          <p:nvPr>
            <p:ph type="title"/>
          </p:nvPr>
        </p:nvSpPr>
        <p:spPr>
          <a:xfrm>
            <a:off x="2514600" y="0"/>
            <a:ext cx="31546800" cy="2514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7200"/>
              <a:buFont typeface="NVIDIA Sans"/>
              <a:buNone/>
              <a:defRPr sz="7200" b="1" cap="none">
                <a:latin typeface="NVIDIA Sans"/>
                <a:ea typeface="NVIDIA Sans"/>
                <a:cs typeface="NVIDIA Sans"/>
                <a:sym typeface="NVIDI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0" name="Google Shape;360;p36"/>
          <p:cNvSpPr txBox="1">
            <a:spLocks noGrp="1"/>
          </p:cNvSpPr>
          <p:nvPr>
            <p:ph type="body" idx="1"/>
          </p:nvPr>
        </p:nvSpPr>
        <p:spPr>
          <a:xfrm>
            <a:off x="2514600" y="2487168"/>
            <a:ext cx="31546800" cy="140817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0"/>
              </a:spcBef>
              <a:spcAft>
                <a:spcPts val="0"/>
              </a:spcAft>
              <a:buClr>
                <a:schemeClr val="dk2"/>
              </a:buClr>
              <a:buSzPts val="4800"/>
              <a:buFont typeface="NVIDIA Sans"/>
              <a:buNone/>
              <a:defRPr sz="4800" b="0" i="0" u="none" strike="noStrike" cap="none">
                <a:solidFill>
                  <a:schemeClr val="dk2"/>
                </a:solidFill>
                <a:latin typeface="NVIDIA Sans"/>
                <a:ea typeface="NVIDIA Sans"/>
                <a:cs typeface="NVIDIA Sans"/>
                <a:sym typeface="NVIDIA Sans"/>
              </a:defRPr>
            </a:lvl1pPr>
            <a:lvl2pPr marL="914400" marR="0" lvl="1"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2pPr>
            <a:lvl3pPr marL="1371600" marR="0" lvl="2"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3pPr>
            <a:lvl4pPr marL="1828800" marR="0" lvl="3"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4pPr>
            <a:lvl5pPr marL="2286000" marR="0" lvl="4" indent="-228600" algn="ctr" rtl="0">
              <a:lnSpc>
                <a:spcPct val="90000"/>
              </a:lnSpc>
              <a:spcBef>
                <a:spcPts val="1500"/>
              </a:spcBef>
              <a:spcAft>
                <a:spcPts val="0"/>
              </a:spcAft>
              <a:buClr>
                <a:schemeClr val="dk1"/>
              </a:buClr>
              <a:buSzPts val="4400"/>
              <a:buFont typeface="NVIDIA Sans"/>
              <a:buNone/>
              <a:defRPr sz="4400" b="0" i="0" u="none" strike="noStrike" cap="none">
                <a:solidFill>
                  <a:schemeClr val="dk1"/>
                </a:solidFill>
                <a:latin typeface="NVIDIA Sans"/>
                <a:ea typeface="NVIDIA Sans"/>
                <a:cs typeface="NVIDIA Sans"/>
                <a:sym typeface="NVIDIA Sans"/>
              </a:defRPr>
            </a:lvl5pPr>
            <a:lvl6pPr marL="2743200" marR="0" lvl="5"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6pPr>
            <a:lvl7pPr marL="3200400" marR="0" lvl="6"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7pPr>
            <a:lvl8pPr marL="3657600" marR="0" lvl="7"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8pPr>
            <a:lvl9pPr marL="4114800" marR="0" lvl="8" indent="-571500" algn="l" rtl="0">
              <a:lnSpc>
                <a:spcPct val="90000"/>
              </a:lnSpc>
              <a:spcBef>
                <a:spcPts val="1500"/>
              </a:spcBef>
              <a:spcAft>
                <a:spcPts val="0"/>
              </a:spcAft>
              <a:buClr>
                <a:schemeClr val="dk1"/>
              </a:buClr>
              <a:buSzPts val="5400"/>
              <a:buFont typeface="NVIDIA Sans"/>
              <a:buChar char="•"/>
              <a:defRPr sz="5400" b="0" i="0" u="none" strike="noStrike" cap="none">
                <a:solidFill>
                  <a:schemeClr val="dk1"/>
                </a:solidFill>
                <a:latin typeface="NVIDIA Sans"/>
                <a:ea typeface="NVIDIA Sans"/>
                <a:cs typeface="NVIDIA Sans"/>
                <a:sym typeface="NVIDIA Sans"/>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Use Case Layout">
  <p:cSld name="Use Case Layout">
    <p:spTree>
      <p:nvGrpSpPr>
        <p:cNvPr id="1" name="Shape 361"/>
        <p:cNvGrpSpPr/>
        <p:nvPr/>
      </p:nvGrpSpPr>
      <p:grpSpPr>
        <a:xfrm>
          <a:off x="0" y="0"/>
          <a:ext cx="0" cy="0"/>
          <a:chOff x="0" y="0"/>
          <a:chExt cx="0" cy="0"/>
        </a:xfrm>
      </p:grpSpPr>
      <p:pic>
        <p:nvPicPr>
          <p:cNvPr id="362" name="Google Shape;362;p37"/>
          <p:cNvPicPr preferRelativeResize="0"/>
          <p:nvPr/>
        </p:nvPicPr>
        <p:blipFill rotWithShape="1">
          <a:blip r:embed="rId2">
            <a:alphaModFix/>
          </a:blip>
          <a:srcRect/>
          <a:stretch/>
        </p:blipFill>
        <p:spPr>
          <a:xfrm>
            <a:off x="0" y="0"/>
            <a:ext cx="36576000" cy="20574000"/>
          </a:xfrm>
          <a:prstGeom prst="rect">
            <a:avLst/>
          </a:prstGeom>
          <a:noFill/>
          <a:ln>
            <a:noFill/>
          </a:ln>
        </p:spPr>
      </p:pic>
      <p:sp>
        <p:nvSpPr>
          <p:cNvPr id="363" name="Google Shape;363;p37"/>
          <p:cNvSpPr>
            <a:spLocks noGrp="1"/>
          </p:cNvSpPr>
          <p:nvPr>
            <p:ph type="pic" idx="2"/>
          </p:nvPr>
        </p:nvSpPr>
        <p:spPr>
          <a:xfrm>
            <a:off x="0" y="0"/>
            <a:ext cx="36576000" cy="20574000"/>
          </a:xfrm>
          <a:prstGeom prst="rect">
            <a:avLst/>
          </a:prstGeom>
          <a:solidFill>
            <a:srgbClr val="F2F2F2"/>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
        <p:cNvGrpSpPr/>
        <p:nvPr/>
      </p:nvGrpSpPr>
      <p:grpSpPr>
        <a:xfrm>
          <a:off x="0" y="0"/>
          <a:ext cx="0" cy="0"/>
          <a:chOff x="0" y="0"/>
          <a:chExt cx="0" cy="0"/>
        </a:xfrm>
      </p:grpSpPr>
      <p:sp>
        <p:nvSpPr>
          <p:cNvPr id="9" name="Google Shape;9;p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lvl1pPr marR="0" lvl="0" algn="ctr" rtl="0">
              <a:lnSpc>
                <a:spcPct val="90000"/>
              </a:lnSpc>
              <a:spcBef>
                <a:spcPts val="0"/>
              </a:spcBef>
              <a:spcAft>
                <a:spcPts val="0"/>
              </a:spcAft>
              <a:buClr>
                <a:schemeClr val="lt1"/>
              </a:buClr>
              <a:buSzPts val="7200"/>
              <a:buFont typeface="NVIDIA Sans"/>
              <a:buNone/>
              <a:defRPr sz="7200" b="1" i="0" u="none" strike="noStrike" cap="none">
                <a:solidFill>
                  <a:schemeClr val="lt1"/>
                </a:solidFill>
                <a:latin typeface="NVIDIA Sans"/>
                <a:ea typeface="NVIDIA Sans"/>
                <a:cs typeface="NVIDIA Sans"/>
                <a:sym typeface="NVIDIA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10" name="Google Shape;10;p1"/>
          <p:cNvGrpSpPr/>
          <p:nvPr/>
        </p:nvGrpSpPr>
        <p:grpSpPr>
          <a:xfrm>
            <a:off x="34061399" y="19504414"/>
            <a:ext cx="2514601" cy="1072783"/>
            <a:chOff x="34061399" y="19504414"/>
            <a:chExt cx="2514601" cy="1072783"/>
          </a:xfrm>
        </p:grpSpPr>
        <p:sp>
          <p:nvSpPr>
            <p:cNvPr id="11" name="Google Shape;11;p1"/>
            <p:cNvSpPr/>
            <p:nvPr/>
          </p:nvSpPr>
          <p:spPr>
            <a:xfrm>
              <a:off x="36420552" y="19687526"/>
              <a:ext cx="155448" cy="88967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endParaRPr sz="4000" b="0" i="0" u="none" strike="noStrike" cap="none">
                <a:solidFill>
                  <a:schemeClr val="dk1"/>
                </a:solidFill>
                <a:latin typeface="NVIDIA Sans"/>
                <a:ea typeface="NVIDIA Sans"/>
                <a:cs typeface="NVIDIA Sans"/>
                <a:sym typeface="NVIDIA Sans"/>
              </a:endParaRPr>
            </a:p>
          </p:txBody>
        </p:sp>
        <p:pic>
          <p:nvPicPr>
            <p:cNvPr id="12" name="Google Shape;12;p1" descr="A picture containing shape&#10;&#10;Description automatically generated"/>
            <p:cNvPicPr preferRelativeResize="0"/>
            <p:nvPr/>
          </p:nvPicPr>
          <p:blipFill rotWithShape="1">
            <a:blip r:embed="rId37">
              <a:alphaModFix/>
            </a:blip>
            <a:srcRect/>
            <a:stretch/>
          </p:blipFill>
          <p:spPr>
            <a:xfrm>
              <a:off x="34061399" y="19504414"/>
              <a:ext cx="2003438" cy="690238"/>
            </a:xfrm>
            <a:prstGeom prst="rect">
              <a:avLst/>
            </a:prstGeom>
            <a:noFill/>
            <a:ln>
              <a:noFill/>
            </a:ln>
          </p:spPr>
        </p:pic>
      </p:grpSp>
      <p:sp>
        <p:nvSpPr>
          <p:cNvPr id="13" name="Google Shape;13;p1"/>
          <p:cNvSpPr txBox="1"/>
          <p:nvPr/>
        </p:nvSpPr>
        <p:spPr>
          <a:xfrm>
            <a:off x="25805098" y="19314940"/>
            <a:ext cx="8022506" cy="109537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400" b="0" i="0" u="none" strike="noStrike" cap="none">
                <a:solidFill>
                  <a:schemeClr val="lt1"/>
                </a:solidFill>
                <a:latin typeface="NVIDIA Sans"/>
                <a:ea typeface="NVIDIA Sans"/>
                <a:cs typeface="NVIDIA Sans"/>
                <a:sym typeface="NVIDIA Sans"/>
              </a:rPr>
              <a:t>‹#›</a:t>
            </a:fld>
            <a:endParaRPr sz="2400" b="0" i="0" u="none" strike="noStrike" cap="none">
              <a:solidFill>
                <a:schemeClr val="lt1"/>
              </a:solidFill>
              <a:latin typeface="NVIDIA Sans"/>
              <a:ea typeface="NVIDIA Sans"/>
              <a:cs typeface="NVIDIA Sans"/>
              <a:sym typeface="NVIDIA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8.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hyperlink" Target="https://www.nvidia.com/en-gb/deep-learning-ai/software/rapid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3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0.xml"/><Relationship Id="rId6" Type="http://schemas.openxmlformats.org/officeDocument/2006/relationships/image" Target="../media/image40.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3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png"/><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30.xml"/><Relationship Id="rId6" Type="http://schemas.openxmlformats.org/officeDocument/2006/relationships/image" Target="../media/image42.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30.xml"/><Relationship Id="rId5" Type="http://schemas.openxmlformats.org/officeDocument/2006/relationships/image" Target="../media/image44.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30.xml"/><Relationship Id="rId6" Type="http://schemas.openxmlformats.org/officeDocument/2006/relationships/image" Target="../media/image44.png"/><Relationship Id="rId5" Type="http://schemas.openxmlformats.org/officeDocument/2006/relationships/image" Target="../media/image45.png"/><Relationship Id="rId10" Type="http://schemas.openxmlformats.org/officeDocument/2006/relationships/hyperlink" Target="https://www.cs.umd.edu/~tomg/projects/landscapes/" TargetMode="External"/><Relationship Id="rId4" Type="http://schemas.openxmlformats.org/officeDocument/2006/relationships/image" Target="../media/image37.png"/><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6.png"/><Relationship Id="rId7"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30.xml"/><Relationship Id="rId6" Type="http://schemas.openxmlformats.org/officeDocument/2006/relationships/image" Target="../media/image44.png"/><Relationship Id="rId5" Type="http://schemas.openxmlformats.org/officeDocument/2006/relationships/image" Target="../media/image45.png"/><Relationship Id="rId10" Type="http://schemas.openxmlformats.org/officeDocument/2006/relationships/hyperlink" Target="https://www.cs.umd.edu/~tomg/projects/landscapes/" TargetMode="External"/><Relationship Id="rId4" Type="http://schemas.openxmlformats.org/officeDocument/2006/relationships/image" Target="../media/image37.pn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30.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hyperlink" Target="http://jalammar.github.io/illustrated-gpt2/" TargetMode="External"/><Relationship Id="rId2" Type="http://schemas.openxmlformats.org/officeDocument/2006/relationships/notesSlide" Target="../notesSlides/notesSlide20.xml"/><Relationship Id="rId1" Type="http://schemas.openxmlformats.org/officeDocument/2006/relationships/slideLayout" Target="../slideLayouts/slideLayout3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jpg"/><Relationship Id="rId7"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61.png"/><Relationship Id="rId11" Type="http://schemas.openxmlformats.org/officeDocument/2006/relationships/hyperlink" Target="https://huggingface.co/models" TargetMode="External"/><Relationship Id="rId5" Type="http://schemas.openxmlformats.org/officeDocument/2006/relationships/image" Target="../media/image60.png"/><Relationship Id="rId10" Type="http://schemas.openxmlformats.org/officeDocument/2006/relationships/image" Target="../media/image53.png"/><Relationship Id="rId4" Type="http://schemas.openxmlformats.org/officeDocument/2006/relationships/image" Target="../media/image59.png"/><Relationship Id="rId9" Type="http://schemas.openxmlformats.org/officeDocument/2006/relationships/image" Target="../media/image56.png"/></Relationships>
</file>

<file path=ppt/slides/_rels/slide2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jpg"/><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1.png"/><Relationship Id="rId11" Type="http://schemas.openxmlformats.org/officeDocument/2006/relationships/hyperlink" Target="https://huggingface.co/models" TargetMode="External"/><Relationship Id="rId5" Type="http://schemas.openxmlformats.org/officeDocument/2006/relationships/image" Target="../media/image60.png"/><Relationship Id="rId10" Type="http://schemas.openxmlformats.org/officeDocument/2006/relationships/image" Target="../media/image53.png"/><Relationship Id="rId4" Type="http://schemas.openxmlformats.org/officeDocument/2006/relationships/image" Target="../media/image59.png"/><Relationship Id="rId9"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hyperlink" Target="https://huggingface.co/nlptown/bert-base-multilingual-uncased-sentiment"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hyperlink" Target="https://huggingface.co/nlptown/bert-base-multilingual-uncased-sentiment"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hyperlink" Target="https://huggingface.co/nlptown/bert-base-multilingual-uncased-sentimen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hyperlink" Target="https://huggingface.co/nlptown/bert-base-multilingual-uncased-sentiment" TargetMode="External"/><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2.xml"/><Relationship Id="rId1" Type="http://schemas.openxmlformats.org/officeDocument/2006/relationships/slideLayout" Target="../slideLayouts/slideLayout1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5.xml"/><Relationship Id="rId1" Type="http://schemas.openxmlformats.org/officeDocument/2006/relationships/slideLayout" Target="../slideLayouts/slideLayout1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hyperlink" Target="https://huggingface.co/nlptown/bert-base-multilingual-uncased-sentiment" TargetMode="External"/><Relationship Id="rId2" Type="http://schemas.openxmlformats.org/officeDocument/2006/relationships/notesSlide" Target="../notesSlides/notesSlide36.xml"/><Relationship Id="rId1" Type="http://schemas.openxmlformats.org/officeDocument/2006/relationships/slideLayout" Target="../slideLayouts/slideLayout15.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7.xml"/><Relationship Id="rId1" Type="http://schemas.openxmlformats.org/officeDocument/2006/relationships/slideLayout" Target="../slideLayouts/slideLayout15.xml"/><Relationship Id="rId6" Type="http://schemas.openxmlformats.org/officeDocument/2006/relationships/hyperlink" Target="https://huggingface.co/nlptown/bert-base-multilingual-uncased-sentiment" TargetMode="External"/><Relationship Id="rId5" Type="http://schemas.openxmlformats.org/officeDocument/2006/relationships/image" Target="../media/image80.png"/><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15.xml"/><Relationship Id="rId6" Type="http://schemas.openxmlformats.org/officeDocument/2006/relationships/hyperlink" Target="https://huggingface.co/nlptown/bert-base-multilingual-uncased-sentiment" TargetMode="External"/><Relationship Id="rId5" Type="http://schemas.openxmlformats.org/officeDocument/2006/relationships/image" Target="../media/image82.png"/><Relationship Id="rId4" Type="http://schemas.openxmlformats.org/officeDocument/2006/relationships/image" Target="../media/image81.png"/></Relationships>
</file>

<file path=ppt/slides/_rels/slide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hyperlink" Target="http://jalammar.github.io/illustrated-gpt2/" TargetMode="External"/><Relationship Id="rId2" Type="http://schemas.openxmlformats.org/officeDocument/2006/relationships/notesSlide" Target="../notesSlides/notesSlide43.xml"/><Relationship Id="rId1" Type="http://schemas.openxmlformats.org/officeDocument/2006/relationships/slideLayout" Target="../slideLayouts/slideLayout15.xml"/><Relationship Id="rId6" Type="http://schemas.openxmlformats.org/officeDocument/2006/relationships/image" Target="../media/image53.png"/><Relationship Id="rId5" Type="http://schemas.openxmlformats.org/officeDocument/2006/relationships/image" Target="../media/image56.png"/><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9.xml"/><Relationship Id="rId1" Type="http://schemas.openxmlformats.org/officeDocument/2006/relationships/slideLayout" Target="../slideLayouts/slideLayout13.xml"/><Relationship Id="rId4" Type="http://schemas.openxmlformats.org/officeDocument/2006/relationships/image" Target="../media/image89.png"/></Relationships>
</file>

<file path=ppt/slides/_rels/slide5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88.png"/></Relationships>
</file>

<file path=ppt/slides/_rels/slide5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8.xml"/><Relationship Id="rId1" Type="http://schemas.openxmlformats.org/officeDocument/2006/relationships/slideLayout" Target="../slideLayouts/slideLayout13.xml"/><Relationship Id="rId5" Type="http://schemas.openxmlformats.org/officeDocument/2006/relationships/hyperlink" Target="https://blog.research.google/2017/08/transformer-novel-neural-network.html?m=1" TargetMode="External"/><Relationship Id="rId4" Type="http://schemas.openxmlformats.org/officeDocument/2006/relationships/image" Target="../media/image98.png"/></Relationships>
</file>

<file path=ppt/slides/_rels/slide5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99.png"/></Relationships>
</file>

<file path=ppt/slides/_rels/slide6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0.xml"/><Relationship Id="rId1" Type="http://schemas.openxmlformats.org/officeDocument/2006/relationships/slideLayout" Target="../slideLayouts/slideLayout13.xml"/><Relationship Id="rId4" Type="http://schemas.openxmlformats.org/officeDocument/2006/relationships/hyperlink" Target="https://huggingface.co/blog/bert-101"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hyperlink" Target="https://arxiv.org/pdf/1810.04805v2" TargetMode="External"/><Relationship Id="rId4" Type="http://schemas.openxmlformats.org/officeDocument/2006/relationships/image" Target="../media/image102.png"/></Relationships>
</file>

<file path=ppt/slides/_rels/slide6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7.xml"/><Relationship Id="rId1" Type="http://schemas.openxmlformats.org/officeDocument/2006/relationships/slideLayout" Target="../slideLayouts/slideLayout13.xml"/><Relationship Id="rId4" Type="http://schemas.openxmlformats.org/officeDocument/2006/relationships/hyperlink" Target="https://huggingface.co/blog/bert-101"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9.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0.xml"/><Relationship Id="rId1" Type="http://schemas.openxmlformats.org/officeDocument/2006/relationships/slideLayout" Target="../slideLayouts/slideLayout15.xml"/><Relationship Id="rId4" Type="http://schemas.openxmlformats.org/officeDocument/2006/relationships/hyperlink" Target="https://huggingface.co/tasks"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1.xml"/><Relationship Id="rId1" Type="http://schemas.openxmlformats.org/officeDocument/2006/relationships/slideLayout" Target="../slideLayouts/slideLayout15.xml"/><Relationship Id="rId4" Type="http://schemas.openxmlformats.org/officeDocument/2006/relationships/hyperlink" Target="https://huggingface.co/tasks"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2.xml"/><Relationship Id="rId1" Type="http://schemas.openxmlformats.org/officeDocument/2006/relationships/slideLayout" Target="../slideLayouts/slideLayout15.xml"/><Relationship Id="rId4" Type="http://schemas.openxmlformats.org/officeDocument/2006/relationships/hyperlink" Target="https://huggingface.co/tasks"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73.xml"/><Relationship Id="rId1" Type="http://schemas.openxmlformats.org/officeDocument/2006/relationships/slideLayout" Target="../slideLayouts/slideLayout15.xml"/><Relationship Id="rId4" Type="http://schemas.openxmlformats.org/officeDocument/2006/relationships/hyperlink" Target="https://huggingface.co/tasks"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74.xml"/><Relationship Id="rId1" Type="http://schemas.openxmlformats.org/officeDocument/2006/relationships/slideLayout" Target="../slideLayouts/slideLayout15.xml"/><Relationship Id="rId4" Type="http://schemas.openxmlformats.org/officeDocument/2006/relationships/hyperlink" Target="https://arxiv.org/pdf/1810.04805v2"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75.xml"/><Relationship Id="rId1" Type="http://schemas.openxmlformats.org/officeDocument/2006/relationships/slideLayout" Target="../slideLayouts/slideLayout15.xml"/><Relationship Id="rId5" Type="http://schemas.openxmlformats.org/officeDocument/2006/relationships/hyperlink" Target="https://arxiv.org/pdf/1810.04805v2" TargetMode="External"/><Relationship Id="rId4" Type="http://schemas.openxmlformats.org/officeDocument/2006/relationships/image" Target="../media/image114.png"/></Relationships>
</file>

<file path=ppt/slides/_rels/slide7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6.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7.xml"/><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8.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9.xml"/><Relationship Id="rId1" Type="http://schemas.openxmlformats.org/officeDocument/2006/relationships/slideLayout" Target="../slideLayouts/slideLayout3.xml"/><Relationship Id="rId4" Type="http://schemas.openxmlformats.org/officeDocument/2006/relationships/hyperlink" Target="https://huggingface.co/blog/bert-101"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0.xml"/><Relationship Id="rId1" Type="http://schemas.openxmlformats.org/officeDocument/2006/relationships/slideLayout" Target="../slideLayouts/slideLayout15.xml"/><Relationship Id="rId4" Type="http://schemas.openxmlformats.org/officeDocument/2006/relationships/image" Target="../media/image120.png"/></Relationships>
</file>

<file path=ppt/slides/_rels/slide8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1.xml"/><Relationship Id="rId1" Type="http://schemas.openxmlformats.org/officeDocument/2006/relationships/slideLayout" Target="../slideLayouts/slideLayout15.xml"/><Relationship Id="rId5" Type="http://schemas.openxmlformats.org/officeDocument/2006/relationships/hyperlink" Target="https://huggingface.co/tasks" TargetMode="External"/><Relationship Id="rId4" Type="http://schemas.openxmlformats.org/officeDocument/2006/relationships/image" Target="../media/image122.png"/></Relationships>
</file>

<file path=ppt/slides/_rels/slide8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82.xml"/><Relationship Id="rId1" Type="http://schemas.openxmlformats.org/officeDocument/2006/relationships/slideLayout" Target="../slideLayouts/slideLayout3.xml"/><Relationship Id="rId4" Type="http://schemas.openxmlformats.org/officeDocument/2006/relationships/hyperlink" Target="https://huggingface.co/blog/bert-101" TargetMode="Externa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4.xml"/><Relationship Id="rId1" Type="http://schemas.openxmlformats.org/officeDocument/2006/relationships/slideLayout" Target="../slideLayouts/slideLayout15.xml"/><Relationship Id="rId5" Type="http://schemas.openxmlformats.org/officeDocument/2006/relationships/hyperlink" Target="https://huggingface.co/tasks" TargetMode="External"/><Relationship Id="rId4" Type="http://schemas.openxmlformats.org/officeDocument/2006/relationships/image" Target="../media/image122.png"/></Relationships>
</file>

<file path=ppt/slides/_rels/slide8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5.xml"/><Relationship Id="rId1" Type="http://schemas.openxmlformats.org/officeDocument/2006/relationships/slideLayout" Target="../slideLayouts/slideLayout15.xml"/><Relationship Id="rId5" Type="http://schemas.openxmlformats.org/officeDocument/2006/relationships/hyperlink" Target="https://huggingface.co/tasks" TargetMode="External"/><Relationship Id="rId4" Type="http://schemas.openxmlformats.org/officeDocument/2006/relationships/image" Target="../media/image124.png"/></Relationships>
</file>

<file path=ppt/slides/_rels/slide8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86.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87.xml"/><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88.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89.xml"/><Relationship Id="rId1" Type="http://schemas.openxmlformats.org/officeDocument/2006/relationships/slideLayout" Target="../slideLayouts/slideLayout15.xml"/><Relationship Id="rId4" Type="http://schemas.openxmlformats.org/officeDocument/2006/relationships/hyperlink" Target="https://arxiv.org/abs/1910.10683v4"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90.xml"/><Relationship Id="rId1" Type="http://schemas.openxmlformats.org/officeDocument/2006/relationships/slideLayout" Target="../slideLayouts/slideLayout15.xml"/><Relationship Id="rId4" Type="http://schemas.openxmlformats.org/officeDocument/2006/relationships/hyperlink" Target="https://arxiv.org/abs/1910.10683v4"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91.xml"/><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2.xml"/><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93.xml"/><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94.xml"/><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hyperlink" Target="https://proceedings.neurips.cc/paper_files/paper/2017/file/3f5ee243547dee91fbd053c1c4a845aa-Paper.pdf" TargetMode="External"/><Relationship Id="rId7" Type="http://schemas.openxmlformats.org/officeDocument/2006/relationships/image" Target="../media/image134.png"/><Relationship Id="rId2" Type="http://schemas.openxmlformats.org/officeDocument/2006/relationships/notesSlide" Target="../notesSlides/notesSlide95.xml"/><Relationship Id="rId1" Type="http://schemas.openxmlformats.org/officeDocument/2006/relationships/slideLayout" Target="../slideLayouts/slideLayout3.xml"/><Relationship Id="rId6" Type="http://schemas.openxmlformats.org/officeDocument/2006/relationships/image" Target="../media/image133.png"/><Relationship Id="rId5" Type="http://schemas.openxmlformats.org/officeDocument/2006/relationships/image" Target="../media/image132.png"/><Relationship Id="rId10" Type="http://schemas.openxmlformats.org/officeDocument/2006/relationships/image" Target="../media/image137.png"/><Relationship Id="rId4" Type="http://schemas.openxmlformats.org/officeDocument/2006/relationships/image" Target="../media/image131.png"/><Relationship Id="rId9" Type="http://schemas.openxmlformats.org/officeDocument/2006/relationships/image" Target="../media/image136.png"/></Relationships>
</file>

<file path=ppt/slides/_rels/slide96.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notesSlide" Target="../notesSlides/notesSlide96.xml"/><Relationship Id="rId1" Type="http://schemas.openxmlformats.org/officeDocument/2006/relationships/slideLayout" Target="../slideLayouts/slideLayout3.xml"/><Relationship Id="rId6" Type="http://schemas.openxmlformats.org/officeDocument/2006/relationships/image" Target="../media/image134.png"/><Relationship Id="rId5" Type="http://schemas.openxmlformats.org/officeDocument/2006/relationships/image" Target="../media/image133.png"/><Relationship Id="rId10" Type="http://schemas.openxmlformats.org/officeDocument/2006/relationships/hyperlink" Target="https://proceedings.neurips.cc/paper_files/paper/2017/file/3f5ee243547dee91fbd053c1c4a845aa-Paper.pdf" TargetMode="External"/><Relationship Id="rId4" Type="http://schemas.openxmlformats.org/officeDocument/2006/relationships/image" Target="../media/image132.png"/><Relationship Id="rId9" Type="http://schemas.openxmlformats.org/officeDocument/2006/relationships/image" Target="../media/image137.png"/></Relationships>
</file>

<file path=ppt/slides/_rels/slide9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97.xml"/><Relationship Id="rId1" Type="http://schemas.openxmlformats.org/officeDocument/2006/relationships/slideLayout" Target="../slideLayouts/slideLayout3.xml"/><Relationship Id="rId4" Type="http://schemas.openxmlformats.org/officeDocument/2006/relationships/hyperlink" Target="https://proceedings.neurips.cc/paper_files/paper/2017/file/3f5ee243547dee91fbd053c1c4a845aa-Paper.pdf"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98.xml"/><Relationship Id="rId1" Type="http://schemas.openxmlformats.org/officeDocument/2006/relationships/slideLayout" Target="../slideLayouts/slideLayout15.xml"/><Relationship Id="rId4" Type="http://schemas.openxmlformats.org/officeDocument/2006/relationships/hyperlink" Target="https://huggingface.co/tasks"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99.xml"/><Relationship Id="rId1" Type="http://schemas.openxmlformats.org/officeDocument/2006/relationships/slideLayout" Target="../slideLayouts/slideLayout15.xml"/><Relationship Id="rId5" Type="http://schemas.openxmlformats.org/officeDocument/2006/relationships/hyperlink" Target="https://arxiv.org/abs/1910.10683v4" TargetMode="External"/><Relationship Id="rId4" Type="http://schemas.openxmlformats.org/officeDocument/2006/relationships/image" Target="../media/image140.png"/></Relationships>
</file>

<file path=ppt/slides/_rels/slide10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00.xml"/><Relationship Id="rId1" Type="http://schemas.openxmlformats.org/officeDocument/2006/relationships/slideLayout" Target="../slideLayouts/slideLayout15.xml"/><Relationship Id="rId4" Type="http://schemas.openxmlformats.org/officeDocument/2006/relationships/hyperlink" Target="https://arxiv.org/abs/1910.10683v4"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01.xml"/><Relationship Id="rId1" Type="http://schemas.openxmlformats.org/officeDocument/2006/relationships/slideLayout" Target="../slideLayouts/slideLayout15.xml"/><Relationship Id="rId4" Type="http://schemas.openxmlformats.org/officeDocument/2006/relationships/hyperlink" Target="https://arxiv.org/pdf/2210.11416.pdf" TargetMode="Externa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3.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4.xml"/><Relationship Id="rId1" Type="http://schemas.openxmlformats.org/officeDocument/2006/relationships/slideLayout" Target="../slideLayouts/slideLayout30.xml"/></Relationships>
</file>

<file path=ppt/slides/_rels/slide10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5.xml"/><Relationship Id="rId1" Type="http://schemas.openxmlformats.org/officeDocument/2006/relationships/slideLayout" Target="../slideLayouts/slideLayout11.xml"/><Relationship Id="rId5" Type="http://schemas.openxmlformats.org/officeDocument/2006/relationships/image" Target="../media/image18.png"/><Relationship Id="rId4" Type="http://schemas.openxmlformats.org/officeDocument/2006/relationships/image" Target="../media/image10.png"/></Relationships>
</file>

<file path=ppt/slides/_rels/slide106.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0.png"/><Relationship Id="rId7" Type="http://schemas.openxmlformats.org/officeDocument/2006/relationships/image" Target="../media/image145.png"/><Relationship Id="rId2" Type="http://schemas.openxmlformats.org/officeDocument/2006/relationships/notesSlide" Target="../notesSlides/notesSlide106.xml"/><Relationship Id="rId1" Type="http://schemas.openxmlformats.org/officeDocument/2006/relationships/slideLayout" Target="../slideLayouts/slideLayout11.xml"/><Relationship Id="rId6" Type="http://schemas.openxmlformats.org/officeDocument/2006/relationships/image" Target="../media/image144.png"/><Relationship Id="rId5" Type="http://schemas.openxmlformats.org/officeDocument/2006/relationships/image" Target="../media/image36.png"/><Relationship Id="rId4" Type="http://schemas.openxmlformats.org/officeDocument/2006/relationships/image" Target="../media/image143.jpeg"/><Relationship Id="rId9" Type="http://schemas.openxmlformats.org/officeDocument/2006/relationships/image" Target="../media/image147.png"/></Relationships>
</file>

<file path=ppt/slides/_rels/slide10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7.xml"/><Relationship Id="rId1" Type="http://schemas.openxmlformats.org/officeDocument/2006/relationships/slideLayout" Target="../slideLayouts/slideLayout11.xml"/><Relationship Id="rId4" Type="http://schemas.openxmlformats.org/officeDocument/2006/relationships/image" Target="../media/image148.png"/></Relationships>
</file>

<file path=ppt/slides/_rels/slide1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8.xml"/><Relationship Id="rId1" Type="http://schemas.openxmlformats.org/officeDocument/2006/relationships/slideLayout" Target="../slideLayouts/slideLayout30.xml"/></Relationships>
</file>

<file path=ppt/slides/_rels/slide10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9.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1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0.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1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1.xml"/><Relationship Id="rId1" Type="http://schemas.openxmlformats.org/officeDocument/2006/relationships/slideLayout" Target="../slideLayouts/slideLayout30.xml"/></Relationships>
</file>

<file path=ppt/slides/_rels/slide1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2.xml"/><Relationship Id="rId1" Type="http://schemas.openxmlformats.org/officeDocument/2006/relationships/slideLayout" Target="../slideLayouts/slideLayout30.xml"/></Relationships>
</file>

<file path=ppt/slides/_rels/slide11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13.xml"/><Relationship Id="rId1" Type="http://schemas.openxmlformats.org/officeDocument/2006/relationships/slideLayout" Target="../slideLayouts/slideLayout3.xml"/><Relationship Id="rId4" Type="http://schemas.openxmlformats.org/officeDocument/2006/relationships/hyperlink" Target="https://docs.nvidia.com/deeplearning/nemo/user-guide/docs/zh/latest/voice_activity_detection/tutorial.html" TargetMode="External"/></Relationships>
</file>

<file path=ppt/slides/_rels/slide114.xml.rels><?xml version="1.0" encoding="UTF-8" standalone="yes"?>
<Relationships xmlns="http://schemas.openxmlformats.org/package/2006/relationships"><Relationship Id="rId3" Type="http://schemas.openxmlformats.org/officeDocument/2006/relationships/hyperlink" Target="https://developer.nvidia.com/blog/improve-accuracy-and-robustness-of-vision-ai-apps-with-vision-transformers-and-nvidia-tao/" TargetMode="External"/><Relationship Id="rId2" Type="http://schemas.openxmlformats.org/officeDocument/2006/relationships/notesSlide" Target="../notesSlides/notesSlide114.xml"/><Relationship Id="rId1" Type="http://schemas.openxmlformats.org/officeDocument/2006/relationships/slideLayout" Target="../slideLayouts/slideLayout3.xml"/><Relationship Id="rId4" Type="http://schemas.openxmlformats.org/officeDocument/2006/relationships/image" Target="../media/image150.png"/></Relationships>
</file>

<file path=ppt/slides/_rels/slide115.xml.rels><?xml version="1.0" encoding="UTF-8" standalone="yes"?>
<Relationships xmlns="http://schemas.openxmlformats.org/package/2006/relationships"><Relationship Id="rId3" Type="http://schemas.openxmlformats.org/officeDocument/2006/relationships/hyperlink" Target="https://openai.com/research/clip" TargetMode="External"/><Relationship Id="rId2" Type="http://schemas.openxmlformats.org/officeDocument/2006/relationships/notesSlide" Target="../notesSlides/notesSlide115.xml"/><Relationship Id="rId1" Type="http://schemas.openxmlformats.org/officeDocument/2006/relationships/slideLayout" Target="../slideLayouts/slideLayout3.xml"/><Relationship Id="rId5" Type="http://schemas.openxmlformats.org/officeDocument/2006/relationships/image" Target="../media/image152.png"/><Relationship Id="rId4" Type="http://schemas.openxmlformats.org/officeDocument/2006/relationships/image" Target="../media/image151.png"/></Relationships>
</file>

<file path=ppt/slides/_rels/slide11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16.xml"/><Relationship Id="rId1" Type="http://schemas.openxmlformats.org/officeDocument/2006/relationships/slideLayout" Target="../slideLayouts/slideLayout3.xml"/><Relationship Id="rId5" Type="http://schemas.openxmlformats.org/officeDocument/2006/relationships/hyperlink" Target="https://cs.stanford.edu/~myasu/blog/racm3/" TargetMode="External"/><Relationship Id="rId4" Type="http://schemas.openxmlformats.org/officeDocument/2006/relationships/image" Target="../media/image154.png"/></Relationships>
</file>

<file path=ppt/slides/_rels/slide117.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17.xml"/><Relationship Id="rId1" Type="http://schemas.openxmlformats.org/officeDocument/2006/relationships/slideLayout" Target="../slideLayouts/slideLayout3.xml"/><Relationship Id="rId5" Type="http://schemas.openxmlformats.org/officeDocument/2006/relationships/hyperlink" Target="https://ai.meta.com/blog/imagebind-six-modalities-binding-ai/" TargetMode="External"/><Relationship Id="rId4" Type="http://schemas.openxmlformats.org/officeDocument/2006/relationships/image" Target="../media/image156.png"/></Relationships>
</file>

<file path=ppt/slides/_rels/slide11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18.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hyperlink" Target="https://openai.com/index/whisper/"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19.xml"/><Relationship Id="rId1" Type="http://schemas.openxmlformats.org/officeDocument/2006/relationships/slideLayout" Target="../slideLayouts/slideLayout3.xml"/><Relationship Id="rId5" Type="http://schemas.openxmlformats.org/officeDocument/2006/relationships/hyperlink" Target="https://arxiv.org/abs/2010.11929" TargetMode="External"/><Relationship Id="rId4" Type="http://schemas.openxmlformats.org/officeDocument/2006/relationships/image" Target="../media/image18.png"/></Relationships>
</file>

<file path=ppt/slides/_rels/slide120.xml.rels><?xml version="1.0" encoding="UTF-8" standalone="yes"?>
<Relationships xmlns="http://schemas.openxmlformats.org/package/2006/relationships"><Relationship Id="rId3" Type="http://schemas.openxmlformats.org/officeDocument/2006/relationships/hyperlink" Target="https://arxiv.org/abs/2312.07533" TargetMode="External"/><Relationship Id="rId2" Type="http://schemas.openxmlformats.org/officeDocument/2006/relationships/notesSlide" Target="../notesSlides/notesSlide120.xml"/><Relationship Id="rId1" Type="http://schemas.openxmlformats.org/officeDocument/2006/relationships/slideLayout" Target="../slideLayouts/slideLayout3.xml"/><Relationship Id="rId4" Type="http://schemas.openxmlformats.org/officeDocument/2006/relationships/image" Target="../media/image159.png"/></Relationships>
</file>

<file path=ppt/slides/_rels/slide121.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21.xml"/><Relationship Id="rId1" Type="http://schemas.openxmlformats.org/officeDocument/2006/relationships/slideLayout" Target="../slideLayouts/slideLayout3.xml"/><Relationship Id="rId4" Type="http://schemas.openxmlformats.org/officeDocument/2006/relationships/hyperlink" Target="https://arxiv.org/abs/2409.11402"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22.xml"/><Relationship Id="rId1" Type="http://schemas.openxmlformats.org/officeDocument/2006/relationships/slideLayout" Target="../slideLayouts/slideLayout3.xml"/><Relationship Id="rId4" Type="http://schemas.openxmlformats.org/officeDocument/2006/relationships/hyperlink" Target="https://ai.meta.com/blog/meta-llama-3-1/"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hyperlink" Target="https://openaccess.thecvf.com/content/CVPR2021/html/Chefer_Transformer_Interpretability_Beyond_Attention_Visualization_CVPR_2021_paper.html" TargetMode="External"/><Relationship Id="rId2" Type="http://schemas.openxmlformats.org/officeDocument/2006/relationships/notesSlide" Target="../notesSlides/notesSlide123.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162.png"/><Relationship Id="rId4" Type="http://schemas.openxmlformats.org/officeDocument/2006/relationships/image" Target="../media/image157.png"/></Relationships>
</file>

<file path=ppt/slides/_rels/slide12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4.xml"/><Relationship Id="rId1" Type="http://schemas.openxmlformats.org/officeDocument/2006/relationships/slideLayout" Target="../slideLayouts/slideLayout3.xml"/><Relationship Id="rId4" Type="http://schemas.openxmlformats.org/officeDocument/2006/relationships/image" Target="../media/image163.png"/></Relationships>
</file>

<file path=ppt/slides/_rels/slide12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5.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image" Target="../media/image163.png"/></Relationships>
</file>

<file path=ppt/slides/_rels/slide12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s://keras.io/examples/generative/ddim/" TargetMode="External"/><Relationship Id="rId2" Type="http://schemas.openxmlformats.org/officeDocument/2006/relationships/notesSlide" Target="../notesSlides/notesSlide126.xml"/><Relationship Id="rId1" Type="http://schemas.openxmlformats.org/officeDocument/2006/relationships/slideLayout" Target="../slideLayouts/slideLayout3.xml"/><Relationship Id="rId6" Type="http://schemas.openxmlformats.org/officeDocument/2006/relationships/hyperlink" Target="https://ichko.github.io/visualizing-vae-with-efemarai" TargetMode="External"/><Relationship Id="rId5" Type="http://schemas.openxmlformats.org/officeDocument/2006/relationships/image" Target="../media/image165.gif"/><Relationship Id="rId4" Type="http://schemas.openxmlformats.org/officeDocument/2006/relationships/image" Target="../media/image164.gif"/></Relationships>
</file>

<file path=ppt/slides/_rels/slide12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27.xml"/><Relationship Id="rId1" Type="http://schemas.openxmlformats.org/officeDocument/2006/relationships/slideLayout" Target="../slideLayouts/slideLayout30.xml"/><Relationship Id="rId5" Type="http://schemas.openxmlformats.org/officeDocument/2006/relationships/image" Target="../media/image168.png"/><Relationship Id="rId4" Type="http://schemas.openxmlformats.org/officeDocument/2006/relationships/image" Target="../media/image167.png"/></Relationships>
</file>

<file path=ppt/slides/_rels/slide12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28.xml"/><Relationship Id="rId1" Type="http://schemas.openxmlformats.org/officeDocument/2006/relationships/slideLayout" Target="../slideLayouts/slideLayout34.xml"/><Relationship Id="rId5" Type="http://schemas.openxmlformats.org/officeDocument/2006/relationships/hyperlink" Target="https://arxiv.org/abs/1505.04597" TargetMode="External"/><Relationship Id="rId4" Type="http://schemas.openxmlformats.org/officeDocument/2006/relationships/image" Target="../media/image170.png"/></Relationships>
</file>

<file path=ppt/slides/_rels/slide12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29.xml"/><Relationship Id="rId1" Type="http://schemas.openxmlformats.org/officeDocument/2006/relationships/slideLayout" Target="../slideLayouts/slideLayout34.xml"/><Relationship Id="rId4" Type="http://schemas.openxmlformats.org/officeDocument/2006/relationships/hyperlink" Target="https://proceedings.neurips.cc/paper/2020/hash/4c5bcfec8584af0d967f1ab10179ca4b-Abstract.html"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30.xml"/><Relationship Id="rId1" Type="http://schemas.openxmlformats.org/officeDocument/2006/relationships/slideLayout" Target="../slideLayouts/slideLayout34.xml"/><Relationship Id="rId4" Type="http://schemas.openxmlformats.org/officeDocument/2006/relationships/hyperlink" Target="https://diffusion-policy.cs.columbia.edu/"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1.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3.png"/></Relationships>
</file>

<file path=ppt/slides/_rels/slide132.xml.rels><?xml version="1.0" encoding="UTF-8" standalone="yes"?>
<Relationships xmlns="http://schemas.openxmlformats.org/package/2006/relationships"><Relationship Id="rId3" Type="http://schemas.openxmlformats.org/officeDocument/2006/relationships/image" Target="../media/image173.png"/><Relationship Id="rId7" Type="http://schemas.openxmlformats.org/officeDocument/2006/relationships/hyperlink" Target="https://arxiv.org/abs/2112.10752" TargetMode="External"/><Relationship Id="rId2" Type="http://schemas.openxmlformats.org/officeDocument/2006/relationships/notesSlide" Target="../notesSlides/notesSlide132.xml"/><Relationship Id="rId1" Type="http://schemas.openxmlformats.org/officeDocument/2006/relationships/slideLayout" Target="../slideLayouts/slideLayout3.xml"/><Relationship Id="rId6" Type="http://schemas.openxmlformats.org/officeDocument/2006/relationships/image" Target="../media/image162.png"/><Relationship Id="rId5" Type="http://schemas.openxmlformats.org/officeDocument/2006/relationships/image" Target="../media/image174.png"/><Relationship Id="rId4" Type="http://schemas.openxmlformats.org/officeDocument/2006/relationships/image" Target="../media/image153.png"/></Relationships>
</file>

<file path=ppt/slides/_rels/slide13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133.xml"/><Relationship Id="rId1" Type="http://schemas.openxmlformats.org/officeDocument/2006/relationships/slideLayout" Target="../slideLayouts/slideLayout3.xml"/><Relationship Id="rId4" Type="http://schemas.openxmlformats.org/officeDocument/2006/relationships/hyperlink" Target="https://arxiv.org/abs/2405.19335"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4.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36.xml"/><Relationship Id="rId1" Type="http://schemas.openxmlformats.org/officeDocument/2006/relationships/slideLayout" Target="../slideLayouts/slideLayout30.xml"/></Relationships>
</file>

<file path=ppt/slides/_rels/slide137.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37.xml"/><Relationship Id="rId1" Type="http://schemas.openxmlformats.org/officeDocument/2006/relationships/slideLayout" Target="../slideLayouts/slideLayout30.xml"/><Relationship Id="rId4" Type="http://schemas.openxmlformats.org/officeDocument/2006/relationships/hyperlink" Target="https://openai.com/chatgpt/overview/" TargetMode="External"/></Relationships>
</file>

<file path=ppt/slides/_rels/slide13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38.xml"/><Relationship Id="rId1" Type="http://schemas.openxmlformats.org/officeDocument/2006/relationships/slideLayout" Target="../slideLayouts/slideLayout30.xml"/><Relationship Id="rId4" Type="http://schemas.openxmlformats.org/officeDocument/2006/relationships/hyperlink" Target="https://openai.com/chatgpt/overview/"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177.png"/><Relationship Id="rId7" Type="http://schemas.openxmlformats.org/officeDocument/2006/relationships/hyperlink" Target="https://openai.com/chatgpt/overview/" TargetMode="External"/><Relationship Id="rId2" Type="http://schemas.openxmlformats.org/officeDocument/2006/relationships/notesSlide" Target="../notesSlides/notesSlide139.xml"/><Relationship Id="rId1" Type="http://schemas.openxmlformats.org/officeDocument/2006/relationships/slideLayout" Target="../slideLayouts/slideLayout30.xml"/><Relationship Id="rId6" Type="http://schemas.openxmlformats.org/officeDocument/2006/relationships/hyperlink" Target="https://huggingface.co/meta-llama/Llama-3.1-405B-Instruct" TargetMode="External"/><Relationship Id="rId5" Type="http://schemas.openxmlformats.org/officeDocument/2006/relationships/image" Target="../media/image179.png"/><Relationship Id="rId4" Type="http://schemas.openxmlformats.org/officeDocument/2006/relationships/image" Target="../media/image178.png"/></Relationships>
</file>

<file path=ppt/slides/_rels/slide14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40.xml"/><Relationship Id="rId1" Type="http://schemas.openxmlformats.org/officeDocument/2006/relationships/slideLayout" Target="../slideLayouts/slideLayout30.xml"/><Relationship Id="rId5" Type="http://schemas.openxmlformats.org/officeDocument/2006/relationships/hyperlink" Target="https://openai.com/chatgpt/overview/" TargetMode="External"/><Relationship Id="rId4" Type="http://schemas.openxmlformats.org/officeDocument/2006/relationships/image" Target="../media/image177.png"/></Relationships>
</file>

<file path=ppt/slides/_rels/slide141.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41.xml"/><Relationship Id="rId1" Type="http://schemas.openxmlformats.org/officeDocument/2006/relationships/slideLayout" Target="../slideLayouts/slideLayout30.xml"/><Relationship Id="rId5" Type="http://schemas.openxmlformats.org/officeDocument/2006/relationships/hyperlink" Target="https://openai.com/chatgpt/overview/" TargetMode="External"/><Relationship Id="rId4" Type="http://schemas.openxmlformats.org/officeDocument/2006/relationships/image" Target="../media/image176.png"/></Relationships>
</file>

<file path=ppt/slides/_rels/slide14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huggingface.co/openai-community/gpt2-xl" TargetMode="External"/><Relationship Id="rId7" Type="http://schemas.openxmlformats.org/officeDocument/2006/relationships/image" Target="../media/image183.png"/><Relationship Id="rId2" Type="http://schemas.openxmlformats.org/officeDocument/2006/relationships/notesSlide" Target="../notesSlides/notesSlide142.xml"/><Relationship Id="rId1" Type="http://schemas.openxmlformats.org/officeDocument/2006/relationships/slideLayout" Target="../slideLayouts/slideLayout30.xml"/><Relationship Id="rId6" Type="http://schemas.openxmlformats.org/officeDocument/2006/relationships/image" Target="../media/image176.png"/><Relationship Id="rId5" Type="http://schemas.openxmlformats.org/officeDocument/2006/relationships/image" Target="../media/image182.png"/><Relationship Id="rId10" Type="http://schemas.openxmlformats.org/officeDocument/2006/relationships/hyperlink" Target="https://openai.com/chatgpt/overview/" TargetMode="External"/><Relationship Id="rId4" Type="http://schemas.openxmlformats.org/officeDocument/2006/relationships/image" Target="../media/image181.png"/><Relationship Id="rId9" Type="http://schemas.openxmlformats.org/officeDocument/2006/relationships/image" Target="../media/image184.png"/></Relationships>
</file>

<file path=ppt/slides/_rels/slide143.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image" Target="../media/image181.png"/><Relationship Id="rId7" Type="http://schemas.openxmlformats.org/officeDocument/2006/relationships/image" Target="../media/image14.png"/><Relationship Id="rId2" Type="http://schemas.openxmlformats.org/officeDocument/2006/relationships/notesSlide" Target="../notesSlides/notesSlide143.xml"/><Relationship Id="rId1" Type="http://schemas.openxmlformats.org/officeDocument/2006/relationships/slideLayout" Target="../slideLayouts/slideLayout30.xml"/><Relationship Id="rId6" Type="http://schemas.openxmlformats.org/officeDocument/2006/relationships/image" Target="../media/image183.png"/><Relationship Id="rId5" Type="http://schemas.openxmlformats.org/officeDocument/2006/relationships/image" Target="../media/image176.png"/><Relationship Id="rId10" Type="http://schemas.openxmlformats.org/officeDocument/2006/relationships/hyperlink" Target="https://openai.com/chatgpt/overview/" TargetMode="External"/><Relationship Id="rId4" Type="http://schemas.openxmlformats.org/officeDocument/2006/relationships/image" Target="../media/image182.png"/><Relationship Id="rId9" Type="http://schemas.openxmlformats.org/officeDocument/2006/relationships/hyperlink" Target="https://huggingface.co/openai-community/gpt2-xl" TargetMode="External"/></Relationships>
</file>

<file path=ppt/slides/_rels/slide144.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44.xml"/><Relationship Id="rId1" Type="http://schemas.openxmlformats.org/officeDocument/2006/relationships/slideLayout" Target="../slideLayouts/slideLayout30.xml"/><Relationship Id="rId4" Type="http://schemas.openxmlformats.org/officeDocument/2006/relationships/image" Target="../media/image183.png"/></Relationships>
</file>

<file path=ppt/slides/_rels/slide14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45.xml"/><Relationship Id="rId1" Type="http://schemas.openxmlformats.org/officeDocument/2006/relationships/slideLayout" Target="../slideLayouts/slideLayout30.xml"/></Relationships>
</file>

<file path=ppt/slides/_rels/slide146.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46.xml"/><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47.xml"/><Relationship Id="rId1" Type="http://schemas.openxmlformats.org/officeDocument/2006/relationships/slideLayout" Target="../slideLayouts/slideLayout30.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image" Target="../media/image186.png"/></Relationships>
</file>

<file path=ppt/slides/_rels/slide148.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48.xml"/><Relationship Id="rId1" Type="http://schemas.openxmlformats.org/officeDocument/2006/relationships/slideLayout" Target="../slideLayouts/slideLayout30.xml"/><Relationship Id="rId4" Type="http://schemas.openxmlformats.org/officeDocument/2006/relationships/hyperlink" Target="https://docs.nvidia.com/nim/index.html"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149.xml"/><Relationship Id="rId1" Type="http://schemas.openxmlformats.org/officeDocument/2006/relationships/slideLayout" Target="../slideLayouts/slideLayout30.xml"/><Relationship Id="rId5" Type="http://schemas.openxmlformats.org/officeDocument/2006/relationships/image" Target="../media/image191.png"/><Relationship Id="rId4" Type="http://schemas.openxmlformats.org/officeDocument/2006/relationships/image" Target="../media/image190.png"/></Relationships>
</file>

<file path=ppt/slides/_rels/slide1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0.xml"/><Relationship Id="rId1" Type="http://schemas.openxmlformats.org/officeDocument/2006/relationships/slideLayout" Target="../slideLayouts/slideLayout11.xml"/><Relationship Id="rId6" Type="http://schemas.openxmlformats.org/officeDocument/2006/relationships/image" Target="../media/image192.png"/><Relationship Id="rId5" Type="http://schemas.openxmlformats.org/officeDocument/2006/relationships/image" Target="../media/image188.png"/><Relationship Id="rId4" Type="http://schemas.openxmlformats.org/officeDocument/2006/relationships/image" Target="../media/image184.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2.xml"/><Relationship Id="rId1" Type="http://schemas.openxmlformats.org/officeDocument/2006/relationships/slideLayout" Target="../slideLayouts/slideLayout11.xml"/><Relationship Id="rId6" Type="http://schemas.openxmlformats.org/officeDocument/2006/relationships/image" Target="../media/image192.png"/><Relationship Id="rId5" Type="http://schemas.openxmlformats.org/officeDocument/2006/relationships/image" Target="../media/image188.png"/><Relationship Id="rId4" Type="http://schemas.openxmlformats.org/officeDocument/2006/relationships/image" Target="../media/image184.png"/></Relationships>
</file>

<file path=ppt/slides/_rels/slide1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3.xml"/><Relationship Id="rId1" Type="http://schemas.openxmlformats.org/officeDocument/2006/relationships/slideLayout" Target="../slideLayouts/slideLayout30.xml"/><Relationship Id="rId5" Type="http://schemas.openxmlformats.org/officeDocument/2006/relationships/image" Target="../media/image184.png"/><Relationship Id="rId4" Type="http://schemas.openxmlformats.org/officeDocument/2006/relationships/image" Target="../media/image183.png"/></Relationships>
</file>

<file path=ppt/slides/_rels/slide1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4.xml"/><Relationship Id="rId1" Type="http://schemas.openxmlformats.org/officeDocument/2006/relationships/slideLayout" Target="../slideLayouts/slideLayout30.xml"/><Relationship Id="rId6" Type="http://schemas.openxmlformats.org/officeDocument/2006/relationships/image" Target="../media/image184.png"/><Relationship Id="rId5" Type="http://schemas.openxmlformats.org/officeDocument/2006/relationships/image" Target="../media/image193.png"/><Relationship Id="rId4" Type="http://schemas.openxmlformats.org/officeDocument/2006/relationships/image" Target="../media/image183.png"/></Relationships>
</file>

<file path=ppt/slides/_rels/slide15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155.xml"/><Relationship Id="rId1" Type="http://schemas.openxmlformats.org/officeDocument/2006/relationships/slideLayout" Target="../slideLayouts/slideLayout30.xml"/><Relationship Id="rId4" Type="http://schemas.openxmlformats.org/officeDocument/2006/relationships/image" Target="../media/image195.png"/></Relationships>
</file>

<file path=ppt/slides/_rels/slide156.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56.xml"/><Relationship Id="rId1" Type="http://schemas.openxmlformats.org/officeDocument/2006/relationships/slideLayout" Target="../slideLayouts/slideLayout30.xml"/></Relationships>
</file>

<file path=ppt/slides/_rels/slide157.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57.xml"/><Relationship Id="rId1" Type="http://schemas.openxmlformats.org/officeDocument/2006/relationships/slideLayout" Target="../slideLayouts/slideLayout30.xml"/><Relationship Id="rId4" Type="http://schemas.openxmlformats.org/officeDocument/2006/relationships/image" Target="../media/image198.png"/></Relationships>
</file>

<file path=ppt/slides/_rels/slide158.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58.xml"/><Relationship Id="rId1" Type="http://schemas.openxmlformats.org/officeDocument/2006/relationships/slideLayout" Target="../slideLayouts/slideLayout11.xml"/><Relationship Id="rId5" Type="http://schemas.openxmlformats.org/officeDocument/2006/relationships/hyperlink" Target="https://developer.nvidia.com/blog/rag-101-demystifying-retrieval-augmented-generation-pipelines/" TargetMode="External"/><Relationship Id="rId4" Type="http://schemas.openxmlformats.org/officeDocument/2006/relationships/image" Target="../media/image200.png"/></Relationships>
</file>

<file path=ppt/slides/_rels/slide15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59.xml"/><Relationship Id="rId1" Type="http://schemas.openxmlformats.org/officeDocument/2006/relationships/slideLayout" Target="../slideLayouts/slideLayout11.xml"/><Relationship Id="rId5" Type="http://schemas.openxmlformats.org/officeDocument/2006/relationships/hyperlink" Target="https://developer.nvidia.com/blog/rag-101-demystifying-retrieval-augmented-generation-pipelines/" TargetMode="External"/><Relationship Id="rId4" Type="http://schemas.openxmlformats.org/officeDocument/2006/relationships/image" Target="../media/image200.png"/></Relationships>
</file>

<file path=ppt/slides/_rels/slide160.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60.xml"/><Relationship Id="rId1" Type="http://schemas.openxmlformats.org/officeDocument/2006/relationships/slideLayout" Target="../slideLayouts/slideLayout11.xml"/><Relationship Id="rId5" Type="http://schemas.openxmlformats.org/officeDocument/2006/relationships/hyperlink" Target="https://developer.nvidia.com/blog/rag-101-demystifying-retrieval-augmented-generation-pipelines/" TargetMode="External"/><Relationship Id="rId4" Type="http://schemas.openxmlformats.org/officeDocument/2006/relationships/image" Target="../media/image200.png"/></Relationships>
</file>

<file path=ppt/slides/_rels/slide16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61.xml"/><Relationship Id="rId1" Type="http://schemas.openxmlformats.org/officeDocument/2006/relationships/slideLayout" Target="../slideLayouts/slideLayout11.xml"/><Relationship Id="rId5" Type="http://schemas.openxmlformats.org/officeDocument/2006/relationships/hyperlink" Target="https://developer.nvidia.com/blog/rag-101-demystifying-retrieval-augmented-generation-pipelines/" TargetMode="External"/><Relationship Id="rId4" Type="http://schemas.openxmlformats.org/officeDocument/2006/relationships/image" Target="../media/image200.png"/></Relationships>
</file>

<file path=ppt/slides/_rels/slide162.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62.xml"/><Relationship Id="rId1" Type="http://schemas.openxmlformats.org/officeDocument/2006/relationships/slideLayout" Target="../slideLayouts/slideLayout30.xml"/><Relationship Id="rId5" Type="http://schemas.openxmlformats.org/officeDocument/2006/relationships/image" Target="../media/image184.png"/><Relationship Id="rId4" Type="http://schemas.openxmlformats.org/officeDocument/2006/relationships/image" Target="../media/image201.png"/></Relationships>
</file>

<file path=ppt/slides/_rels/slide163.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163.xml"/><Relationship Id="rId1" Type="http://schemas.openxmlformats.org/officeDocument/2006/relationships/slideLayout" Target="../slideLayouts/slideLayout30.xml"/><Relationship Id="rId5" Type="http://schemas.openxmlformats.org/officeDocument/2006/relationships/hyperlink" Target="https://developer.nvidia.com/blog/accelerating-vector-search-using-gpu-powered-indexes-with-rapids-raft/" TargetMode="External"/><Relationship Id="rId4" Type="http://schemas.openxmlformats.org/officeDocument/2006/relationships/image" Target="../media/image203.png"/></Relationships>
</file>

<file path=ppt/slides/_rels/slide164.xml.rels><?xml version="1.0" encoding="UTF-8" standalone="yes"?>
<Relationships xmlns="http://schemas.openxmlformats.org/package/2006/relationships"><Relationship Id="rId3" Type="http://schemas.openxmlformats.org/officeDocument/2006/relationships/image" Target="../media/image193.png"/><Relationship Id="rId7" Type="http://schemas.openxmlformats.org/officeDocument/2006/relationships/image" Target="../media/image207.png"/><Relationship Id="rId2" Type="http://schemas.openxmlformats.org/officeDocument/2006/relationships/notesSlide" Target="../notesSlides/notesSlide164.xml"/><Relationship Id="rId1" Type="http://schemas.openxmlformats.org/officeDocument/2006/relationships/slideLayout" Target="../slideLayouts/slideLayout30.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4.png"/></Relationships>
</file>

<file path=ppt/slides/_rels/slide165.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65.xml"/><Relationship Id="rId1" Type="http://schemas.openxmlformats.org/officeDocument/2006/relationships/slideLayout" Target="../slideLayouts/slideLayout30.xml"/></Relationships>
</file>

<file path=ppt/slides/_rels/slide166.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image" Target="../media/image208.png"/><Relationship Id="rId7" Type="http://schemas.openxmlformats.org/officeDocument/2006/relationships/image" Target="../media/image212.png"/><Relationship Id="rId2" Type="http://schemas.openxmlformats.org/officeDocument/2006/relationships/notesSlide" Target="../notesSlides/notesSlide166.xml"/><Relationship Id="rId1" Type="http://schemas.openxmlformats.org/officeDocument/2006/relationships/slideLayout" Target="../slideLayouts/slideLayout30.xml"/><Relationship Id="rId6" Type="http://schemas.openxmlformats.org/officeDocument/2006/relationships/image" Target="../media/image211.png"/><Relationship Id="rId5" Type="http://schemas.openxmlformats.org/officeDocument/2006/relationships/image" Target="../media/image210.png"/><Relationship Id="rId4" Type="http://schemas.openxmlformats.org/officeDocument/2006/relationships/image" Target="../media/image209.png"/><Relationship Id="rId9" Type="http://schemas.openxmlformats.org/officeDocument/2006/relationships/image" Target="../media/image184.pn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30.xml"/></Relationships>
</file>

<file path=ppt/slides/_rels/slide168.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168.xml"/><Relationship Id="rId1" Type="http://schemas.openxmlformats.org/officeDocument/2006/relationships/slideLayout" Target="../slideLayouts/slideLayout30.xml"/><Relationship Id="rId4" Type="http://schemas.openxmlformats.org/officeDocument/2006/relationships/hyperlink" Target="https://python.langchain.com/docs/tutorials/sql_qa/" TargetMode="Externa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30.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30.xml"/></Relationships>
</file>

<file path=ppt/slides/_rels/slide17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71.xml"/><Relationship Id="rId1" Type="http://schemas.openxmlformats.org/officeDocument/2006/relationships/slideLayout" Target="../slideLayouts/slideLayout30.xml"/></Relationships>
</file>

<file path=ppt/slides/_rels/slide172.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72.xml"/><Relationship Id="rId1" Type="http://schemas.openxmlformats.org/officeDocument/2006/relationships/slideLayout" Target="../slideLayouts/slideLayout30.xml"/></Relationships>
</file>

<file path=ppt/slides/_rels/slide173.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73.xml"/><Relationship Id="rId1" Type="http://schemas.openxmlformats.org/officeDocument/2006/relationships/slideLayout" Target="../slideLayouts/slideLayout30.xml"/></Relationships>
</file>

<file path=ppt/slides/_rels/slide17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74.xml"/><Relationship Id="rId1" Type="http://schemas.openxmlformats.org/officeDocument/2006/relationships/slideLayout" Target="../slideLayouts/slideLayout30.xml"/></Relationships>
</file>

<file path=ppt/slides/_rels/slide175.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175.xml"/><Relationship Id="rId1" Type="http://schemas.openxmlformats.org/officeDocument/2006/relationships/slideLayout" Target="../slideLayouts/slideLayout30.xml"/><Relationship Id="rId6" Type="http://schemas.openxmlformats.org/officeDocument/2006/relationships/image" Target="../media/image214.png"/><Relationship Id="rId5" Type="http://schemas.openxmlformats.org/officeDocument/2006/relationships/image" Target="../media/image184.png"/><Relationship Id="rId4" Type="http://schemas.openxmlformats.org/officeDocument/2006/relationships/image" Target="../media/image211.png"/></Relationships>
</file>

<file path=ppt/slides/_rels/slide176.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176.xml"/><Relationship Id="rId1" Type="http://schemas.openxmlformats.org/officeDocument/2006/relationships/slideLayout" Target="../slideLayouts/slideLayout30.xml"/><Relationship Id="rId6" Type="http://schemas.openxmlformats.org/officeDocument/2006/relationships/image" Target="../media/image214.png"/><Relationship Id="rId5" Type="http://schemas.openxmlformats.org/officeDocument/2006/relationships/image" Target="../media/image184.png"/><Relationship Id="rId4" Type="http://schemas.openxmlformats.org/officeDocument/2006/relationships/image" Target="../media/image211.png"/></Relationships>
</file>

<file path=ppt/slides/_rels/slide177.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177.xml"/><Relationship Id="rId1" Type="http://schemas.openxmlformats.org/officeDocument/2006/relationships/slideLayout" Target="../slideLayouts/slideLayout30.xml"/><Relationship Id="rId6" Type="http://schemas.openxmlformats.org/officeDocument/2006/relationships/image" Target="../media/image214.png"/><Relationship Id="rId5" Type="http://schemas.openxmlformats.org/officeDocument/2006/relationships/image" Target="../media/image184.png"/><Relationship Id="rId4" Type="http://schemas.openxmlformats.org/officeDocument/2006/relationships/image" Target="../media/image211.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179.xml"/><Relationship Id="rId1" Type="http://schemas.openxmlformats.org/officeDocument/2006/relationships/slideLayout" Target="../slideLayouts/slideLayout30.xml"/><Relationship Id="rId6" Type="http://schemas.openxmlformats.org/officeDocument/2006/relationships/image" Target="../media/image214.png"/><Relationship Id="rId5" Type="http://schemas.openxmlformats.org/officeDocument/2006/relationships/image" Target="../media/image184.png"/><Relationship Id="rId4" Type="http://schemas.openxmlformats.org/officeDocument/2006/relationships/image" Target="../media/image211.png"/></Relationships>
</file>

<file path=ppt/slides/_rels/slide180.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80.xml"/><Relationship Id="rId1" Type="http://schemas.openxmlformats.org/officeDocument/2006/relationships/slideLayout" Target="../slideLayouts/slideLayout30.xml"/></Relationships>
</file>

<file path=ppt/slides/_rels/slide181.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81.xml"/><Relationship Id="rId1" Type="http://schemas.openxmlformats.org/officeDocument/2006/relationships/slideLayout" Target="../slideLayouts/slideLayout30.xml"/><Relationship Id="rId4" Type="http://schemas.openxmlformats.org/officeDocument/2006/relationships/hyperlink" Target="https://d2l.ai/" TargetMode="External"/></Relationships>
</file>

<file path=ppt/slides/_rels/slide182.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82.xml"/><Relationship Id="rId1" Type="http://schemas.openxmlformats.org/officeDocument/2006/relationships/slideLayout" Target="../slideLayouts/slideLayout30.xml"/><Relationship Id="rId4" Type="http://schemas.openxmlformats.org/officeDocument/2006/relationships/hyperlink" Target="https://d2l.ai/" TargetMode="External"/></Relationships>
</file>

<file path=ppt/slides/_rels/slide183.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83.xml"/><Relationship Id="rId1" Type="http://schemas.openxmlformats.org/officeDocument/2006/relationships/slideLayout" Target="../slideLayouts/slideLayout30.xml"/><Relationship Id="rId4" Type="http://schemas.openxmlformats.org/officeDocument/2006/relationships/hyperlink" Target="https://d2l.ai/" TargetMode="External"/></Relationships>
</file>

<file path=ppt/slides/_rels/slide18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84.xml"/><Relationship Id="rId1" Type="http://schemas.openxmlformats.org/officeDocument/2006/relationships/slideLayout" Target="../slideLayouts/slideLayout30.xml"/></Relationships>
</file>

<file path=ppt/slides/_rels/slide185.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85.xml"/><Relationship Id="rId1" Type="http://schemas.openxmlformats.org/officeDocument/2006/relationships/slideLayout" Target="../slideLayouts/slideLayout30.xml"/></Relationships>
</file>

<file path=ppt/slides/_rels/slide186.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86.xml"/><Relationship Id="rId1" Type="http://schemas.openxmlformats.org/officeDocument/2006/relationships/slideLayout" Target="../slideLayouts/slideLayout30.xml"/></Relationships>
</file>

<file path=ppt/slides/_rels/slide18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187.xml"/><Relationship Id="rId1" Type="http://schemas.openxmlformats.org/officeDocument/2006/relationships/slideLayout" Target="../slideLayouts/slideLayout30.xml"/><Relationship Id="rId4" Type="http://schemas.openxmlformats.org/officeDocument/2006/relationships/hyperlink" Target="https://www.langchain.com/langgraph" TargetMode="Externa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0.xml"/></Relationships>
</file>

<file path=ppt/slides/_rels/slide189.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89.xml"/><Relationship Id="rId1" Type="http://schemas.openxmlformats.org/officeDocument/2006/relationships/slideLayout" Target="../slideLayouts/slideLayout30.xml"/><Relationship Id="rId4" Type="http://schemas.openxmlformats.org/officeDocument/2006/relationships/hyperlink" Target="https://d2l.ai/" TargetMode="External"/></Relationships>
</file>

<file path=ppt/slides/_rels/slide190.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90.xml"/><Relationship Id="rId1" Type="http://schemas.openxmlformats.org/officeDocument/2006/relationships/slideLayout" Target="../slideLayouts/slideLayout30.xml"/></Relationships>
</file>

<file path=ppt/slides/_rels/slide19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91.xml"/><Relationship Id="rId1" Type="http://schemas.openxmlformats.org/officeDocument/2006/relationships/slideLayout" Target="../slideLayouts/slideLayout30.xml"/></Relationships>
</file>

<file path=ppt/slides/_rels/slide192.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92.xml"/><Relationship Id="rId1" Type="http://schemas.openxmlformats.org/officeDocument/2006/relationships/slideLayout" Target="../slideLayouts/slideLayout30.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8"/>
          <p:cNvSpPr txBox="1">
            <a:spLocks noGrp="1"/>
          </p:cNvSpPr>
          <p:nvPr>
            <p:ph type="ctrTitle"/>
          </p:nvPr>
        </p:nvSpPr>
        <p:spPr>
          <a:xfrm>
            <a:off x="1513012" y="2983577"/>
            <a:ext cx="19282200" cy="4937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8800"/>
              <a:buFont typeface="NVIDIA Sans"/>
              <a:buNone/>
            </a:pPr>
            <a:r>
              <a:rPr lang="en-US" sz="9600"/>
              <a:t>Rapid Application Development </a:t>
            </a:r>
            <a:endParaRPr sz="9600"/>
          </a:p>
          <a:p>
            <a:pPr marL="0" lvl="0" indent="0" algn="l" rtl="0">
              <a:lnSpc>
                <a:spcPct val="90000"/>
              </a:lnSpc>
              <a:spcBef>
                <a:spcPts val="0"/>
              </a:spcBef>
              <a:spcAft>
                <a:spcPts val="0"/>
              </a:spcAft>
              <a:buClr>
                <a:schemeClr val="lt1"/>
              </a:buClr>
              <a:buSzPts val="8800"/>
              <a:buFont typeface="NVIDIA Sans"/>
              <a:buNone/>
            </a:pPr>
            <a:r>
              <a:rPr lang="en-US" sz="9600"/>
              <a:t>using Large Language Models </a:t>
            </a:r>
            <a:endParaRPr sz="9600"/>
          </a:p>
        </p:txBody>
      </p:sp>
      <p:sp>
        <p:nvSpPr>
          <p:cNvPr id="370" name="Google Shape;370;p38"/>
          <p:cNvSpPr txBox="1">
            <a:spLocks noGrp="1"/>
          </p:cNvSpPr>
          <p:nvPr>
            <p:ph type="subTitle" idx="1"/>
          </p:nvPr>
        </p:nvSpPr>
        <p:spPr>
          <a:xfrm>
            <a:off x="1513012" y="8094127"/>
            <a:ext cx="19282200" cy="1703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400"/>
              <a:buNone/>
            </a:pPr>
            <a:r>
              <a:rPr lang="en-US" sz="5400"/>
              <a:t>Speaker Name, Title  |  Event/Date</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23976"/>
    </mc:Choice>
    <mc:Fallback xmlns="">
      <p:transition spd="slow" advTm="2397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12121"/>
        </a:solidFill>
        <a:effectLst/>
      </p:bgPr>
    </p:bg>
    <p:spTree>
      <p:nvGrpSpPr>
        <p:cNvPr id="1" name="Shape 374"/>
        <p:cNvGrpSpPr/>
        <p:nvPr/>
      </p:nvGrpSpPr>
      <p:grpSpPr>
        <a:xfrm>
          <a:off x="0" y="0"/>
          <a:ext cx="0" cy="0"/>
          <a:chOff x="0" y="0"/>
          <a:chExt cx="0" cy="0"/>
        </a:xfrm>
      </p:grpSpPr>
      <p:pic>
        <p:nvPicPr>
          <p:cNvPr id="2" name="Picture 1">
            <a:extLst>
              <a:ext uri="{FF2B5EF4-FFF2-40B4-BE49-F238E27FC236}">
                <a16:creationId xmlns:a16="http://schemas.microsoft.com/office/drawing/2014/main" id="{9660410A-8104-E1E0-3C92-62F615DAE0D0}"/>
              </a:ext>
            </a:extLst>
          </p:cNvPr>
          <p:cNvPicPr>
            <a:picLocks noChangeAspect="1"/>
          </p:cNvPicPr>
          <p:nvPr/>
        </p:nvPicPr>
        <p:blipFill rotWithShape="1">
          <a:blip r:embed="rId3"/>
          <a:srcRect l="8115" t="13931" r="11289" b="17959"/>
          <a:stretch/>
        </p:blipFill>
        <p:spPr>
          <a:xfrm>
            <a:off x="2310122" y="3764740"/>
            <a:ext cx="31955755" cy="15188693"/>
          </a:xfrm>
          <a:prstGeom prst="rect">
            <a:avLst/>
          </a:prstGeom>
        </p:spPr>
      </p:pic>
      <p:sp>
        <p:nvSpPr>
          <p:cNvPr id="375" name="Google Shape;375;p3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Large Language Models</a:t>
            </a:r>
            <a:endParaRPr sz="8400">
              <a:solidFill>
                <a:schemeClr val="dk1"/>
              </a:solidFill>
            </a:endParaRPr>
          </a:p>
        </p:txBody>
      </p:sp>
      <p:sp>
        <p:nvSpPr>
          <p:cNvPr id="376" name="Google Shape;376;p39"/>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Backbones for Language Understanding</a:t>
            </a:r>
            <a:endParaRPr sz="5400" b="1"/>
          </a:p>
        </p:txBody>
      </p:sp>
      <p:sp>
        <p:nvSpPr>
          <p:cNvPr id="378" name="Google Shape;378;p39"/>
          <p:cNvSpPr txBox="1">
            <a:spLocks noGrp="1"/>
          </p:cNvSpPr>
          <p:nvPr>
            <p:ph type="body" idx="3"/>
          </p:nvPr>
        </p:nvSpPr>
        <p:spPr>
          <a:xfrm>
            <a:off x="6062650" y="17824136"/>
            <a:ext cx="24450600" cy="7503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000"/>
              <a:buFont typeface="NVIDIA Sans Medium"/>
              <a:buNone/>
            </a:pPr>
            <a:r>
              <a:rPr lang="en-US">
                <a:solidFill>
                  <a:schemeClr val="dk1"/>
                </a:solidFill>
              </a:rPr>
              <a:t>Backbones for language tasks, including classification and generation.</a:t>
            </a:r>
            <a:endParaRPr>
              <a:solidFill>
                <a:schemeClr val="dk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68165"/>
    </mc:Choice>
    <mc:Fallback xmlns="">
      <p:transition spd="slow" advTm="6816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12121"/>
        </a:solidFill>
        <a:effectLst/>
      </p:bgPr>
    </p:bg>
    <p:spTree>
      <p:nvGrpSpPr>
        <p:cNvPr id="1" name="Shape 383"/>
        <p:cNvGrpSpPr/>
        <p:nvPr/>
      </p:nvGrpSpPr>
      <p:grpSpPr>
        <a:xfrm>
          <a:off x="0" y="0"/>
          <a:ext cx="0" cy="0"/>
          <a:chOff x="0" y="0"/>
          <a:chExt cx="0" cy="0"/>
        </a:xfrm>
      </p:grpSpPr>
      <p:sp>
        <p:nvSpPr>
          <p:cNvPr id="384" name="Google Shape;384;p4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Language-Reasoning Systems</a:t>
            </a:r>
            <a:endParaRPr sz="8400">
              <a:solidFill>
                <a:schemeClr val="dk1"/>
              </a:solidFill>
            </a:endParaRPr>
          </a:p>
        </p:txBody>
      </p:sp>
      <p:sp>
        <p:nvSpPr>
          <p:cNvPr id="385" name="Google Shape;385;p40"/>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Language-In and/or Language-Out</a:t>
            </a:r>
            <a:endParaRPr sz="5400" b="1"/>
          </a:p>
        </p:txBody>
      </p:sp>
      <p:pic>
        <p:nvPicPr>
          <p:cNvPr id="386" name="Google Shape;386;p40"/>
          <p:cNvPicPr preferRelativeResize="0"/>
          <p:nvPr/>
        </p:nvPicPr>
        <p:blipFill>
          <a:blip r:embed="rId3">
            <a:alphaModFix/>
          </a:blip>
          <a:stretch>
            <a:fillRect/>
          </a:stretch>
        </p:blipFill>
        <p:spPr>
          <a:xfrm>
            <a:off x="34695540" y="19607450"/>
            <a:ext cx="1364801" cy="461700"/>
          </a:xfrm>
          <a:prstGeom prst="rect">
            <a:avLst/>
          </a:prstGeom>
          <a:noFill/>
          <a:ln>
            <a:noFill/>
          </a:ln>
        </p:spPr>
      </p:pic>
      <p:graphicFrame>
        <p:nvGraphicFramePr>
          <p:cNvPr id="387" name="Google Shape;387;p40"/>
          <p:cNvGraphicFramePr/>
          <p:nvPr/>
        </p:nvGraphicFramePr>
        <p:xfrm>
          <a:off x="3778775" y="4785125"/>
          <a:ext cx="29018450" cy="13602075"/>
        </p:xfrm>
        <a:graphic>
          <a:graphicData uri="http://schemas.openxmlformats.org/drawingml/2006/table">
            <a:tbl>
              <a:tblPr>
                <a:noFill/>
                <a:tableStyleId>{89E95118-CC8F-4DD4-99C0-2ED3706FB02C}</a:tableStyleId>
              </a:tblPr>
              <a:tblGrid>
                <a:gridCol w="14509225">
                  <a:extLst>
                    <a:ext uri="{9D8B030D-6E8A-4147-A177-3AD203B41FA5}">
                      <a16:colId xmlns:a16="http://schemas.microsoft.com/office/drawing/2014/main" val="20000"/>
                    </a:ext>
                  </a:extLst>
                </a:gridCol>
                <a:gridCol w="14509225">
                  <a:extLst>
                    <a:ext uri="{9D8B030D-6E8A-4147-A177-3AD203B41FA5}">
                      <a16:colId xmlns:a16="http://schemas.microsoft.com/office/drawing/2014/main" val="20001"/>
                    </a:ext>
                  </a:extLst>
                </a:gridCol>
              </a:tblGrid>
              <a:tr h="13602075">
                <a:tc>
                  <a:txBody>
                    <a:bodyPr/>
                    <a:lstStyle/>
                    <a:p>
                      <a:pPr marL="0" lvl="0" indent="0" algn="ctr" rtl="0">
                        <a:spcBef>
                          <a:spcPts val="0"/>
                        </a:spcBef>
                        <a:spcAft>
                          <a:spcPts val="0"/>
                        </a:spcAft>
                        <a:buNone/>
                      </a:pPr>
                      <a:endParaRPr sz="3600">
                        <a:solidFill>
                          <a:schemeClr val="dk1"/>
                        </a:solidFill>
                      </a:endParaRPr>
                    </a:p>
                    <a:p>
                      <a:pPr marL="0" lvl="0" indent="0" algn="ctr" rtl="0">
                        <a:spcBef>
                          <a:spcPts val="0"/>
                        </a:spcBef>
                        <a:spcAft>
                          <a:spcPts val="0"/>
                        </a:spcAft>
                        <a:buNone/>
                      </a:pPr>
                      <a:r>
                        <a:rPr lang="en-US" sz="7200">
                          <a:solidFill>
                            <a:schemeClr val="dk1"/>
                          </a:solidFill>
                        </a:rPr>
                        <a:t>GenAI</a:t>
                      </a:r>
                      <a:endParaRPr sz="7200">
                        <a:solidFill>
                          <a:schemeClr val="dk1"/>
                        </a:solidFill>
                      </a:endParaRPr>
                    </a:p>
                    <a:p>
                      <a:pPr marL="0" lvl="0" indent="0" algn="ctr" rtl="0">
                        <a:spcBef>
                          <a:spcPts val="0"/>
                        </a:spcBef>
                        <a:spcAft>
                          <a:spcPts val="0"/>
                        </a:spcAft>
                        <a:buNone/>
                      </a:pPr>
                      <a:r>
                        <a:rPr lang="en-US" sz="7200" b="1">
                          <a:solidFill>
                            <a:schemeClr val="dk1"/>
                          </a:solidFill>
                        </a:rPr>
                        <a:t>Model</a:t>
                      </a:r>
                      <a:endParaRPr sz="7200" b="1">
                        <a:solidFill>
                          <a:schemeClr val="dk1"/>
                        </a:solidFill>
                      </a:endParaRPr>
                    </a:p>
                  </a:txBody>
                  <a:tcPr marL="91425" marR="91425" marT="91425" marB="91425">
                    <a:lnL w="228600" cap="flat" cmpd="sng">
                      <a:solidFill>
                        <a:schemeClr val="dk2"/>
                      </a:solidFill>
                      <a:prstDash val="solid"/>
                      <a:round/>
                      <a:headEnd type="none" w="sm" len="sm"/>
                      <a:tailEnd type="none" w="sm" len="sm"/>
                    </a:lnL>
                    <a:lnR w="228600" cap="flat" cmpd="sng">
                      <a:solidFill>
                        <a:schemeClr val="dk2"/>
                      </a:solidFill>
                      <a:prstDash val="solid"/>
                      <a:round/>
                      <a:headEnd type="none" w="sm" len="sm"/>
                      <a:tailEnd type="none" w="sm" len="sm"/>
                    </a:lnR>
                    <a:lnT w="228600" cap="flat" cmpd="sng">
                      <a:solidFill>
                        <a:schemeClr val="dk2"/>
                      </a:solidFill>
                      <a:prstDash val="solid"/>
                      <a:round/>
                      <a:headEnd type="none" w="sm" len="sm"/>
                      <a:tailEnd type="none" w="sm" len="sm"/>
                    </a:lnT>
                    <a:lnB w="228600" cap="flat" cmpd="sng">
                      <a:solidFill>
                        <a:schemeClr val="dk2"/>
                      </a:solidFill>
                      <a:prstDash val="solid"/>
                      <a:round/>
                      <a:headEnd type="none" w="sm" len="sm"/>
                      <a:tailEnd type="none" w="sm" len="sm"/>
                    </a:lnB>
                    <a:solidFill>
                      <a:srgbClr val="434343"/>
                    </a:solidFill>
                  </a:tcPr>
                </a:tc>
                <a:tc>
                  <a:txBody>
                    <a:bodyPr/>
                    <a:lstStyle/>
                    <a:p>
                      <a:pPr marL="0" lvl="0" indent="0" algn="ctr" rtl="0">
                        <a:spcBef>
                          <a:spcPts val="0"/>
                        </a:spcBef>
                        <a:spcAft>
                          <a:spcPts val="0"/>
                        </a:spcAft>
                        <a:buNone/>
                      </a:pPr>
                      <a:endParaRPr sz="3600">
                        <a:solidFill>
                          <a:schemeClr val="dk1"/>
                        </a:solidFill>
                      </a:endParaRPr>
                    </a:p>
                    <a:p>
                      <a:pPr marL="0" lvl="0" indent="0" algn="ctr" rtl="0">
                        <a:spcBef>
                          <a:spcPts val="0"/>
                        </a:spcBef>
                        <a:spcAft>
                          <a:spcPts val="0"/>
                        </a:spcAft>
                        <a:buNone/>
                      </a:pPr>
                      <a:r>
                        <a:rPr lang="en-US" sz="7200">
                          <a:solidFill>
                            <a:schemeClr val="dk1"/>
                          </a:solidFill>
                        </a:rPr>
                        <a:t>GenAI</a:t>
                      </a:r>
                      <a:endParaRPr sz="7200">
                        <a:solidFill>
                          <a:schemeClr val="dk1"/>
                        </a:solidFill>
                      </a:endParaRPr>
                    </a:p>
                    <a:p>
                      <a:pPr marL="0" lvl="0" indent="0" algn="ctr" rtl="0">
                        <a:spcBef>
                          <a:spcPts val="0"/>
                        </a:spcBef>
                        <a:spcAft>
                          <a:spcPts val="0"/>
                        </a:spcAft>
                        <a:buNone/>
                      </a:pPr>
                      <a:r>
                        <a:rPr lang="en-US" sz="7200" b="1">
                          <a:solidFill>
                            <a:schemeClr val="dk1"/>
                          </a:solidFill>
                        </a:rPr>
                        <a:t>Orchestration</a:t>
                      </a:r>
                      <a:endParaRPr sz="7200" b="1">
                        <a:solidFill>
                          <a:schemeClr val="dk1"/>
                        </a:solidFill>
                      </a:endParaRPr>
                    </a:p>
                  </a:txBody>
                  <a:tcPr marL="91425" marR="91425" marT="91425" marB="91425">
                    <a:lnL w="228600" cap="flat" cmpd="sng">
                      <a:solidFill>
                        <a:schemeClr val="dk2"/>
                      </a:solidFill>
                      <a:prstDash val="solid"/>
                      <a:round/>
                      <a:headEnd type="none" w="sm" len="sm"/>
                      <a:tailEnd type="none" w="sm" len="sm"/>
                    </a:lnL>
                    <a:lnR w="228600" cap="flat" cmpd="sng">
                      <a:solidFill>
                        <a:schemeClr val="dk2"/>
                      </a:solidFill>
                      <a:prstDash val="solid"/>
                      <a:round/>
                      <a:headEnd type="none" w="sm" len="sm"/>
                      <a:tailEnd type="none" w="sm" len="sm"/>
                    </a:lnR>
                    <a:lnT w="228600" cap="flat" cmpd="sng">
                      <a:solidFill>
                        <a:schemeClr val="dk2"/>
                      </a:solidFill>
                      <a:prstDash val="solid"/>
                      <a:round/>
                      <a:headEnd type="none" w="sm" len="sm"/>
                      <a:tailEnd type="none" w="sm" len="sm"/>
                    </a:lnT>
                    <a:lnB w="228600" cap="flat" cmpd="sng">
                      <a:solidFill>
                        <a:schemeClr val="dk2"/>
                      </a:solidFill>
                      <a:prstDash val="solid"/>
                      <a:round/>
                      <a:headEnd type="none" w="sm" len="sm"/>
                      <a:tailEnd type="none" w="sm" len="sm"/>
                    </a:lnB>
                    <a:solidFill>
                      <a:srgbClr val="434343"/>
                    </a:solidFill>
                  </a:tcPr>
                </a:tc>
                <a:extLst>
                  <a:ext uri="{0D108BD9-81ED-4DB2-BD59-A6C34878D82A}">
                    <a16:rowId xmlns:a16="http://schemas.microsoft.com/office/drawing/2014/main" val="10000"/>
                  </a:ext>
                </a:extLst>
              </a:tr>
            </a:tbl>
          </a:graphicData>
        </a:graphic>
      </p:graphicFrame>
      <p:pic>
        <p:nvPicPr>
          <p:cNvPr id="388" name="Google Shape;388;p40"/>
          <p:cNvPicPr preferRelativeResize="0"/>
          <p:nvPr/>
        </p:nvPicPr>
        <p:blipFill>
          <a:blip r:embed="rId4">
            <a:alphaModFix/>
          </a:blip>
          <a:stretch>
            <a:fillRect/>
          </a:stretch>
        </p:blipFill>
        <p:spPr>
          <a:xfrm>
            <a:off x="5743575" y="12485875"/>
            <a:ext cx="2057400" cy="2641884"/>
          </a:xfrm>
          <a:prstGeom prst="rect">
            <a:avLst/>
          </a:prstGeom>
          <a:noFill/>
          <a:ln>
            <a:noFill/>
          </a:ln>
        </p:spPr>
      </p:pic>
      <p:pic>
        <p:nvPicPr>
          <p:cNvPr id="389" name="Google Shape;389;p40"/>
          <p:cNvPicPr preferRelativeResize="0"/>
          <p:nvPr/>
        </p:nvPicPr>
        <p:blipFill>
          <a:blip r:embed="rId5">
            <a:alphaModFix/>
          </a:blip>
          <a:stretch>
            <a:fillRect/>
          </a:stretch>
        </p:blipFill>
        <p:spPr>
          <a:xfrm>
            <a:off x="6528825" y="13902143"/>
            <a:ext cx="2552700" cy="2514600"/>
          </a:xfrm>
          <a:prstGeom prst="rect">
            <a:avLst/>
          </a:prstGeom>
          <a:noFill/>
          <a:ln>
            <a:noFill/>
          </a:ln>
        </p:spPr>
      </p:pic>
      <p:pic>
        <p:nvPicPr>
          <p:cNvPr id="390" name="Google Shape;390;p40"/>
          <p:cNvPicPr preferRelativeResize="0"/>
          <p:nvPr/>
        </p:nvPicPr>
        <p:blipFill>
          <a:blip r:embed="rId4">
            <a:alphaModFix/>
          </a:blip>
          <a:stretch>
            <a:fillRect/>
          </a:stretch>
        </p:blipFill>
        <p:spPr>
          <a:xfrm>
            <a:off x="14045175" y="13269700"/>
            <a:ext cx="2057400" cy="2641884"/>
          </a:xfrm>
          <a:prstGeom prst="rect">
            <a:avLst/>
          </a:prstGeom>
          <a:noFill/>
          <a:ln>
            <a:noFill/>
          </a:ln>
        </p:spPr>
      </p:pic>
      <p:pic>
        <p:nvPicPr>
          <p:cNvPr id="391" name="Google Shape;391;p40"/>
          <p:cNvPicPr preferRelativeResize="0"/>
          <p:nvPr/>
        </p:nvPicPr>
        <p:blipFill>
          <a:blip r:embed="rId6">
            <a:alphaModFix/>
          </a:blip>
          <a:stretch>
            <a:fillRect/>
          </a:stretch>
        </p:blipFill>
        <p:spPr>
          <a:xfrm>
            <a:off x="6776475" y="8896613"/>
            <a:ext cx="2057400" cy="1790700"/>
          </a:xfrm>
          <a:prstGeom prst="rect">
            <a:avLst/>
          </a:prstGeom>
          <a:noFill/>
          <a:ln>
            <a:noFill/>
          </a:ln>
        </p:spPr>
      </p:pic>
      <p:sp>
        <p:nvSpPr>
          <p:cNvPr id="392" name="Google Shape;392;p40"/>
          <p:cNvSpPr/>
          <p:nvPr/>
        </p:nvSpPr>
        <p:spPr>
          <a:xfrm>
            <a:off x="10083300" y="13886538"/>
            <a:ext cx="2960100" cy="1408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93" name="Google Shape;393;p40"/>
          <p:cNvPicPr preferRelativeResize="0"/>
          <p:nvPr/>
        </p:nvPicPr>
        <p:blipFill>
          <a:blip r:embed="rId7">
            <a:alphaModFix/>
          </a:blip>
          <a:stretch>
            <a:fillRect/>
          </a:stretch>
        </p:blipFill>
        <p:spPr>
          <a:xfrm>
            <a:off x="13957088" y="8279763"/>
            <a:ext cx="2233584" cy="2641875"/>
          </a:xfrm>
          <a:prstGeom prst="rect">
            <a:avLst/>
          </a:prstGeom>
          <a:noFill/>
          <a:ln>
            <a:noFill/>
          </a:ln>
        </p:spPr>
      </p:pic>
      <p:sp>
        <p:nvSpPr>
          <p:cNvPr id="394" name="Google Shape;394;p40"/>
          <p:cNvSpPr/>
          <p:nvPr/>
        </p:nvSpPr>
        <p:spPr>
          <a:xfrm>
            <a:off x="10083300" y="9087863"/>
            <a:ext cx="2960100" cy="1408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5" name="Google Shape;395;p40"/>
          <p:cNvSpPr/>
          <p:nvPr/>
        </p:nvSpPr>
        <p:spPr>
          <a:xfrm rot="-1754379">
            <a:off x="22131523" y="13026485"/>
            <a:ext cx="1831456" cy="1408246"/>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6" name="Google Shape;396;p40"/>
          <p:cNvSpPr/>
          <p:nvPr/>
        </p:nvSpPr>
        <p:spPr>
          <a:xfrm>
            <a:off x="23961650" y="10921650"/>
            <a:ext cx="2713500" cy="2514600"/>
          </a:xfrm>
          <a:prstGeom prst="plaque">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800" b="1"/>
              <a:t>?</a:t>
            </a:r>
            <a:endParaRPr sz="6800" b="1"/>
          </a:p>
        </p:txBody>
      </p:sp>
      <p:pic>
        <p:nvPicPr>
          <p:cNvPr id="397" name="Google Shape;397;p40"/>
          <p:cNvPicPr preferRelativeResize="0"/>
          <p:nvPr/>
        </p:nvPicPr>
        <p:blipFill>
          <a:blip r:embed="rId6">
            <a:alphaModFix/>
          </a:blip>
          <a:stretch>
            <a:fillRect/>
          </a:stretch>
        </p:blipFill>
        <p:spPr>
          <a:xfrm>
            <a:off x="28724050" y="9087863"/>
            <a:ext cx="2057400" cy="1790700"/>
          </a:xfrm>
          <a:prstGeom prst="rect">
            <a:avLst/>
          </a:prstGeom>
          <a:noFill/>
          <a:ln>
            <a:noFill/>
          </a:ln>
        </p:spPr>
      </p:pic>
      <p:pic>
        <p:nvPicPr>
          <p:cNvPr id="398" name="Google Shape;398;p40"/>
          <p:cNvPicPr preferRelativeResize="0"/>
          <p:nvPr/>
        </p:nvPicPr>
        <p:blipFill>
          <a:blip r:embed="rId7">
            <a:alphaModFix/>
          </a:blip>
          <a:stretch>
            <a:fillRect/>
          </a:stretch>
        </p:blipFill>
        <p:spPr>
          <a:xfrm>
            <a:off x="19766938" y="8752475"/>
            <a:ext cx="2233584" cy="2641875"/>
          </a:xfrm>
          <a:prstGeom prst="rect">
            <a:avLst/>
          </a:prstGeom>
          <a:noFill/>
          <a:ln>
            <a:noFill/>
          </a:ln>
        </p:spPr>
      </p:pic>
      <p:pic>
        <p:nvPicPr>
          <p:cNvPr id="399" name="Google Shape;399;p40"/>
          <p:cNvPicPr preferRelativeResize="0"/>
          <p:nvPr/>
        </p:nvPicPr>
        <p:blipFill>
          <a:blip r:embed="rId4">
            <a:alphaModFix/>
          </a:blip>
          <a:stretch>
            <a:fillRect/>
          </a:stretch>
        </p:blipFill>
        <p:spPr>
          <a:xfrm>
            <a:off x="28831925" y="13408200"/>
            <a:ext cx="1841700" cy="2364900"/>
          </a:xfrm>
          <a:prstGeom prst="rect">
            <a:avLst/>
          </a:prstGeom>
          <a:noFill/>
          <a:ln>
            <a:noFill/>
          </a:ln>
        </p:spPr>
      </p:pic>
      <p:pic>
        <p:nvPicPr>
          <p:cNvPr id="400" name="Google Shape;400;p40"/>
          <p:cNvPicPr preferRelativeResize="0"/>
          <p:nvPr/>
        </p:nvPicPr>
        <p:blipFill>
          <a:blip r:embed="rId5">
            <a:alphaModFix/>
          </a:blip>
          <a:stretch>
            <a:fillRect/>
          </a:stretch>
        </p:blipFill>
        <p:spPr>
          <a:xfrm>
            <a:off x="27749025" y="15127761"/>
            <a:ext cx="2057400" cy="2026692"/>
          </a:xfrm>
          <a:prstGeom prst="rect">
            <a:avLst/>
          </a:prstGeom>
          <a:noFill/>
          <a:ln>
            <a:noFill/>
          </a:ln>
        </p:spPr>
      </p:pic>
      <p:pic>
        <p:nvPicPr>
          <p:cNvPr id="401" name="Google Shape;401;p40"/>
          <p:cNvPicPr preferRelativeResize="0"/>
          <p:nvPr/>
        </p:nvPicPr>
        <p:blipFill>
          <a:blip r:embed="rId8">
            <a:alphaModFix/>
          </a:blip>
          <a:stretch>
            <a:fillRect/>
          </a:stretch>
        </p:blipFill>
        <p:spPr>
          <a:xfrm>
            <a:off x="19978388" y="14200188"/>
            <a:ext cx="1918525" cy="1918525"/>
          </a:xfrm>
          <a:prstGeom prst="rect">
            <a:avLst/>
          </a:prstGeom>
          <a:noFill/>
          <a:ln>
            <a:noFill/>
          </a:ln>
        </p:spPr>
      </p:pic>
      <p:grpSp>
        <p:nvGrpSpPr>
          <p:cNvPr id="402" name="Google Shape;402;p40"/>
          <p:cNvGrpSpPr/>
          <p:nvPr/>
        </p:nvGrpSpPr>
        <p:grpSpPr>
          <a:xfrm>
            <a:off x="19110798" y="16251460"/>
            <a:ext cx="2335248" cy="1168792"/>
            <a:chOff x="19690620" y="16368039"/>
            <a:chExt cx="5077731" cy="2689970"/>
          </a:xfrm>
        </p:grpSpPr>
        <p:pic>
          <p:nvPicPr>
            <p:cNvPr id="403" name="Google Shape;403;p40"/>
            <p:cNvPicPr preferRelativeResize="0"/>
            <p:nvPr/>
          </p:nvPicPr>
          <p:blipFill>
            <a:blip r:embed="rId4">
              <a:alphaModFix/>
            </a:blip>
            <a:stretch>
              <a:fillRect/>
            </a:stretch>
          </p:blipFill>
          <p:spPr>
            <a:xfrm>
              <a:off x="19690620" y="16368039"/>
              <a:ext cx="2057400" cy="2641884"/>
            </a:xfrm>
            <a:prstGeom prst="rect">
              <a:avLst/>
            </a:prstGeom>
            <a:noFill/>
            <a:ln>
              <a:noFill/>
            </a:ln>
          </p:spPr>
        </p:pic>
        <p:pic>
          <p:nvPicPr>
            <p:cNvPr id="404" name="Google Shape;404;p40"/>
            <p:cNvPicPr preferRelativeResize="0"/>
            <p:nvPr/>
          </p:nvPicPr>
          <p:blipFill rotWithShape="1">
            <a:blip r:embed="rId5">
              <a:alphaModFix/>
            </a:blip>
            <a:srcRect/>
            <a:stretch/>
          </p:blipFill>
          <p:spPr>
            <a:xfrm>
              <a:off x="22215650" y="16543409"/>
              <a:ext cx="2552700" cy="2514600"/>
            </a:xfrm>
            <a:prstGeom prst="rect">
              <a:avLst/>
            </a:prstGeom>
            <a:noFill/>
            <a:ln>
              <a:noFill/>
            </a:ln>
          </p:spPr>
        </p:pic>
      </p:grpSp>
      <p:sp>
        <p:nvSpPr>
          <p:cNvPr id="405" name="Google Shape;405;p40"/>
          <p:cNvSpPr/>
          <p:nvPr/>
        </p:nvSpPr>
        <p:spPr>
          <a:xfrm rot="1843436">
            <a:off x="22262340" y="9757388"/>
            <a:ext cx="1831467" cy="1408136"/>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06" name="Google Shape;406;p40"/>
          <p:cNvPicPr preferRelativeResize="0"/>
          <p:nvPr/>
        </p:nvPicPr>
        <p:blipFill>
          <a:blip r:embed="rId9">
            <a:alphaModFix/>
          </a:blip>
          <a:stretch>
            <a:fillRect/>
          </a:stretch>
        </p:blipFill>
        <p:spPr>
          <a:xfrm>
            <a:off x="21571894" y="16340547"/>
            <a:ext cx="1003500" cy="1003500"/>
          </a:xfrm>
          <a:prstGeom prst="rect">
            <a:avLst/>
          </a:prstGeom>
          <a:noFill/>
          <a:ln>
            <a:noFill/>
          </a:ln>
        </p:spPr>
      </p:pic>
      <p:sp>
        <p:nvSpPr>
          <p:cNvPr id="407" name="Google Shape;407;p40"/>
          <p:cNvSpPr/>
          <p:nvPr/>
        </p:nvSpPr>
        <p:spPr>
          <a:xfrm rot="-1748582">
            <a:off x="26596719" y="9757316"/>
            <a:ext cx="1831449" cy="1408269"/>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8" name="Google Shape;408;p40"/>
          <p:cNvSpPr/>
          <p:nvPr/>
        </p:nvSpPr>
        <p:spPr>
          <a:xfrm rot="1843436">
            <a:off x="26626590" y="13178950"/>
            <a:ext cx="1831467" cy="1408136"/>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30036"/>
    </mc:Choice>
    <mc:Fallback xmlns="">
      <p:transition spd="slow" advTm="3003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2"/>
        <p:cNvGrpSpPr/>
        <p:nvPr/>
      </p:nvGrpSpPr>
      <p:grpSpPr>
        <a:xfrm>
          <a:off x="0" y="0"/>
          <a:ext cx="0" cy="0"/>
          <a:chOff x="0" y="0"/>
          <a:chExt cx="0" cy="0"/>
        </a:xfrm>
      </p:grpSpPr>
      <p:pic>
        <p:nvPicPr>
          <p:cNvPr id="413" name="Google Shape;413;p41"/>
          <p:cNvPicPr preferRelativeResize="0">
            <a:picLocks noGrp="1"/>
          </p:cNvPicPr>
          <p:nvPr>
            <p:ph type="pic" idx="2"/>
          </p:nvPr>
        </p:nvPicPr>
        <p:blipFill rotWithShape="1">
          <a:blip r:embed="rId3">
            <a:alphaModFix/>
          </a:blip>
          <a:srcRect/>
          <a:stretch/>
        </p:blipFill>
        <p:spPr>
          <a:xfrm>
            <a:off x="3467100" y="2136250"/>
            <a:ext cx="29641800" cy="18437748"/>
          </a:xfrm>
          <a:prstGeom prst="rect">
            <a:avLst/>
          </a:prstGeom>
          <a:solidFill>
            <a:srgbClr val="F2F2F2">
              <a:alpha val="60780"/>
            </a:srgbClr>
          </a:solidFill>
          <a:ln>
            <a:noFill/>
          </a:ln>
        </p:spPr>
      </p:pic>
      <p:sp>
        <p:nvSpPr>
          <p:cNvPr id="414" name="Google Shape;414;p4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Sequence Modeling</a:t>
            </a:r>
            <a:endParaRPr sz="8400">
              <a:solidFill>
                <a:schemeClr val="dk1"/>
              </a:solidFill>
            </a:endParaRPr>
          </a:p>
        </p:txBody>
      </p:sp>
      <p:sp>
        <p:nvSpPr>
          <p:cNvPr id="415" name="Google Shape;415;p41"/>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Core Component of Generative AI</a:t>
            </a:r>
            <a:endParaRPr sz="5400"/>
          </a:p>
        </p:txBody>
      </p:sp>
      <p:sp>
        <p:nvSpPr>
          <p:cNvPr id="416" name="Google Shape;416;p41"/>
          <p:cNvSpPr txBox="1"/>
          <p:nvPr/>
        </p:nvSpPr>
        <p:spPr>
          <a:xfrm>
            <a:off x="33411100" y="19530500"/>
            <a:ext cx="5379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dk1"/>
                </a:solidFill>
              </a:rPr>
              <a:t>3</a:t>
            </a:r>
            <a:endParaRPr sz="3100">
              <a:solidFill>
                <a:schemeClr val="dk1"/>
              </a:solidFill>
            </a:endParaRPr>
          </a:p>
        </p:txBody>
      </p:sp>
      <p:pic>
        <p:nvPicPr>
          <p:cNvPr id="417" name="Google Shape;417;p41"/>
          <p:cNvPicPr preferRelativeResize="0"/>
          <p:nvPr/>
        </p:nvPicPr>
        <p:blipFill>
          <a:blip r:embed="rId4">
            <a:alphaModFix/>
          </a:blip>
          <a:stretch>
            <a:fillRect/>
          </a:stretch>
        </p:blipFill>
        <p:spPr>
          <a:xfrm>
            <a:off x="34695540" y="19607450"/>
            <a:ext cx="1364801" cy="461700"/>
          </a:xfrm>
          <a:prstGeom prst="rect">
            <a:avLst/>
          </a:prstGeom>
          <a:noFill/>
          <a:ln>
            <a:noFill/>
          </a:ln>
        </p:spPr>
      </p:pic>
      <p:pic>
        <p:nvPicPr>
          <p:cNvPr id="2" name="Picture 1">
            <a:extLst>
              <a:ext uri="{FF2B5EF4-FFF2-40B4-BE49-F238E27FC236}">
                <a16:creationId xmlns:a16="http://schemas.microsoft.com/office/drawing/2014/main" id="{39AE598B-661A-ED95-3C4F-273004C9856A}"/>
              </a:ext>
            </a:extLst>
          </p:cNvPr>
          <p:cNvPicPr>
            <a:picLocks noChangeAspect="1"/>
          </p:cNvPicPr>
          <p:nvPr/>
        </p:nvPicPr>
        <p:blipFill>
          <a:blip r:embed="rId5"/>
          <a:srcRect t="-1568" b="1"/>
          <a:stretch/>
        </p:blipFill>
        <p:spPr>
          <a:xfrm>
            <a:off x="15539215" y="7238352"/>
            <a:ext cx="5497570" cy="8233543"/>
          </a:xfrm>
          <a:prstGeom prst="rect">
            <a:avLst/>
          </a:prstGeom>
        </p:spPr>
      </p:pic>
      <p:sp>
        <p:nvSpPr>
          <p:cNvPr id="418" name="Google Shape;418;p41"/>
          <p:cNvSpPr/>
          <p:nvPr/>
        </p:nvSpPr>
        <p:spPr>
          <a:xfrm>
            <a:off x="15740744" y="9633857"/>
            <a:ext cx="5263384" cy="6300043"/>
          </a:xfrm>
          <a:prstGeom prst="rect">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58408"/>
    </mc:Choice>
    <mc:Fallback xmlns="">
      <p:transition spd="slow" advTm="5840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8" name="Rectangle 7">
            <a:extLst>
              <a:ext uri="{FF2B5EF4-FFF2-40B4-BE49-F238E27FC236}">
                <a16:creationId xmlns:a16="http://schemas.microsoft.com/office/drawing/2014/main" id="{6B8BAEE1-D17E-7232-E647-CB05C05732F8}"/>
              </a:ext>
            </a:extLst>
          </p:cNvPr>
          <p:cNvSpPr/>
          <p:nvPr/>
        </p:nvSpPr>
        <p:spPr>
          <a:xfrm>
            <a:off x="18288000" y="-118545"/>
            <a:ext cx="18561629" cy="208110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Google Shape;424;p42"/>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7200"/>
              <a:buFont typeface="NVIDIA Sans"/>
              <a:buNone/>
            </a:pPr>
            <a:r>
              <a:rPr lang="en-US" sz="8400"/>
              <a:t>Course Objectives</a:t>
            </a:r>
            <a:endParaRPr sz="8400"/>
          </a:p>
        </p:txBody>
      </p:sp>
      <p:sp>
        <p:nvSpPr>
          <p:cNvPr id="425" name="Google Shape;425;p42"/>
          <p:cNvSpPr txBox="1">
            <a:spLocks noGrp="1"/>
          </p:cNvSpPr>
          <p:nvPr>
            <p:ph type="body" idx="1"/>
          </p:nvPr>
        </p:nvSpPr>
        <p:spPr>
          <a:xfrm>
            <a:off x="2596896" y="6988192"/>
            <a:ext cx="14639400" cy="11345400"/>
          </a:xfrm>
          <a:prstGeom prst="rect">
            <a:avLst/>
          </a:prstGeom>
          <a:noFill/>
          <a:ln>
            <a:noFill/>
          </a:ln>
        </p:spPr>
        <p:txBody>
          <a:bodyPr spcFirstLastPara="1" wrap="square" lIns="91425" tIns="45700" rIns="91425" bIns="45700" anchor="t" anchorCtr="0">
            <a:noAutofit/>
          </a:bodyPr>
          <a:lstStyle/>
          <a:p>
            <a:pPr marL="457200" lvl="0" indent="-520700" algn="l" rtl="0">
              <a:lnSpc>
                <a:spcPct val="90000"/>
              </a:lnSpc>
              <a:spcBef>
                <a:spcPts val="3000"/>
              </a:spcBef>
              <a:spcAft>
                <a:spcPts val="0"/>
              </a:spcAft>
              <a:buClr>
                <a:schemeClr val="dk2"/>
              </a:buClr>
              <a:buSzPts val="5400"/>
              <a:buChar char="•"/>
            </a:pPr>
            <a:r>
              <a:rPr lang="en-US" sz="5400" b="1" dirty="0"/>
              <a:t>Understand How LLMs Work</a:t>
            </a:r>
            <a:endParaRPr sz="5400" b="1" dirty="0"/>
          </a:p>
          <a:p>
            <a:pPr marL="1371600" lvl="1" indent="-508000" algn="l" rtl="0">
              <a:lnSpc>
                <a:spcPct val="90000"/>
              </a:lnSpc>
              <a:spcBef>
                <a:spcPts val="3000"/>
              </a:spcBef>
              <a:spcAft>
                <a:spcPts val="0"/>
              </a:spcAft>
              <a:buSzPts val="4800"/>
              <a:buChar char="•"/>
            </a:pPr>
            <a:r>
              <a:rPr lang="en-US" sz="4800" dirty="0"/>
              <a:t>Architectures</a:t>
            </a:r>
            <a:endParaRPr sz="4800" dirty="0"/>
          </a:p>
          <a:p>
            <a:pPr marL="1371600" lvl="1" indent="-508000" algn="l" rtl="0">
              <a:spcBef>
                <a:spcPts val="3000"/>
              </a:spcBef>
              <a:spcAft>
                <a:spcPts val="0"/>
              </a:spcAft>
              <a:buSzPts val="4800"/>
              <a:buChar char="•"/>
            </a:pPr>
            <a:r>
              <a:rPr lang="en-US" sz="4800" dirty="0"/>
              <a:t>Intuitions</a:t>
            </a:r>
            <a:endParaRPr sz="4800" dirty="0"/>
          </a:p>
          <a:p>
            <a:pPr marL="1371600" lvl="1" indent="-508000" algn="l" rtl="0">
              <a:lnSpc>
                <a:spcPct val="90000"/>
              </a:lnSpc>
              <a:spcBef>
                <a:spcPts val="3000"/>
              </a:spcBef>
              <a:spcAft>
                <a:spcPts val="0"/>
              </a:spcAft>
              <a:buSzPts val="4800"/>
              <a:buChar char="•"/>
            </a:pPr>
            <a:r>
              <a:rPr lang="en-US" sz="4800" dirty="0"/>
              <a:t>Design Paradigms</a:t>
            </a:r>
            <a:endParaRPr sz="4800" dirty="0"/>
          </a:p>
          <a:p>
            <a:pPr marL="457200" lvl="0" indent="0" algn="l" rtl="0">
              <a:lnSpc>
                <a:spcPct val="90000"/>
              </a:lnSpc>
              <a:spcBef>
                <a:spcPts val="3000"/>
              </a:spcBef>
              <a:spcAft>
                <a:spcPts val="0"/>
              </a:spcAft>
              <a:buNone/>
            </a:pPr>
            <a:endParaRPr b="1" dirty="0"/>
          </a:p>
          <a:p>
            <a:pPr marL="457200" lvl="0" indent="-520700" algn="l" rtl="0">
              <a:lnSpc>
                <a:spcPct val="90000"/>
              </a:lnSpc>
              <a:spcBef>
                <a:spcPts val="3000"/>
              </a:spcBef>
              <a:spcAft>
                <a:spcPts val="0"/>
              </a:spcAft>
              <a:buSzPts val="5400"/>
              <a:buChar char="•"/>
            </a:pPr>
            <a:r>
              <a:rPr lang="en-US" sz="5400" b="1" dirty="0"/>
              <a:t>Use LLMs To Solve Interesting Problems</a:t>
            </a:r>
            <a:endParaRPr sz="5400" b="1" dirty="0"/>
          </a:p>
          <a:p>
            <a:pPr marL="1371600" lvl="1" indent="-508000" algn="l" rtl="0">
              <a:lnSpc>
                <a:spcPct val="90000"/>
              </a:lnSpc>
              <a:spcBef>
                <a:spcPts val="3000"/>
              </a:spcBef>
              <a:spcAft>
                <a:spcPts val="0"/>
              </a:spcAft>
              <a:buSzPts val="4800"/>
              <a:buChar char="•"/>
            </a:pPr>
            <a:r>
              <a:rPr lang="en-US" sz="4800" dirty="0"/>
              <a:t>Language Reasoning</a:t>
            </a:r>
            <a:endParaRPr sz="4800" dirty="0"/>
          </a:p>
          <a:p>
            <a:pPr marL="1371600" lvl="1" indent="-508000" algn="l" rtl="0">
              <a:lnSpc>
                <a:spcPct val="90000"/>
              </a:lnSpc>
              <a:spcBef>
                <a:spcPts val="3000"/>
              </a:spcBef>
              <a:spcAft>
                <a:spcPts val="0"/>
              </a:spcAft>
              <a:buSzPts val="4800"/>
              <a:buChar char="•"/>
            </a:pPr>
            <a:r>
              <a:rPr lang="en-US" sz="4800" dirty="0"/>
              <a:t>Text Generation</a:t>
            </a:r>
            <a:endParaRPr sz="4800" dirty="0"/>
          </a:p>
          <a:p>
            <a:pPr marL="1371600" lvl="1" indent="-508000" algn="l" rtl="0">
              <a:lnSpc>
                <a:spcPct val="90000"/>
              </a:lnSpc>
              <a:spcBef>
                <a:spcPts val="3000"/>
              </a:spcBef>
              <a:spcAft>
                <a:spcPts val="0"/>
              </a:spcAft>
              <a:buSzPts val="4800"/>
              <a:buChar char="•"/>
            </a:pPr>
            <a:r>
              <a:rPr lang="en-US" sz="4800" dirty="0"/>
              <a:t>Chat Assistants</a:t>
            </a:r>
            <a:endParaRPr sz="4800" dirty="0"/>
          </a:p>
          <a:p>
            <a:pPr marL="1371600" lvl="0" indent="0" algn="l" rtl="0">
              <a:lnSpc>
                <a:spcPct val="90000"/>
              </a:lnSpc>
              <a:spcBef>
                <a:spcPts val="3000"/>
              </a:spcBef>
              <a:spcAft>
                <a:spcPts val="0"/>
              </a:spcAft>
              <a:buNone/>
            </a:pPr>
            <a:endParaRPr sz="4800" dirty="0"/>
          </a:p>
          <a:p>
            <a:pPr marL="457200" lvl="0" indent="-482600" algn="l" rtl="0">
              <a:spcBef>
                <a:spcPts val="3000"/>
              </a:spcBef>
              <a:spcAft>
                <a:spcPts val="0"/>
              </a:spcAft>
              <a:buSzPts val="4800"/>
              <a:buChar char="•"/>
            </a:pPr>
            <a:r>
              <a:rPr lang="en-US" sz="5400" b="1" dirty="0"/>
              <a:t>Understand How to Deploy LLM Servers</a:t>
            </a:r>
            <a:endParaRPr sz="4800" dirty="0"/>
          </a:p>
        </p:txBody>
      </p:sp>
      <p:sp>
        <p:nvSpPr>
          <p:cNvPr id="426" name="Google Shape;426;p42"/>
          <p:cNvSpPr txBox="1">
            <a:spLocks noGrp="1"/>
          </p:cNvSpPr>
          <p:nvPr>
            <p:ph type="body" idx="3"/>
          </p:nvPr>
        </p:nvSpPr>
        <p:spPr>
          <a:xfrm>
            <a:off x="2596896" y="3731768"/>
            <a:ext cx="14639400" cy="1408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2"/>
              </a:buClr>
              <a:buSzPts val="4800"/>
              <a:buFont typeface="NVIDIA Sans"/>
              <a:buNone/>
            </a:pPr>
            <a:r>
              <a:rPr lang="en-US" sz="5400" b="1"/>
              <a:t>Rapid LLM Application Development</a:t>
            </a:r>
            <a:endParaRPr sz="5400" b="1"/>
          </a:p>
        </p:txBody>
      </p:sp>
      <p:pic>
        <p:nvPicPr>
          <p:cNvPr id="5" name="Picture 4">
            <a:extLst>
              <a:ext uri="{FF2B5EF4-FFF2-40B4-BE49-F238E27FC236}">
                <a16:creationId xmlns:a16="http://schemas.microsoft.com/office/drawing/2014/main" id="{2FC9D2AC-5B41-F9BE-7BFB-89E0BB0B8C88}"/>
              </a:ext>
            </a:extLst>
          </p:cNvPr>
          <p:cNvPicPr>
            <a:picLocks noChangeAspect="1"/>
          </p:cNvPicPr>
          <p:nvPr/>
        </p:nvPicPr>
        <p:blipFill>
          <a:blip r:embed="rId3"/>
          <a:srcRect r="76667"/>
          <a:stretch/>
        </p:blipFill>
        <p:spPr>
          <a:xfrm>
            <a:off x="18428677" y="-118545"/>
            <a:ext cx="4800600" cy="20811085"/>
          </a:xfrm>
          <a:prstGeom prst="rect">
            <a:avLst/>
          </a:prstGeom>
        </p:spPr>
      </p:pic>
      <p:pic>
        <p:nvPicPr>
          <p:cNvPr id="6" name="Picture 5">
            <a:extLst>
              <a:ext uri="{FF2B5EF4-FFF2-40B4-BE49-F238E27FC236}">
                <a16:creationId xmlns:a16="http://schemas.microsoft.com/office/drawing/2014/main" id="{F056771A-8F2A-32F5-33A0-1DB6C7FDDCBE}"/>
              </a:ext>
            </a:extLst>
          </p:cNvPr>
          <p:cNvPicPr>
            <a:picLocks noChangeAspect="1"/>
          </p:cNvPicPr>
          <p:nvPr/>
        </p:nvPicPr>
        <p:blipFill>
          <a:blip r:embed="rId3"/>
          <a:srcRect l="77154" r="-487"/>
          <a:stretch/>
        </p:blipFill>
        <p:spPr>
          <a:xfrm>
            <a:off x="32049029" y="-118544"/>
            <a:ext cx="4800600" cy="20811085"/>
          </a:xfrm>
          <a:prstGeom prst="rect">
            <a:avLst/>
          </a:prstGeom>
        </p:spPr>
      </p:pic>
      <p:pic>
        <p:nvPicPr>
          <p:cNvPr id="7" name="Picture 6">
            <a:extLst>
              <a:ext uri="{FF2B5EF4-FFF2-40B4-BE49-F238E27FC236}">
                <a16:creationId xmlns:a16="http://schemas.microsoft.com/office/drawing/2014/main" id="{E48810C8-2E5B-D1F4-95CD-7062D84CAAF5}"/>
              </a:ext>
            </a:extLst>
          </p:cNvPr>
          <p:cNvPicPr>
            <a:picLocks noChangeAspect="1"/>
          </p:cNvPicPr>
          <p:nvPr/>
        </p:nvPicPr>
        <p:blipFill>
          <a:blip r:embed="rId4"/>
          <a:srcRect t="485" b="1"/>
          <a:stretch/>
        </p:blipFill>
        <p:spPr>
          <a:xfrm>
            <a:off x="22973026" y="2774860"/>
            <a:ext cx="9332254" cy="155587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3946"/>
    </mc:Choice>
    <mc:Fallback xmlns="">
      <p:transition spd="slow" advTm="5394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3"/>
          <p:cNvSpPr txBox="1">
            <a:spLocks noGrp="1"/>
          </p:cNvSpPr>
          <p:nvPr>
            <p:ph type="title"/>
          </p:nvPr>
        </p:nvSpPr>
        <p:spPr>
          <a:xfrm>
            <a:off x="2596896" y="6829593"/>
            <a:ext cx="12143100" cy="3365700"/>
          </a:xfrm>
          <a:prstGeom prst="rect">
            <a:avLst/>
          </a:prstGeom>
        </p:spPr>
        <p:txBody>
          <a:bodyPr spcFirstLastPara="1" wrap="square" lIns="91425" tIns="45700" rIns="91425" bIns="45700" anchor="b" anchorCtr="0">
            <a:normAutofit/>
          </a:bodyPr>
          <a:lstStyle/>
          <a:p>
            <a:pPr marL="0" lvl="0" indent="0" algn="l" rtl="0">
              <a:spcBef>
                <a:spcPts val="600"/>
              </a:spcBef>
              <a:spcAft>
                <a:spcPts val="600"/>
              </a:spcAft>
              <a:buNone/>
            </a:pPr>
            <a:r>
              <a:rPr lang="en-US" sz="8400"/>
              <a:t>Prerequisites</a:t>
            </a:r>
            <a:endParaRPr sz="8400"/>
          </a:p>
        </p:txBody>
      </p:sp>
      <p:sp>
        <p:nvSpPr>
          <p:cNvPr id="434" name="Google Shape;434;p43"/>
          <p:cNvSpPr txBox="1">
            <a:spLocks noGrp="1"/>
          </p:cNvSpPr>
          <p:nvPr>
            <p:ph type="body" idx="1"/>
          </p:nvPr>
        </p:nvSpPr>
        <p:spPr>
          <a:xfrm>
            <a:off x="2596896" y="10283120"/>
            <a:ext cx="12143100" cy="1408200"/>
          </a:xfrm>
          <a:prstGeom prst="rect">
            <a:avLst/>
          </a:prstGeom>
        </p:spPr>
        <p:txBody>
          <a:bodyPr spcFirstLastPara="1" wrap="square" lIns="91425" tIns="45700" rIns="91425" bIns="45700" anchor="t" anchorCtr="0">
            <a:noAutofit/>
          </a:bodyPr>
          <a:lstStyle/>
          <a:p>
            <a:pPr marL="0" lvl="0" indent="0" algn="l" rtl="0">
              <a:spcBef>
                <a:spcPts val="600"/>
              </a:spcBef>
              <a:spcAft>
                <a:spcPts val="0"/>
              </a:spcAft>
              <a:buNone/>
            </a:pPr>
            <a:r>
              <a:rPr lang="en-US" sz="5400"/>
              <a:t>Fundamentals of Deep Learning</a:t>
            </a:r>
            <a:endParaRPr sz="5400"/>
          </a:p>
          <a:p>
            <a:pPr marL="0" lvl="0" indent="0" algn="l" rtl="0">
              <a:spcBef>
                <a:spcPts val="600"/>
              </a:spcBef>
              <a:spcAft>
                <a:spcPts val="600"/>
              </a:spcAft>
              <a:buNone/>
            </a:pPr>
            <a:r>
              <a:rPr lang="en-US" sz="5400"/>
              <a:t>Intermediate Python Required</a:t>
            </a:r>
            <a:endParaRPr sz="5400"/>
          </a:p>
        </p:txBody>
      </p:sp>
      <p:grpSp>
        <p:nvGrpSpPr>
          <p:cNvPr id="435" name="Google Shape;435;p43"/>
          <p:cNvGrpSpPr/>
          <p:nvPr/>
        </p:nvGrpSpPr>
        <p:grpSpPr>
          <a:xfrm>
            <a:off x="17973865" y="800090"/>
            <a:ext cx="17431913" cy="7619748"/>
            <a:chOff x="16794373" y="340175"/>
            <a:chExt cx="19496603" cy="8308525"/>
          </a:xfrm>
        </p:grpSpPr>
        <p:pic>
          <p:nvPicPr>
            <p:cNvPr id="436" name="Google Shape;436;p43"/>
            <p:cNvPicPr preferRelativeResize="0"/>
            <p:nvPr/>
          </p:nvPicPr>
          <p:blipFill>
            <a:blip r:embed="rId3">
              <a:alphaModFix/>
            </a:blip>
            <a:stretch>
              <a:fillRect/>
            </a:stretch>
          </p:blipFill>
          <p:spPr>
            <a:xfrm>
              <a:off x="16794373" y="4833625"/>
              <a:ext cx="9361275" cy="2714767"/>
            </a:xfrm>
            <a:prstGeom prst="rect">
              <a:avLst/>
            </a:prstGeom>
            <a:noFill/>
            <a:ln>
              <a:noFill/>
            </a:ln>
          </p:spPr>
        </p:pic>
        <p:pic>
          <p:nvPicPr>
            <p:cNvPr id="437" name="Google Shape;437;p43"/>
            <p:cNvPicPr preferRelativeResize="0"/>
            <p:nvPr/>
          </p:nvPicPr>
          <p:blipFill rotWithShape="1">
            <a:blip r:embed="rId4">
              <a:alphaModFix/>
            </a:blip>
            <a:srcRect t="10447" b="9250"/>
            <a:stretch/>
          </p:blipFill>
          <p:spPr>
            <a:xfrm>
              <a:off x="26289000" y="876300"/>
              <a:ext cx="10001976" cy="3614421"/>
            </a:xfrm>
            <a:prstGeom prst="rect">
              <a:avLst/>
            </a:prstGeom>
            <a:noFill/>
            <a:ln>
              <a:noFill/>
            </a:ln>
          </p:spPr>
        </p:pic>
        <p:pic>
          <p:nvPicPr>
            <p:cNvPr id="438" name="Google Shape;438;p43"/>
            <p:cNvPicPr preferRelativeResize="0"/>
            <p:nvPr/>
          </p:nvPicPr>
          <p:blipFill>
            <a:blip r:embed="rId5">
              <a:alphaModFix/>
            </a:blip>
            <a:stretch>
              <a:fillRect/>
            </a:stretch>
          </p:blipFill>
          <p:spPr>
            <a:xfrm>
              <a:off x="16927725" y="340175"/>
              <a:ext cx="9094574" cy="5115701"/>
            </a:xfrm>
            <a:prstGeom prst="rect">
              <a:avLst/>
            </a:prstGeom>
            <a:noFill/>
            <a:ln>
              <a:noFill/>
            </a:ln>
          </p:spPr>
        </p:pic>
        <p:pic>
          <p:nvPicPr>
            <p:cNvPr id="439" name="Google Shape;439;p43"/>
            <p:cNvPicPr preferRelativeResize="0"/>
            <p:nvPr/>
          </p:nvPicPr>
          <p:blipFill>
            <a:blip r:embed="rId6">
              <a:alphaModFix/>
            </a:blip>
            <a:stretch>
              <a:fillRect/>
            </a:stretch>
          </p:blipFill>
          <p:spPr>
            <a:xfrm>
              <a:off x="26477575" y="4079975"/>
              <a:ext cx="9624824" cy="4568725"/>
            </a:xfrm>
            <a:prstGeom prst="rect">
              <a:avLst/>
            </a:prstGeom>
            <a:noFill/>
            <a:ln>
              <a:noFill/>
            </a:ln>
          </p:spPr>
        </p:pic>
      </p:grpSp>
      <p:pic>
        <p:nvPicPr>
          <p:cNvPr id="440" name="Google Shape;440;p43"/>
          <p:cNvPicPr preferRelativeResize="0"/>
          <p:nvPr/>
        </p:nvPicPr>
        <p:blipFill>
          <a:blip r:embed="rId7">
            <a:alphaModFix/>
          </a:blip>
          <a:stretch>
            <a:fillRect/>
          </a:stretch>
        </p:blipFill>
        <p:spPr>
          <a:xfrm>
            <a:off x="16459963" y="9340875"/>
            <a:ext cx="20078725" cy="94805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72861"/>
    </mc:Choice>
    <mc:Fallback xmlns="">
      <p:transition spd="slow" advTm="7286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44"/>
          <p:cNvSpPr txBox="1">
            <a:spLocks noGrp="1"/>
          </p:cNvSpPr>
          <p:nvPr>
            <p:ph type="title"/>
          </p:nvPr>
        </p:nvSpPr>
        <p:spPr>
          <a:xfrm>
            <a:off x="2596896" y="6829593"/>
            <a:ext cx="12143100" cy="3365700"/>
          </a:xfrm>
          <a:prstGeom prst="rect">
            <a:avLst/>
          </a:prstGeom>
        </p:spPr>
        <p:txBody>
          <a:bodyPr spcFirstLastPara="1" wrap="square" lIns="91425" tIns="45700" rIns="91425" bIns="45700" anchor="b" anchorCtr="0">
            <a:normAutofit/>
          </a:bodyPr>
          <a:lstStyle/>
          <a:p>
            <a:pPr marL="0" lvl="0" indent="0" algn="l" rtl="0">
              <a:spcBef>
                <a:spcPts val="600"/>
              </a:spcBef>
              <a:spcAft>
                <a:spcPts val="600"/>
              </a:spcAft>
              <a:buNone/>
            </a:pPr>
            <a:r>
              <a:rPr lang="en-US" sz="8400"/>
              <a:t>Core Tools</a:t>
            </a:r>
            <a:endParaRPr sz="8400"/>
          </a:p>
        </p:txBody>
      </p:sp>
      <p:sp>
        <p:nvSpPr>
          <p:cNvPr id="447" name="Google Shape;447;p44"/>
          <p:cNvSpPr txBox="1">
            <a:spLocks noGrp="1"/>
          </p:cNvSpPr>
          <p:nvPr>
            <p:ph type="body" idx="1"/>
          </p:nvPr>
        </p:nvSpPr>
        <p:spPr>
          <a:xfrm>
            <a:off x="2596896" y="10283120"/>
            <a:ext cx="12143100" cy="1408200"/>
          </a:xfrm>
          <a:prstGeom prst="rect">
            <a:avLst/>
          </a:prstGeom>
        </p:spPr>
        <p:txBody>
          <a:bodyPr spcFirstLastPara="1" wrap="square" lIns="91425" tIns="45700" rIns="91425" bIns="45700" anchor="t" anchorCtr="0">
            <a:noAutofit/>
          </a:bodyPr>
          <a:lstStyle/>
          <a:p>
            <a:pPr marL="0" lvl="0" indent="0" algn="l" rtl="0">
              <a:spcBef>
                <a:spcPts val="600"/>
              </a:spcBef>
              <a:spcAft>
                <a:spcPts val="600"/>
              </a:spcAft>
              <a:buNone/>
            </a:pPr>
            <a:r>
              <a:rPr lang="en-US" sz="5400"/>
              <a:t>Open-Source LLM Ecosystem</a:t>
            </a:r>
            <a:endParaRPr sz="5400"/>
          </a:p>
        </p:txBody>
      </p:sp>
      <p:pic>
        <p:nvPicPr>
          <p:cNvPr id="448" name="Google Shape;448;p44"/>
          <p:cNvPicPr preferRelativeResize="0"/>
          <p:nvPr/>
        </p:nvPicPr>
        <p:blipFill rotWithShape="1">
          <a:blip r:embed="rId3">
            <a:alphaModFix/>
          </a:blip>
          <a:srcRect l="7691" t="18811" r="7691" b="36431"/>
          <a:stretch/>
        </p:blipFill>
        <p:spPr>
          <a:xfrm>
            <a:off x="16422625" y="3268000"/>
            <a:ext cx="20153400" cy="5756328"/>
          </a:xfrm>
          <a:prstGeom prst="rect">
            <a:avLst/>
          </a:prstGeom>
          <a:noFill/>
          <a:ln>
            <a:noFill/>
          </a:ln>
        </p:spPr>
      </p:pic>
      <p:pic>
        <p:nvPicPr>
          <p:cNvPr id="449" name="Google Shape;449;p44"/>
          <p:cNvPicPr preferRelativeResize="0"/>
          <p:nvPr/>
        </p:nvPicPr>
        <p:blipFill>
          <a:blip r:embed="rId4">
            <a:alphaModFix/>
          </a:blip>
          <a:stretch>
            <a:fillRect/>
          </a:stretch>
        </p:blipFill>
        <p:spPr>
          <a:xfrm>
            <a:off x="21815713" y="9486900"/>
            <a:ext cx="9367225" cy="93672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1037"/>
    </mc:Choice>
    <mc:Fallback xmlns="">
      <p:transition spd="slow" advTm="5103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45"/>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a:t>Course Schedule</a:t>
            </a:r>
            <a:endParaRPr/>
          </a:p>
        </p:txBody>
      </p:sp>
      <p:sp>
        <p:nvSpPr>
          <p:cNvPr id="456" name="Google Shape;456;p45"/>
          <p:cNvSpPr txBox="1">
            <a:spLocks noGrp="1"/>
          </p:cNvSpPr>
          <p:nvPr>
            <p:ph type="body" idx="1"/>
          </p:nvPr>
        </p:nvSpPr>
        <p:spPr>
          <a:xfrm>
            <a:off x="10094409" y="9981886"/>
            <a:ext cx="7947000" cy="750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a:t>Transformer Intuitions</a:t>
            </a:r>
            <a:endParaRPr/>
          </a:p>
        </p:txBody>
      </p:sp>
      <p:pic>
        <p:nvPicPr>
          <p:cNvPr id="457" name="Google Shape;457;p45"/>
          <p:cNvPicPr preferRelativeResize="0">
            <a:picLocks noGrp="1"/>
          </p:cNvPicPr>
          <p:nvPr>
            <p:ph type="pic" idx="2"/>
          </p:nvPr>
        </p:nvPicPr>
        <p:blipFill rotWithShape="1">
          <a:blip r:embed="rId3">
            <a:alphaModFix/>
          </a:blip>
          <a:srcRect l="857" t="43638" r="76806" b="16714"/>
          <a:stretch/>
        </p:blipFill>
        <p:spPr>
          <a:xfrm>
            <a:off x="1637603" y="11926198"/>
            <a:ext cx="7955280" cy="4937760"/>
          </a:xfrm>
          <a:prstGeom prst="rect">
            <a:avLst/>
          </a:prstGeom>
        </p:spPr>
      </p:pic>
      <p:pic>
        <p:nvPicPr>
          <p:cNvPr id="458" name="Google Shape;458;p45"/>
          <p:cNvPicPr preferRelativeResize="0">
            <a:picLocks noGrp="1"/>
          </p:cNvPicPr>
          <p:nvPr>
            <p:ph type="pic" idx="3"/>
          </p:nvPr>
        </p:nvPicPr>
        <p:blipFill rotWithShape="1">
          <a:blip r:embed="rId4">
            <a:alphaModFix/>
          </a:blip>
          <a:srcRect l="26995" t="19471" r="572"/>
          <a:stretch/>
        </p:blipFill>
        <p:spPr>
          <a:xfrm>
            <a:off x="10086104" y="11926198"/>
            <a:ext cx="7955281" cy="4937760"/>
          </a:xfrm>
          <a:prstGeom prst="rect">
            <a:avLst/>
          </a:prstGeom>
        </p:spPr>
      </p:pic>
      <p:pic>
        <p:nvPicPr>
          <p:cNvPr id="459" name="Google Shape;459;p45"/>
          <p:cNvPicPr preferRelativeResize="0">
            <a:picLocks noGrp="1"/>
          </p:cNvPicPr>
          <p:nvPr>
            <p:ph type="pic" idx="4"/>
          </p:nvPr>
        </p:nvPicPr>
        <p:blipFill rotWithShape="1">
          <a:blip r:embed="rId5">
            <a:alphaModFix/>
          </a:blip>
          <a:srcRect l="4172" t="1415" r="8909" b="6672"/>
          <a:stretch/>
        </p:blipFill>
        <p:spPr>
          <a:xfrm>
            <a:off x="18534606" y="11926198"/>
            <a:ext cx="7955281" cy="4937760"/>
          </a:xfrm>
          <a:prstGeom prst="rect">
            <a:avLst/>
          </a:prstGeom>
        </p:spPr>
      </p:pic>
      <p:pic>
        <p:nvPicPr>
          <p:cNvPr id="460" name="Google Shape;460;p45"/>
          <p:cNvPicPr preferRelativeResize="0">
            <a:picLocks noGrp="1"/>
          </p:cNvPicPr>
          <p:nvPr>
            <p:ph type="pic" idx="5"/>
          </p:nvPr>
        </p:nvPicPr>
        <p:blipFill rotWithShape="1">
          <a:blip r:embed="rId6">
            <a:alphaModFix/>
          </a:blip>
          <a:srcRect l="11747" t="4712" r="25093" b="44172"/>
          <a:stretch/>
        </p:blipFill>
        <p:spPr>
          <a:xfrm>
            <a:off x="18534610" y="4849814"/>
            <a:ext cx="7955279" cy="4937760"/>
          </a:xfrm>
          <a:prstGeom prst="rect">
            <a:avLst/>
          </a:prstGeom>
        </p:spPr>
      </p:pic>
      <p:pic>
        <p:nvPicPr>
          <p:cNvPr id="461" name="Google Shape;461;p45"/>
          <p:cNvPicPr preferRelativeResize="0">
            <a:picLocks noGrp="1"/>
          </p:cNvPicPr>
          <p:nvPr>
            <p:ph type="pic" idx="6"/>
          </p:nvPr>
        </p:nvPicPr>
        <p:blipFill rotWithShape="1">
          <a:blip r:embed="rId7">
            <a:alphaModFix/>
          </a:blip>
          <a:srcRect l="11" t="12866" r="42603" b="24975"/>
          <a:stretch/>
        </p:blipFill>
        <p:spPr>
          <a:xfrm>
            <a:off x="10086108" y="4849814"/>
            <a:ext cx="7955278" cy="4937760"/>
          </a:xfrm>
          <a:prstGeom prst="rect">
            <a:avLst/>
          </a:prstGeom>
        </p:spPr>
      </p:pic>
      <p:pic>
        <p:nvPicPr>
          <p:cNvPr id="462" name="Google Shape;462;p45"/>
          <p:cNvPicPr preferRelativeResize="0">
            <a:picLocks noGrp="1"/>
          </p:cNvPicPr>
          <p:nvPr>
            <p:ph type="pic" idx="7"/>
          </p:nvPr>
        </p:nvPicPr>
        <p:blipFill rotWithShape="1">
          <a:blip r:embed="rId8">
            <a:alphaModFix/>
          </a:blip>
          <a:srcRect t="700" b="690"/>
          <a:stretch/>
        </p:blipFill>
        <p:spPr>
          <a:xfrm>
            <a:off x="1637606" y="4849814"/>
            <a:ext cx="7955279" cy="4937761"/>
          </a:xfrm>
          <a:prstGeom prst="rect">
            <a:avLst/>
          </a:prstGeom>
        </p:spPr>
      </p:pic>
      <p:pic>
        <p:nvPicPr>
          <p:cNvPr id="463" name="Google Shape;463;p45"/>
          <p:cNvPicPr preferRelativeResize="0">
            <a:picLocks noGrp="1"/>
          </p:cNvPicPr>
          <p:nvPr>
            <p:ph type="pic" idx="8"/>
          </p:nvPr>
        </p:nvPicPr>
        <p:blipFill rotWithShape="1">
          <a:blip r:embed="rId9">
            <a:alphaModFix/>
          </a:blip>
          <a:srcRect l="927" r="2491" b="32253"/>
          <a:stretch/>
        </p:blipFill>
        <p:spPr>
          <a:xfrm>
            <a:off x="26983113" y="4849814"/>
            <a:ext cx="7955280" cy="4937760"/>
          </a:xfrm>
          <a:prstGeom prst="rect">
            <a:avLst/>
          </a:prstGeom>
        </p:spPr>
      </p:pic>
      <p:pic>
        <p:nvPicPr>
          <p:cNvPr id="464" name="Google Shape;464;p45"/>
          <p:cNvPicPr preferRelativeResize="0">
            <a:picLocks noGrp="1"/>
          </p:cNvPicPr>
          <p:nvPr>
            <p:ph type="pic" idx="9"/>
          </p:nvPr>
        </p:nvPicPr>
        <p:blipFill rotWithShape="1">
          <a:blip r:embed="rId10">
            <a:alphaModFix/>
          </a:blip>
          <a:srcRect l="341" t="5711" r="14246" b="4907"/>
          <a:stretch/>
        </p:blipFill>
        <p:spPr>
          <a:xfrm>
            <a:off x="26968061" y="11926198"/>
            <a:ext cx="7955280" cy="4937760"/>
          </a:xfrm>
          <a:prstGeom prst="rect">
            <a:avLst/>
          </a:prstGeom>
        </p:spPr>
      </p:pic>
      <p:sp>
        <p:nvSpPr>
          <p:cNvPr id="465" name="Google Shape;465;p45"/>
          <p:cNvSpPr txBox="1">
            <a:spLocks noGrp="1"/>
          </p:cNvSpPr>
          <p:nvPr>
            <p:ph type="body" idx="13"/>
          </p:nvPr>
        </p:nvSpPr>
        <p:spPr>
          <a:xfrm>
            <a:off x="1637603" y="9981886"/>
            <a:ext cx="7947000" cy="750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a:t>Getting Started</a:t>
            </a:r>
            <a:endParaRPr/>
          </a:p>
        </p:txBody>
      </p:sp>
      <p:sp>
        <p:nvSpPr>
          <p:cNvPr id="466" name="Google Shape;466;p45"/>
          <p:cNvSpPr txBox="1">
            <a:spLocks noGrp="1"/>
          </p:cNvSpPr>
          <p:nvPr>
            <p:ph type="body" idx="16"/>
          </p:nvPr>
        </p:nvSpPr>
        <p:spPr>
          <a:xfrm>
            <a:off x="18534605" y="9981886"/>
            <a:ext cx="7947000" cy="750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a:t>Encoder Tasks</a:t>
            </a:r>
            <a:endParaRPr/>
          </a:p>
        </p:txBody>
      </p:sp>
      <p:sp>
        <p:nvSpPr>
          <p:cNvPr id="467" name="Google Shape;467;p45"/>
          <p:cNvSpPr txBox="1">
            <a:spLocks noGrp="1"/>
          </p:cNvSpPr>
          <p:nvPr>
            <p:ph type="body" idx="18"/>
          </p:nvPr>
        </p:nvSpPr>
        <p:spPr>
          <a:xfrm>
            <a:off x="26983113" y="9981886"/>
            <a:ext cx="7947300" cy="750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a:t>Seq2Seq</a:t>
            </a:r>
            <a:endParaRPr/>
          </a:p>
        </p:txBody>
      </p:sp>
      <p:sp>
        <p:nvSpPr>
          <p:cNvPr id="468" name="Google Shape;468;p45"/>
          <p:cNvSpPr txBox="1">
            <a:spLocks noGrp="1"/>
          </p:cNvSpPr>
          <p:nvPr>
            <p:ph type="body" idx="20"/>
          </p:nvPr>
        </p:nvSpPr>
        <p:spPr>
          <a:xfrm>
            <a:off x="10087333" y="17059122"/>
            <a:ext cx="7947000" cy="750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a:t>Inference Servers</a:t>
            </a:r>
            <a:endParaRPr/>
          </a:p>
        </p:txBody>
      </p:sp>
      <p:sp>
        <p:nvSpPr>
          <p:cNvPr id="469" name="Google Shape;469;p45"/>
          <p:cNvSpPr txBox="1">
            <a:spLocks noGrp="1"/>
          </p:cNvSpPr>
          <p:nvPr>
            <p:ph type="body" idx="21"/>
          </p:nvPr>
        </p:nvSpPr>
        <p:spPr>
          <a:xfrm>
            <a:off x="1630527" y="17059122"/>
            <a:ext cx="7947000" cy="750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a:t>Multimodality</a:t>
            </a:r>
            <a:endParaRPr/>
          </a:p>
        </p:txBody>
      </p:sp>
      <p:sp>
        <p:nvSpPr>
          <p:cNvPr id="470" name="Google Shape;470;p45"/>
          <p:cNvSpPr txBox="1">
            <a:spLocks noGrp="1"/>
          </p:cNvSpPr>
          <p:nvPr>
            <p:ph type="body" idx="24"/>
          </p:nvPr>
        </p:nvSpPr>
        <p:spPr>
          <a:xfrm>
            <a:off x="18527529" y="17059122"/>
            <a:ext cx="7947000" cy="750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a:t>Intro Agentics</a:t>
            </a:r>
            <a:endParaRPr/>
          </a:p>
        </p:txBody>
      </p:sp>
      <p:sp>
        <p:nvSpPr>
          <p:cNvPr id="471" name="Google Shape;471;p45"/>
          <p:cNvSpPr txBox="1">
            <a:spLocks noGrp="1"/>
          </p:cNvSpPr>
          <p:nvPr>
            <p:ph type="body" idx="26"/>
          </p:nvPr>
        </p:nvSpPr>
        <p:spPr>
          <a:xfrm>
            <a:off x="26976037" y="17059122"/>
            <a:ext cx="7947300" cy="750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a:t>Final Assessment</a:t>
            </a:r>
            <a:endParaRPr/>
          </a:p>
        </p:txBody>
      </p:sp>
      <p:sp>
        <p:nvSpPr>
          <p:cNvPr id="472" name="Google Shape;472;p45"/>
          <p:cNvSpPr txBox="1">
            <a:spLocks noGrp="1"/>
          </p:cNvSpPr>
          <p:nvPr>
            <p:ph type="body" idx="28"/>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a:t>What’s The Plan?</a:t>
            </a:r>
            <a:endParaRPr b="1"/>
          </a:p>
        </p:txBody>
      </p:sp>
      <p:cxnSp>
        <p:nvCxnSpPr>
          <p:cNvPr id="473" name="Google Shape;473;p45"/>
          <p:cNvCxnSpPr/>
          <p:nvPr/>
        </p:nvCxnSpPr>
        <p:spPr>
          <a:xfrm>
            <a:off x="18283200" y="4443275"/>
            <a:ext cx="1200" cy="6539700"/>
          </a:xfrm>
          <a:prstGeom prst="straightConnector1">
            <a:avLst/>
          </a:prstGeom>
          <a:noFill/>
          <a:ln w="76200" cap="flat" cmpd="sng">
            <a:solidFill>
              <a:schemeClr val="dk2"/>
            </a:solidFill>
            <a:prstDash val="solid"/>
            <a:round/>
            <a:headEnd type="none" w="med" len="med"/>
            <a:tailEnd type="none" w="med" len="med"/>
          </a:ln>
        </p:spPr>
      </p:cxnSp>
      <p:cxnSp>
        <p:nvCxnSpPr>
          <p:cNvPr id="474" name="Google Shape;474;p45"/>
          <p:cNvCxnSpPr/>
          <p:nvPr/>
        </p:nvCxnSpPr>
        <p:spPr>
          <a:xfrm>
            <a:off x="18280325" y="11419800"/>
            <a:ext cx="1200" cy="6539700"/>
          </a:xfrm>
          <a:prstGeom prst="straightConnector1">
            <a:avLst/>
          </a:prstGeom>
          <a:noFill/>
          <a:ln w="76200" cap="flat" cmpd="sng">
            <a:solidFill>
              <a:schemeClr val="dk2"/>
            </a:solidFill>
            <a:prstDash val="solid"/>
            <a:round/>
            <a:headEnd type="none" w="med" len="med"/>
            <a:tailEnd type="none" w="med" len="med"/>
          </a:ln>
        </p:spPr>
      </p:cxnSp>
      <p:cxnSp>
        <p:nvCxnSpPr>
          <p:cNvPr id="475" name="Google Shape;475;p45"/>
          <p:cNvCxnSpPr/>
          <p:nvPr/>
        </p:nvCxnSpPr>
        <p:spPr>
          <a:xfrm>
            <a:off x="26735950" y="4443275"/>
            <a:ext cx="1200" cy="6539700"/>
          </a:xfrm>
          <a:prstGeom prst="straightConnector1">
            <a:avLst/>
          </a:prstGeom>
          <a:noFill/>
          <a:ln w="228600" cap="flat" cmpd="sng">
            <a:solidFill>
              <a:schemeClr val="dk2"/>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slow" p14:dur="2000" advTm="89878"/>
    </mc:Choice>
    <mc:Fallback xmlns="">
      <p:transition spd="slow" advTm="8987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graphicFrame>
        <p:nvGraphicFramePr>
          <p:cNvPr id="480" name="Google Shape;480;p46"/>
          <p:cNvGraphicFramePr/>
          <p:nvPr/>
        </p:nvGraphicFramePr>
        <p:xfrm>
          <a:off x="18651265" y="7034764"/>
          <a:ext cx="15895900" cy="7184900"/>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tc>
                  <a:txBody>
                    <a:bodyPr/>
                    <a:lstStyle/>
                    <a:p>
                      <a:pPr marL="457200" marR="0" lvl="0" indent="0" algn="l" rtl="0">
                        <a:spcBef>
                          <a:spcPts val="0"/>
                        </a:spcBef>
                        <a:spcAft>
                          <a:spcPts val="0"/>
                        </a:spcAft>
                        <a:buClr>
                          <a:srgbClr val="B6A56F"/>
                        </a:buClr>
                        <a:buSzPts val="4800"/>
                        <a:buFont typeface="NVIDIA Sans Medium"/>
                        <a:buNone/>
                      </a:pPr>
                      <a:r>
                        <a:rPr lang="en-US" sz="4800">
                          <a:solidFill>
                            <a:schemeClr val="dk1"/>
                          </a:solidFill>
                        </a:rPr>
                        <a:t>From Deep Learning to Language Modeling</a:t>
                      </a:r>
                      <a:endParaRPr sz="4800">
                        <a:solidFill>
                          <a:schemeClr val="dk1"/>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extLst>
                  <a:ext uri="{0D108BD9-81ED-4DB2-BD59-A6C34878D82A}">
                    <a16:rowId xmlns:a16="http://schemas.microsoft.com/office/drawing/2014/main" val="10000"/>
                  </a:ext>
                </a:extLst>
              </a:tr>
              <a:tr h="1796225">
                <a:tc>
                  <a:txBody>
                    <a:bodyPr/>
                    <a:lstStyle/>
                    <a:p>
                      <a:pPr marL="0" marR="0" lvl="0" indent="0" algn="ctr" rtl="0">
                        <a:spcBef>
                          <a:spcPts val="0"/>
                        </a:spcBef>
                        <a:spcAft>
                          <a:spcPts val="0"/>
                        </a:spcAft>
                        <a:buClr>
                          <a:schemeClr val="dk2"/>
                        </a:buClr>
                        <a:buSzPts val="5400"/>
                        <a:buFont typeface="NVIDIA Sans"/>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tc>
                  <a:txBody>
                    <a:bodyPr/>
                    <a:lstStyle/>
                    <a:p>
                      <a:pPr marL="457200" marR="0" lvl="0" indent="0" algn="l" rtl="0">
                        <a:lnSpc>
                          <a:spcPct val="100000"/>
                        </a:lnSpc>
                        <a:spcBef>
                          <a:spcPts val="0"/>
                        </a:spcBef>
                        <a:spcAft>
                          <a:spcPts val="0"/>
                        </a:spcAft>
                        <a:buClr>
                          <a:srgbClr val="B6A56F"/>
                        </a:buClr>
                        <a:buSzPts val="4800"/>
                        <a:buFont typeface="NVIDIA Sans Medium"/>
                        <a:buNone/>
                      </a:pPr>
                      <a:r>
                        <a:rPr lang="en-US" sz="4800" b="1">
                          <a:solidFill>
                            <a:schemeClr val="lt1"/>
                          </a:solidFill>
                        </a:rPr>
                        <a:t>Pulling In Our First Model</a:t>
                      </a:r>
                      <a:endParaRPr sz="4800" b="1"/>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extLst>
                  <a:ext uri="{0D108BD9-81ED-4DB2-BD59-A6C34878D82A}">
                    <a16:rowId xmlns:a16="http://schemas.microsoft.com/office/drawing/2014/main" val="1000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tc>
                  <a:txBody>
                    <a:bodyPr/>
                    <a:lstStyle/>
                    <a:p>
                      <a:pPr marL="457200" lvl="0" indent="0" algn="l" rtl="0">
                        <a:spcBef>
                          <a:spcPts val="0"/>
                        </a:spcBef>
                        <a:spcAft>
                          <a:spcPts val="0"/>
                        </a:spcAft>
                        <a:buNone/>
                      </a:pPr>
                      <a:r>
                        <a:rPr lang="en-US" sz="4800" b="1">
                          <a:solidFill>
                            <a:schemeClr val="lt1"/>
                          </a:solidFill>
                        </a:rPr>
                        <a:t>Model Architecture Intuitions</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extLst>
                  <a:ext uri="{0D108BD9-81ED-4DB2-BD59-A6C34878D82A}">
                    <a16:rowId xmlns:a16="http://schemas.microsoft.com/office/drawing/2014/main" val="10002"/>
                  </a:ext>
                </a:extLst>
              </a:tr>
              <a:tr h="1796225">
                <a:tc>
                  <a:txBody>
                    <a:bodyPr/>
                    <a:lstStyle/>
                    <a:p>
                      <a:pPr marL="0" marR="0" lvl="0" indent="0" algn="ctr" rtl="0">
                        <a:spcBef>
                          <a:spcPts val="0"/>
                        </a:spcBef>
                        <a:spcAft>
                          <a:spcPts val="0"/>
                        </a:spcAft>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tc>
                  <a:txBody>
                    <a:bodyPr/>
                    <a:lstStyle/>
                    <a:p>
                      <a:pPr marL="457200" lvl="0" indent="0" algn="l" rtl="0">
                        <a:spcBef>
                          <a:spcPts val="0"/>
                        </a:spcBef>
                        <a:spcAft>
                          <a:spcPts val="0"/>
                        </a:spcAft>
                        <a:buNone/>
                      </a:pPr>
                      <a:r>
                        <a:rPr lang="en-US" sz="4800" b="1">
                          <a:solidFill>
                            <a:schemeClr val="lt1"/>
                          </a:solidFill>
                        </a:rPr>
                        <a:t>Using Encoders For Encoding</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81" name="Google Shape;481;p46"/>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a:solidFill>
                  <a:srgbClr val="76B900"/>
                </a:solidFill>
                <a:latin typeface="NVIDIA Sans"/>
                <a:ea typeface="NVIDIA Sans"/>
                <a:cs typeface="NVIDIA Sans"/>
                <a:sym typeface="NVIDIA Sans"/>
              </a:rPr>
              <a:t>Part 1: From DL To LLMs</a:t>
            </a:r>
            <a:endParaRPr/>
          </a:p>
        </p:txBody>
      </p:sp>
    </p:spTree>
  </p:cSld>
  <p:clrMapOvr>
    <a:masterClrMapping/>
  </p:clrMapOvr>
  <mc:AlternateContent xmlns:mc="http://schemas.openxmlformats.org/markup-compatibility/2006" xmlns:p14="http://schemas.microsoft.com/office/powerpoint/2010/main">
    <mc:Choice Requires="p14">
      <p:transition spd="slow" p14:dur="2000" advTm="34245"/>
    </mc:Choice>
    <mc:Fallback xmlns="">
      <p:transition spd="slow" advTm="3424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47"/>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Deep Learning</a:t>
            </a:r>
            <a:endParaRPr sz="8400"/>
          </a:p>
        </p:txBody>
      </p:sp>
      <p:sp>
        <p:nvSpPr>
          <p:cNvPr id="488" name="Google Shape;488;p47"/>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Machine Learning with Deep Models</a:t>
            </a:r>
            <a:endParaRPr sz="5400" b="1"/>
          </a:p>
        </p:txBody>
      </p:sp>
      <p:pic>
        <p:nvPicPr>
          <p:cNvPr id="489" name="Google Shape;489;p47"/>
          <p:cNvPicPr preferRelativeResize="0"/>
          <p:nvPr/>
        </p:nvPicPr>
        <p:blipFill>
          <a:blip r:embed="rId3">
            <a:alphaModFix/>
          </a:blip>
          <a:stretch>
            <a:fillRect/>
          </a:stretch>
        </p:blipFill>
        <p:spPr>
          <a:xfrm>
            <a:off x="2781300" y="4520600"/>
            <a:ext cx="29026627" cy="13691200"/>
          </a:xfrm>
          <a:prstGeom prst="rect">
            <a:avLst/>
          </a:prstGeom>
          <a:noFill/>
          <a:ln>
            <a:noFill/>
          </a:ln>
        </p:spPr>
      </p:pic>
      <p:sp>
        <p:nvSpPr>
          <p:cNvPr id="2" name="Google Shape;1615;p157">
            <a:extLst>
              <a:ext uri="{FF2B5EF4-FFF2-40B4-BE49-F238E27FC236}">
                <a16:creationId xmlns:a16="http://schemas.microsoft.com/office/drawing/2014/main" id="{5EE66605-A47B-32BA-A947-04BA9C9F3D85}"/>
              </a:ext>
            </a:extLst>
          </p:cNvPr>
          <p:cNvSpPr txBox="1"/>
          <p:nvPr/>
        </p:nvSpPr>
        <p:spPr>
          <a:xfrm>
            <a:off x="4588038" y="19480947"/>
            <a:ext cx="1239367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High-Performance Data Science with RAPIDS | NVIDIA</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199566"/>
    </mc:Choice>
    <mc:Fallback xmlns="">
      <p:transition spd="slow" advTm="19956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48"/>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Deep Learning</a:t>
            </a:r>
            <a:endParaRPr sz="8400"/>
          </a:p>
        </p:txBody>
      </p:sp>
      <p:sp>
        <p:nvSpPr>
          <p:cNvPr id="497" name="Google Shape;497;p48"/>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Machine Learning with Deep Models</a:t>
            </a:r>
            <a:endParaRPr sz="5400" b="1"/>
          </a:p>
        </p:txBody>
      </p:sp>
      <p:sp>
        <p:nvSpPr>
          <p:cNvPr id="498" name="Google Shape;498;p48"/>
          <p:cNvSpPr txBox="1"/>
          <p:nvPr/>
        </p:nvSpPr>
        <p:spPr>
          <a:xfrm>
            <a:off x="2012200" y="4848650"/>
            <a:ext cx="7006200" cy="3688672"/>
          </a:xfrm>
          <a:prstGeom prst="rect">
            <a:avLst/>
          </a:prstGeom>
          <a:noFill/>
          <a:ln>
            <a:noFill/>
          </a:ln>
        </p:spPr>
        <p:txBody>
          <a:bodyPr spcFirstLastPara="1" wrap="square" lIns="91425" tIns="91425" rIns="91425" bIns="91425" anchor="t" anchorCtr="0">
            <a:spAutoFit/>
          </a:bodyPr>
          <a:lstStyle/>
          <a:p>
            <a:pPr>
              <a:lnSpc>
                <a:spcPct val="115000"/>
              </a:lnSpc>
            </a:pPr>
            <a:r>
              <a:rPr lang="en-US" sz="6600" dirty="0">
                <a:latin typeface="NVIDIA Sans"/>
                <a:ea typeface="NVIDIA Sans"/>
                <a:cs typeface="NVIDIA Sans"/>
                <a:sym typeface="NVIDIA Sans"/>
              </a:rPr>
              <a:t>Cat 	    [100%] </a:t>
            </a:r>
            <a:endParaRPr lang="en-US" sz="6600">
              <a:latin typeface="NVIDIA Sans"/>
              <a:ea typeface="NVIDIA Sans"/>
              <a:cs typeface="NVIDIA Sans"/>
            </a:endParaRPr>
          </a:p>
          <a:p>
            <a:pPr>
              <a:lnSpc>
                <a:spcPct val="115000"/>
              </a:lnSpc>
            </a:pPr>
            <a:r>
              <a:rPr lang="en-US" sz="6600" dirty="0">
                <a:latin typeface="NVIDIA Sans"/>
                <a:ea typeface="NVIDIA Sans"/>
                <a:cs typeface="NVIDIA Sans"/>
                <a:sym typeface="NVIDIA Sans"/>
              </a:rPr>
              <a:t>Dog     [    0%]</a:t>
            </a:r>
            <a:endParaRPr sz="6600" dirty="0">
              <a:latin typeface="NVIDIA Sans"/>
              <a:ea typeface="NVIDIA Sans"/>
              <a:cs typeface="NVIDIA Sans"/>
              <a:sym typeface="NVIDIA Sans"/>
            </a:endParaRPr>
          </a:p>
          <a:p>
            <a:pPr>
              <a:lnSpc>
                <a:spcPct val="115000"/>
              </a:lnSpc>
            </a:pPr>
            <a:r>
              <a:rPr lang="en-US" sz="6600" dirty="0">
                <a:latin typeface="NVIDIA Sans"/>
                <a:ea typeface="NVIDIA Sans"/>
                <a:cs typeface="NVIDIA Sans"/>
                <a:sym typeface="NVIDIA Sans"/>
              </a:rPr>
              <a:t>Bird     [    0%]</a:t>
            </a:r>
            <a:endParaRPr sz="6600">
              <a:latin typeface="NVIDIA Sans"/>
              <a:ea typeface="NVIDIA Sans"/>
              <a:cs typeface="NVIDIA Sans"/>
              <a:sym typeface="NVIDIA Sans"/>
            </a:endParaRPr>
          </a:p>
        </p:txBody>
      </p:sp>
      <p:pic>
        <p:nvPicPr>
          <p:cNvPr id="499" name="Google Shape;499;p48"/>
          <p:cNvPicPr preferRelativeResize="0"/>
          <p:nvPr/>
        </p:nvPicPr>
        <p:blipFill rotWithShape="1">
          <a:blip r:embed="rId3">
            <a:alphaModFix/>
          </a:blip>
          <a:srcRect l="20489" t="3423" b="10131"/>
          <a:stretch/>
        </p:blipFill>
        <p:spPr>
          <a:xfrm>
            <a:off x="1411949" y="8729325"/>
            <a:ext cx="7014050" cy="7095850"/>
          </a:xfrm>
          <a:prstGeom prst="rect">
            <a:avLst/>
          </a:prstGeom>
          <a:noFill/>
          <a:ln>
            <a:noFill/>
          </a:ln>
        </p:spPr>
      </p:pic>
      <p:sp>
        <p:nvSpPr>
          <p:cNvPr id="500" name="Google Shape;500;p48"/>
          <p:cNvSpPr txBox="1"/>
          <p:nvPr/>
        </p:nvSpPr>
        <p:spPr>
          <a:xfrm>
            <a:off x="30303125" y="10508750"/>
            <a:ext cx="5634600" cy="368867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Cat 		[80%] </a:t>
            </a:r>
            <a:endParaRPr sz="6600"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Dog 		[15%]</a:t>
            </a:r>
            <a:endParaRPr sz="6600"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Bird 		[  5%]</a:t>
            </a:r>
            <a:endParaRPr sz="6600" dirty="0">
              <a:latin typeface="NVIDIA Sans"/>
              <a:ea typeface="NVIDIA Sans"/>
              <a:cs typeface="NVIDIA Sans"/>
              <a:sym typeface="NVIDIA Sans"/>
            </a:endParaRPr>
          </a:p>
        </p:txBody>
      </p:sp>
      <p:pic>
        <p:nvPicPr>
          <p:cNvPr id="501" name="Google Shape;501;p48"/>
          <p:cNvPicPr preferRelativeResize="0"/>
          <p:nvPr/>
        </p:nvPicPr>
        <p:blipFill>
          <a:blip r:embed="rId4">
            <a:alphaModFix/>
          </a:blip>
          <a:stretch>
            <a:fillRect/>
          </a:stretch>
        </p:blipFill>
        <p:spPr>
          <a:xfrm>
            <a:off x="9282050" y="8049150"/>
            <a:ext cx="19044526" cy="8666750"/>
          </a:xfrm>
          <a:prstGeom prst="rect">
            <a:avLst/>
          </a:prstGeom>
          <a:noFill/>
          <a:ln>
            <a:noFill/>
          </a:ln>
        </p:spPr>
      </p:pic>
      <p:pic>
        <p:nvPicPr>
          <p:cNvPr id="502" name="Google Shape;502;p48"/>
          <p:cNvPicPr preferRelativeResize="0"/>
          <p:nvPr/>
        </p:nvPicPr>
        <p:blipFill>
          <a:blip r:embed="rId5">
            <a:alphaModFix/>
          </a:blip>
          <a:stretch>
            <a:fillRect/>
          </a:stretch>
        </p:blipFill>
        <p:spPr>
          <a:xfrm>
            <a:off x="11996375" y="14700387"/>
            <a:ext cx="952500" cy="1885950"/>
          </a:xfrm>
          <a:prstGeom prst="rect">
            <a:avLst/>
          </a:prstGeom>
          <a:noFill/>
          <a:ln>
            <a:noFill/>
          </a:ln>
        </p:spPr>
      </p:pic>
      <p:pic>
        <p:nvPicPr>
          <p:cNvPr id="503" name="Google Shape;503;p48"/>
          <p:cNvPicPr preferRelativeResize="0"/>
          <p:nvPr/>
        </p:nvPicPr>
        <p:blipFill>
          <a:blip r:embed="rId5">
            <a:alphaModFix/>
          </a:blip>
          <a:stretch>
            <a:fillRect/>
          </a:stretch>
        </p:blipFill>
        <p:spPr>
          <a:xfrm>
            <a:off x="14633750" y="13710687"/>
            <a:ext cx="952500" cy="1885950"/>
          </a:xfrm>
          <a:prstGeom prst="rect">
            <a:avLst/>
          </a:prstGeom>
          <a:noFill/>
          <a:ln>
            <a:noFill/>
          </a:ln>
        </p:spPr>
      </p:pic>
      <p:pic>
        <p:nvPicPr>
          <p:cNvPr id="504" name="Google Shape;504;p48"/>
          <p:cNvPicPr preferRelativeResize="0"/>
          <p:nvPr/>
        </p:nvPicPr>
        <p:blipFill>
          <a:blip r:embed="rId5">
            <a:alphaModFix/>
          </a:blip>
          <a:stretch>
            <a:fillRect/>
          </a:stretch>
        </p:blipFill>
        <p:spPr>
          <a:xfrm>
            <a:off x="17891750" y="13710687"/>
            <a:ext cx="952500" cy="1885950"/>
          </a:xfrm>
          <a:prstGeom prst="rect">
            <a:avLst/>
          </a:prstGeom>
          <a:noFill/>
          <a:ln>
            <a:noFill/>
          </a:ln>
        </p:spPr>
      </p:pic>
      <p:pic>
        <p:nvPicPr>
          <p:cNvPr id="505" name="Google Shape;505;p48"/>
          <p:cNvPicPr preferRelativeResize="0"/>
          <p:nvPr/>
        </p:nvPicPr>
        <p:blipFill>
          <a:blip r:embed="rId5">
            <a:alphaModFix/>
          </a:blip>
          <a:stretch>
            <a:fillRect/>
          </a:stretch>
        </p:blipFill>
        <p:spPr>
          <a:xfrm>
            <a:off x="21149750" y="13710687"/>
            <a:ext cx="952500" cy="1885950"/>
          </a:xfrm>
          <a:prstGeom prst="rect">
            <a:avLst/>
          </a:prstGeom>
          <a:noFill/>
          <a:ln>
            <a:noFill/>
          </a:ln>
        </p:spPr>
      </p:pic>
      <p:pic>
        <p:nvPicPr>
          <p:cNvPr id="506" name="Google Shape;506;p48"/>
          <p:cNvPicPr preferRelativeResize="0"/>
          <p:nvPr/>
        </p:nvPicPr>
        <p:blipFill>
          <a:blip r:embed="rId5">
            <a:alphaModFix/>
          </a:blip>
          <a:stretch>
            <a:fillRect/>
          </a:stretch>
        </p:blipFill>
        <p:spPr>
          <a:xfrm>
            <a:off x="23787125" y="14829962"/>
            <a:ext cx="952500" cy="1885950"/>
          </a:xfrm>
          <a:prstGeom prst="rect">
            <a:avLst/>
          </a:prstGeom>
          <a:noFill/>
          <a:ln>
            <a:noFill/>
          </a:ln>
        </p:spPr>
      </p:pic>
      <p:pic>
        <p:nvPicPr>
          <p:cNvPr id="507" name="Google Shape;507;p48"/>
          <p:cNvPicPr preferRelativeResize="0"/>
          <p:nvPr/>
        </p:nvPicPr>
        <p:blipFill>
          <a:blip r:embed="rId5">
            <a:alphaModFix/>
          </a:blip>
          <a:stretch>
            <a:fillRect/>
          </a:stretch>
        </p:blipFill>
        <p:spPr>
          <a:xfrm>
            <a:off x="26643725" y="14334962"/>
            <a:ext cx="952500" cy="1885950"/>
          </a:xfrm>
          <a:prstGeom prst="rect">
            <a:avLst/>
          </a:prstGeom>
          <a:noFill/>
          <a:ln>
            <a:noFill/>
          </a:ln>
        </p:spPr>
      </p:pic>
      <p:sp>
        <p:nvSpPr>
          <p:cNvPr id="508" name="Google Shape;508;p48"/>
          <p:cNvSpPr txBox="1"/>
          <p:nvPr/>
        </p:nvSpPr>
        <p:spPr>
          <a:xfrm>
            <a:off x="154452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1</a:t>
            </a:r>
            <a:endParaRPr sz="3600" b="1" i="1">
              <a:latin typeface="Times New Roman"/>
              <a:ea typeface="Times New Roman"/>
              <a:cs typeface="Times New Roman"/>
              <a:sym typeface="Times New Roman"/>
            </a:endParaRPr>
          </a:p>
        </p:txBody>
      </p:sp>
      <p:sp>
        <p:nvSpPr>
          <p:cNvPr id="509" name="Google Shape;509;p48"/>
          <p:cNvSpPr txBox="1"/>
          <p:nvPr/>
        </p:nvSpPr>
        <p:spPr>
          <a:xfrm>
            <a:off x="187218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2</a:t>
            </a:r>
            <a:endParaRPr sz="3600" b="1" i="1">
              <a:latin typeface="Times New Roman"/>
              <a:ea typeface="Times New Roman"/>
              <a:cs typeface="Times New Roman"/>
              <a:sym typeface="Times New Roman"/>
            </a:endParaRPr>
          </a:p>
        </p:txBody>
      </p:sp>
      <p:sp>
        <p:nvSpPr>
          <p:cNvPr id="510" name="Google Shape;510;p48"/>
          <p:cNvSpPr txBox="1"/>
          <p:nvPr/>
        </p:nvSpPr>
        <p:spPr>
          <a:xfrm>
            <a:off x="219222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3</a:t>
            </a:r>
            <a:endParaRPr sz="3600" b="1" i="1">
              <a:latin typeface="Times New Roman"/>
              <a:ea typeface="Times New Roman"/>
              <a:cs typeface="Times New Roman"/>
              <a:sym typeface="Times New Roman"/>
            </a:endParaRPr>
          </a:p>
        </p:txBody>
      </p:sp>
      <p:sp>
        <p:nvSpPr>
          <p:cNvPr id="511" name="Google Shape;511;p48"/>
          <p:cNvSpPr txBox="1"/>
          <p:nvPr/>
        </p:nvSpPr>
        <p:spPr>
          <a:xfrm>
            <a:off x="24589250" y="16297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4</a:t>
            </a:r>
            <a:endParaRPr sz="3600" b="1" i="1">
              <a:latin typeface="Times New Roman"/>
              <a:ea typeface="Times New Roman"/>
              <a:cs typeface="Times New Roman"/>
              <a:sym typeface="Times New Roman"/>
            </a:endParaRPr>
          </a:p>
        </p:txBody>
      </p:sp>
      <p:sp>
        <p:nvSpPr>
          <p:cNvPr id="512" name="Google Shape;512;p48"/>
          <p:cNvSpPr txBox="1"/>
          <p:nvPr/>
        </p:nvSpPr>
        <p:spPr>
          <a:xfrm>
            <a:off x="27408650" y="157637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5</a:t>
            </a:r>
            <a:endParaRPr sz="3600" b="1" i="1">
              <a:latin typeface="Times New Roman"/>
              <a:ea typeface="Times New Roman"/>
              <a:cs typeface="Times New Roman"/>
              <a:sym typeface="Times New Roman"/>
            </a:endParaRPr>
          </a:p>
        </p:txBody>
      </p:sp>
      <p:sp>
        <p:nvSpPr>
          <p:cNvPr id="513" name="Google Shape;513;p48"/>
          <p:cNvSpPr txBox="1"/>
          <p:nvPr/>
        </p:nvSpPr>
        <p:spPr>
          <a:xfrm>
            <a:off x="12778250" y="161447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0</a:t>
            </a:r>
            <a:endParaRPr sz="3600" b="1" i="1">
              <a:latin typeface="Times New Roman"/>
              <a:ea typeface="Times New Roman"/>
              <a:cs typeface="Times New Roman"/>
              <a:sym typeface="Times New Roman"/>
            </a:endParaRPr>
          </a:p>
        </p:txBody>
      </p:sp>
      <p:pic>
        <p:nvPicPr>
          <p:cNvPr id="514" name="Google Shape;514;p48"/>
          <p:cNvPicPr preferRelativeResize="0"/>
          <p:nvPr/>
        </p:nvPicPr>
        <p:blipFill>
          <a:blip r:embed="rId6">
            <a:alphaModFix/>
          </a:blip>
          <a:stretch>
            <a:fillRect/>
          </a:stretch>
        </p:blipFill>
        <p:spPr>
          <a:xfrm>
            <a:off x="1411950" y="10508751"/>
            <a:ext cx="3537000" cy="3537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3880"/>
    </mc:Choice>
    <mc:Fallback xmlns="">
      <p:transition spd="slow" advTm="5388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9"/>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Deep Learning</a:t>
            </a:r>
            <a:endParaRPr sz="8400"/>
          </a:p>
        </p:txBody>
      </p:sp>
      <p:sp>
        <p:nvSpPr>
          <p:cNvPr id="521" name="Google Shape;521;p49"/>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Machine Learning with Deep Models</a:t>
            </a:r>
            <a:endParaRPr sz="5400" b="1"/>
          </a:p>
        </p:txBody>
      </p:sp>
      <p:pic>
        <p:nvPicPr>
          <p:cNvPr id="523" name="Google Shape;523;p49"/>
          <p:cNvPicPr preferRelativeResize="0"/>
          <p:nvPr/>
        </p:nvPicPr>
        <p:blipFill rotWithShape="1">
          <a:blip r:embed="rId3">
            <a:alphaModFix/>
          </a:blip>
          <a:srcRect l="20489" t="3423" b="10131"/>
          <a:stretch/>
        </p:blipFill>
        <p:spPr>
          <a:xfrm>
            <a:off x="1411949" y="8729325"/>
            <a:ext cx="7014050" cy="7095850"/>
          </a:xfrm>
          <a:prstGeom prst="rect">
            <a:avLst/>
          </a:prstGeom>
          <a:noFill/>
          <a:ln>
            <a:noFill/>
          </a:ln>
        </p:spPr>
      </p:pic>
      <p:sp>
        <p:nvSpPr>
          <p:cNvPr id="524" name="Google Shape;524;p49"/>
          <p:cNvSpPr txBox="1"/>
          <p:nvPr/>
        </p:nvSpPr>
        <p:spPr>
          <a:xfrm>
            <a:off x="30303125" y="10508750"/>
            <a:ext cx="5634600" cy="368867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Cat 		[80%] </a:t>
            </a:r>
            <a:endParaRPr sz="6600"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Dog 		[15%]</a:t>
            </a:r>
            <a:endParaRPr sz="6600"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Bird 		[  5%]</a:t>
            </a:r>
            <a:endParaRPr sz="6600" dirty="0">
              <a:latin typeface="NVIDIA Sans"/>
              <a:ea typeface="NVIDIA Sans"/>
              <a:cs typeface="NVIDIA Sans"/>
              <a:sym typeface="NVIDIA Sans"/>
            </a:endParaRPr>
          </a:p>
        </p:txBody>
      </p:sp>
      <p:pic>
        <p:nvPicPr>
          <p:cNvPr id="525" name="Google Shape;525;p49"/>
          <p:cNvPicPr preferRelativeResize="0"/>
          <p:nvPr/>
        </p:nvPicPr>
        <p:blipFill>
          <a:blip r:embed="rId4">
            <a:alphaModFix/>
          </a:blip>
          <a:stretch>
            <a:fillRect/>
          </a:stretch>
        </p:blipFill>
        <p:spPr>
          <a:xfrm>
            <a:off x="9282050" y="8049150"/>
            <a:ext cx="19044526" cy="8666750"/>
          </a:xfrm>
          <a:prstGeom prst="rect">
            <a:avLst/>
          </a:prstGeom>
          <a:noFill/>
          <a:ln>
            <a:noFill/>
          </a:ln>
        </p:spPr>
      </p:pic>
      <p:pic>
        <p:nvPicPr>
          <p:cNvPr id="526" name="Google Shape;526;p49"/>
          <p:cNvPicPr preferRelativeResize="0"/>
          <p:nvPr/>
        </p:nvPicPr>
        <p:blipFill>
          <a:blip r:embed="rId5">
            <a:alphaModFix/>
          </a:blip>
          <a:stretch>
            <a:fillRect/>
          </a:stretch>
        </p:blipFill>
        <p:spPr>
          <a:xfrm>
            <a:off x="11996375" y="14700387"/>
            <a:ext cx="952500" cy="1885950"/>
          </a:xfrm>
          <a:prstGeom prst="rect">
            <a:avLst/>
          </a:prstGeom>
          <a:noFill/>
          <a:ln>
            <a:noFill/>
          </a:ln>
        </p:spPr>
      </p:pic>
      <p:pic>
        <p:nvPicPr>
          <p:cNvPr id="527" name="Google Shape;527;p49"/>
          <p:cNvPicPr preferRelativeResize="0"/>
          <p:nvPr/>
        </p:nvPicPr>
        <p:blipFill>
          <a:blip r:embed="rId5">
            <a:alphaModFix/>
          </a:blip>
          <a:stretch>
            <a:fillRect/>
          </a:stretch>
        </p:blipFill>
        <p:spPr>
          <a:xfrm>
            <a:off x="14633750" y="13710687"/>
            <a:ext cx="952500" cy="1885950"/>
          </a:xfrm>
          <a:prstGeom prst="rect">
            <a:avLst/>
          </a:prstGeom>
          <a:noFill/>
          <a:ln>
            <a:noFill/>
          </a:ln>
        </p:spPr>
      </p:pic>
      <p:pic>
        <p:nvPicPr>
          <p:cNvPr id="528" name="Google Shape;528;p49"/>
          <p:cNvPicPr preferRelativeResize="0"/>
          <p:nvPr/>
        </p:nvPicPr>
        <p:blipFill>
          <a:blip r:embed="rId5">
            <a:alphaModFix/>
          </a:blip>
          <a:stretch>
            <a:fillRect/>
          </a:stretch>
        </p:blipFill>
        <p:spPr>
          <a:xfrm>
            <a:off x="17891750" y="13710687"/>
            <a:ext cx="952500" cy="1885950"/>
          </a:xfrm>
          <a:prstGeom prst="rect">
            <a:avLst/>
          </a:prstGeom>
          <a:noFill/>
          <a:ln>
            <a:noFill/>
          </a:ln>
        </p:spPr>
      </p:pic>
      <p:pic>
        <p:nvPicPr>
          <p:cNvPr id="529" name="Google Shape;529;p49"/>
          <p:cNvPicPr preferRelativeResize="0"/>
          <p:nvPr/>
        </p:nvPicPr>
        <p:blipFill>
          <a:blip r:embed="rId5">
            <a:alphaModFix/>
          </a:blip>
          <a:stretch>
            <a:fillRect/>
          </a:stretch>
        </p:blipFill>
        <p:spPr>
          <a:xfrm>
            <a:off x="21149750" y="13710687"/>
            <a:ext cx="952500" cy="1885950"/>
          </a:xfrm>
          <a:prstGeom prst="rect">
            <a:avLst/>
          </a:prstGeom>
          <a:noFill/>
          <a:ln>
            <a:noFill/>
          </a:ln>
        </p:spPr>
      </p:pic>
      <p:pic>
        <p:nvPicPr>
          <p:cNvPr id="530" name="Google Shape;530;p49"/>
          <p:cNvPicPr preferRelativeResize="0"/>
          <p:nvPr/>
        </p:nvPicPr>
        <p:blipFill>
          <a:blip r:embed="rId5">
            <a:alphaModFix/>
          </a:blip>
          <a:stretch>
            <a:fillRect/>
          </a:stretch>
        </p:blipFill>
        <p:spPr>
          <a:xfrm>
            <a:off x="23787125" y="14829962"/>
            <a:ext cx="952500" cy="1885950"/>
          </a:xfrm>
          <a:prstGeom prst="rect">
            <a:avLst/>
          </a:prstGeom>
          <a:noFill/>
          <a:ln>
            <a:noFill/>
          </a:ln>
        </p:spPr>
      </p:pic>
      <p:pic>
        <p:nvPicPr>
          <p:cNvPr id="531" name="Google Shape;531;p49"/>
          <p:cNvPicPr preferRelativeResize="0"/>
          <p:nvPr/>
        </p:nvPicPr>
        <p:blipFill>
          <a:blip r:embed="rId5">
            <a:alphaModFix/>
          </a:blip>
          <a:stretch>
            <a:fillRect/>
          </a:stretch>
        </p:blipFill>
        <p:spPr>
          <a:xfrm>
            <a:off x="26643725" y="14334962"/>
            <a:ext cx="952500" cy="1885950"/>
          </a:xfrm>
          <a:prstGeom prst="rect">
            <a:avLst/>
          </a:prstGeom>
          <a:noFill/>
          <a:ln>
            <a:noFill/>
          </a:ln>
        </p:spPr>
      </p:pic>
      <p:sp>
        <p:nvSpPr>
          <p:cNvPr id="532" name="Google Shape;532;p49"/>
          <p:cNvSpPr txBox="1"/>
          <p:nvPr/>
        </p:nvSpPr>
        <p:spPr>
          <a:xfrm>
            <a:off x="154452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1</a:t>
            </a:r>
            <a:endParaRPr sz="3600" b="1" i="1">
              <a:latin typeface="Times New Roman"/>
              <a:ea typeface="Times New Roman"/>
              <a:cs typeface="Times New Roman"/>
              <a:sym typeface="Times New Roman"/>
            </a:endParaRPr>
          </a:p>
        </p:txBody>
      </p:sp>
      <p:sp>
        <p:nvSpPr>
          <p:cNvPr id="533" name="Google Shape;533;p49"/>
          <p:cNvSpPr txBox="1"/>
          <p:nvPr/>
        </p:nvSpPr>
        <p:spPr>
          <a:xfrm>
            <a:off x="187218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2</a:t>
            </a:r>
            <a:endParaRPr sz="3600" b="1" i="1">
              <a:latin typeface="Times New Roman"/>
              <a:ea typeface="Times New Roman"/>
              <a:cs typeface="Times New Roman"/>
              <a:sym typeface="Times New Roman"/>
            </a:endParaRPr>
          </a:p>
        </p:txBody>
      </p:sp>
      <p:sp>
        <p:nvSpPr>
          <p:cNvPr id="534" name="Google Shape;534;p49"/>
          <p:cNvSpPr txBox="1"/>
          <p:nvPr/>
        </p:nvSpPr>
        <p:spPr>
          <a:xfrm>
            <a:off x="219222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3</a:t>
            </a:r>
            <a:endParaRPr sz="3600" b="1" i="1">
              <a:latin typeface="Times New Roman"/>
              <a:ea typeface="Times New Roman"/>
              <a:cs typeface="Times New Roman"/>
              <a:sym typeface="Times New Roman"/>
            </a:endParaRPr>
          </a:p>
        </p:txBody>
      </p:sp>
      <p:sp>
        <p:nvSpPr>
          <p:cNvPr id="535" name="Google Shape;535;p49"/>
          <p:cNvSpPr txBox="1"/>
          <p:nvPr/>
        </p:nvSpPr>
        <p:spPr>
          <a:xfrm>
            <a:off x="24589250" y="16297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4</a:t>
            </a:r>
            <a:endParaRPr sz="3600" b="1" i="1">
              <a:latin typeface="Times New Roman"/>
              <a:ea typeface="Times New Roman"/>
              <a:cs typeface="Times New Roman"/>
              <a:sym typeface="Times New Roman"/>
            </a:endParaRPr>
          </a:p>
        </p:txBody>
      </p:sp>
      <p:sp>
        <p:nvSpPr>
          <p:cNvPr id="536" name="Google Shape;536;p49"/>
          <p:cNvSpPr txBox="1"/>
          <p:nvPr/>
        </p:nvSpPr>
        <p:spPr>
          <a:xfrm>
            <a:off x="27408650" y="157637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5</a:t>
            </a:r>
            <a:endParaRPr sz="3600" b="1" i="1">
              <a:latin typeface="Times New Roman"/>
              <a:ea typeface="Times New Roman"/>
              <a:cs typeface="Times New Roman"/>
              <a:sym typeface="Times New Roman"/>
            </a:endParaRPr>
          </a:p>
        </p:txBody>
      </p:sp>
      <p:sp>
        <p:nvSpPr>
          <p:cNvPr id="537" name="Google Shape;537;p49"/>
          <p:cNvSpPr/>
          <p:nvPr/>
        </p:nvSpPr>
        <p:spPr>
          <a:xfrm>
            <a:off x="10305275" y="17175550"/>
            <a:ext cx="11796900" cy="2514600"/>
          </a:xfrm>
          <a:prstGeom prst="rect">
            <a:avLst/>
          </a:prstGeom>
          <a:solidFill>
            <a:schemeClr val="dk1"/>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lt1"/>
                </a:solidFill>
              </a:rPr>
              <a:t>Convolution Layers</a:t>
            </a:r>
            <a:endParaRPr sz="6400" b="1">
              <a:solidFill>
                <a:schemeClr val="lt1"/>
              </a:solidFill>
            </a:endParaRPr>
          </a:p>
          <a:p>
            <a:pPr marL="0" lvl="0" indent="0" algn="ctr" rtl="0">
              <a:spcBef>
                <a:spcPts val="0"/>
              </a:spcBef>
              <a:spcAft>
                <a:spcPts val="0"/>
              </a:spcAft>
              <a:buNone/>
            </a:pPr>
            <a:endParaRPr sz="6400" b="1">
              <a:solidFill>
                <a:schemeClr val="lt1"/>
              </a:solidFill>
            </a:endParaRPr>
          </a:p>
        </p:txBody>
      </p:sp>
      <p:sp>
        <p:nvSpPr>
          <p:cNvPr id="538" name="Google Shape;538;p49"/>
          <p:cNvSpPr/>
          <p:nvPr/>
        </p:nvSpPr>
        <p:spPr>
          <a:xfrm>
            <a:off x="9448250" y="6752500"/>
            <a:ext cx="126540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Sparse</a:t>
            </a:r>
            <a:endParaRPr sz="5400" b="1">
              <a:solidFill>
                <a:schemeClr val="dk1"/>
              </a:solidFill>
            </a:endParaRPr>
          </a:p>
        </p:txBody>
      </p:sp>
      <p:sp>
        <p:nvSpPr>
          <p:cNvPr id="539" name="Google Shape;539;p49"/>
          <p:cNvSpPr/>
          <p:nvPr/>
        </p:nvSpPr>
        <p:spPr>
          <a:xfrm>
            <a:off x="22509950" y="6752500"/>
            <a:ext cx="62100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Dense</a:t>
            </a:r>
            <a:endParaRPr sz="5400" b="1">
              <a:solidFill>
                <a:schemeClr val="dk1"/>
              </a:solidFill>
            </a:endParaRPr>
          </a:p>
        </p:txBody>
      </p:sp>
      <p:sp>
        <p:nvSpPr>
          <p:cNvPr id="540" name="Google Shape;540;p49"/>
          <p:cNvSpPr/>
          <p:nvPr/>
        </p:nvSpPr>
        <p:spPr>
          <a:xfrm>
            <a:off x="22658400" y="17175550"/>
            <a:ext cx="7014000" cy="2514600"/>
          </a:xfrm>
          <a:prstGeom prst="rect">
            <a:avLst/>
          </a:prstGeom>
          <a:solidFill>
            <a:schemeClr val="dk1"/>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lt1"/>
                </a:solidFill>
              </a:rPr>
              <a:t>Dense Layers</a:t>
            </a:r>
            <a:endParaRPr sz="6400" b="1">
              <a:solidFill>
                <a:schemeClr val="lt1"/>
              </a:solidFill>
            </a:endParaRPr>
          </a:p>
          <a:p>
            <a:pPr marL="0" lvl="0" indent="0" algn="ctr" rtl="0">
              <a:spcBef>
                <a:spcPts val="0"/>
              </a:spcBef>
              <a:spcAft>
                <a:spcPts val="0"/>
              </a:spcAft>
              <a:buNone/>
            </a:pPr>
            <a:endParaRPr sz="6400" b="1">
              <a:solidFill>
                <a:schemeClr val="lt1"/>
              </a:solidFill>
            </a:endParaRPr>
          </a:p>
        </p:txBody>
      </p:sp>
      <p:pic>
        <p:nvPicPr>
          <p:cNvPr id="541" name="Google Shape;541;p49"/>
          <p:cNvPicPr preferRelativeResize="0"/>
          <p:nvPr/>
        </p:nvPicPr>
        <p:blipFill>
          <a:blip r:embed="rId6">
            <a:alphaModFix/>
          </a:blip>
          <a:stretch>
            <a:fillRect/>
          </a:stretch>
        </p:blipFill>
        <p:spPr>
          <a:xfrm>
            <a:off x="10305238" y="18541450"/>
            <a:ext cx="11796976" cy="1123950"/>
          </a:xfrm>
          <a:prstGeom prst="rect">
            <a:avLst/>
          </a:prstGeom>
          <a:noFill/>
          <a:ln>
            <a:noFill/>
          </a:ln>
        </p:spPr>
      </p:pic>
      <p:pic>
        <p:nvPicPr>
          <p:cNvPr id="542" name="Google Shape;542;p49"/>
          <p:cNvPicPr preferRelativeResize="0"/>
          <p:nvPr/>
        </p:nvPicPr>
        <p:blipFill rotWithShape="1">
          <a:blip r:embed="rId7">
            <a:alphaModFix/>
          </a:blip>
          <a:srcRect l="40654" r="8163"/>
          <a:stretch/>
        </p:blipFill>
        <p:spPr>
          <a:xfrm>
            <a:off x="24222468" y="18181000"/>
            <a:ext cx="3885875" cy="1408200"/>
          </a:xfrm>
          <a:prstGeom prst="rect">
            <a:avLst/>
          </a:prstGeom>
          <a:noFill/>
          <a:ln>
            <a:noFill/>
          </a:ln>
        </p:spPr>
      </p:pic>
      <p:sp>
        <p:nvSpPr>
          <p:cNvPr id="543" name="Google Shape;543;p49"/>
          <p:cNvSpPr txBox="1"/>
          <p:nvPr/>
        </p:nvSpPr>
        <p:spPr>
          <a:xfrm>
            <a:off x="12778250" y="161447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0</a:t>
            </a:r>
            <a:endParaRPr sz="3600" b="1" i="1">
              <a:latin typeface="Times New Roman"/>
              <a:ea typeface="Times New Roman"/>
              <a:cs typeface="Times New Roman"/>
              <a:sym typeface="Times New Roman"/>
            </a:endParaRPr>
          </a:p>
        </p:txBody>
      </p:sp>
      <p:pic>
        <p:nvPicPr>
          <p:cNvPr id="544" name="Google Shape;544;p49"/>
          <p:cNvPicPr preferRelativeResize="0"/>
          <p:nvPr/>
        </p:nvPicPr>
        <p:blipFill>
          <a:blip r:embed="rId8">
            <a:alphaModFix/>
          </a:blip>
          <a:stretch>
            <a:fillRect/>
          </a:stretch>
        </p:blipFill>
        <p:spPr>
          <a:xfrm>
            <a:off x="1411950" y="10508751"/>
            <a:ext cx="3537000" cy="3537000"/>
          </a:xfrm>
          <a:prstGeom prst="rect">
            <a:avLst/>
          </a:prstGeom>
          <a:noFill/>
          <a:ln>
            <a:noFill/>
          </a:ln>
        </p:spPr>
      </p:pic>
      <p:sp>
        <p:nvSpPr>
          <p:cNvPr id="3" name="Google Shape;498;p48">
            <a:extLst>
              <a:ext uri="{FF2B5EF4-FFF2-40B4-BE49-F238E27FC236}">
                <a16:creationId xmlns:a16="http://schemas.microsoft.com/office/drawing/2014/main" id="{4188401B-4376-1048-110D-1ED2DA24CB43}"/>
              </a:ext>
            </a:extLst>
          </p:cNvPr>
          <p:cNvSpPr txBox="1"/>
          <p:nvPr/>
        </p:nvSpPr>
        <p:spPr>
          <a:xfrm>
            <a:off x="2012200" y="4848650"/>
            <a:ext cx="7006200" cy="3688672"/>
          </a:xfrm>
          <a:prstGeom prst="rect">
            <a:avLst/>
          </a:prstGeom>
          <a:noFill/>
          <a:ln>
            <a:noFill/>
          </a:ln>
        </p:spPr>
        <p:txBody>
          <a:bodyPr spcFirstLastPara="1" wrap="square" lIns="91425" tIns="91425" rIns="91425" bIns="91425" anchor="t" anchorCtr="0">
            <a:spAutoFit/>
          </a:bodyPr>
          <a:lstStyle/>
          <a:p>
            <a:pPr>
              <a:lnSpc>
                <a:spcPct val="115000"/>
              </a:lnSpc>
            </a:pPr>
            <a:r>
              <a:rPr lang="en-US" sz="6600" dirty="0">
                <a:latin typeface="NVIDIA Sans"/>
                <a:ea typeface="NVIDIA Sans"/>
                <a:cs typeface="NVIDIA Sans"/>
                <a:sym typeface="NVIDIA Sans"/>
              </a:rPr>
              <a:t>Cat 	    [100%] </a:t>
            </a:r>
            <a:endParaRPr lang="en-US" sz="6600">
              <a:latin typeface="NVIDIA Sans"/>
              <a:ea typeface="NVIDIA Sans"/>
              <a:cs typeface="NVIDIA Sans"/>
            </a:endParaRPr>
          </a:p>
          <a:p>
            <a:pPr>
              <a:lnSpc>
                <a:spcPct val="115000"/>
              </a:lnSpc>
            </a:pPr>
            <a:r>
              <a:rPr lang="en-US" sz="6600" dirty="0">
                <a:latin typeface="NVIDIA Sans"/>
                <a:ea typeface="NVIDIA Sans"/>
                <a:cs typeface="NVIDIA Sans"/>
                <a:sym typeface="NVIDIA Sans"/>
              </a:rPr>
              <a:t>Dog     [    0%]</a:t>
            </a:r>
            <a:endParaRPr sz="6600" dirty="0">
              <a:latin typeface="NVIDIA Sans"/>
              <a:ea typeface="NVIDIA Sans"/>
              <a:cs typeface="NVIDIA Sans"/>
              <a:sym typeface="NVIDIA Sans"/>
            </a:endParaRPr>
          </a:p>
          <a:p>
            <a:pPr>
              <a:lnSpc>
                <a:spcPct val="115000"/>
              </a:lnSpc>
            </a:pPr>
            <a:r>
              <a:rPr lang="en-US" sz="6600" dirty="0">
                <a:latin typeface="NVIDIA Sans"/>
                <a:ea typeface="NVIDIA Sans"/>
                <a:cs typeface="NVIDIA Sans"/>
                <a:sym typeface="NVIDIA Sans"/>
              </a:rPr>
              <a:t>Bird     [    0%]</a:t>
            </a:r>
            <a:endParaRPr sz="6600">
              <a:latin typeface="NVIDIA Sans"/>
              <a:ea typeface="NVIDIA Sans"/>
              <a:cs typeface="NVIDIA Sans"/>
              <a:sym typeface="NVIDIA Sans"/>
            </a:endParaRPr>
          </a:p>
        </p:txBody>
      </p:sp>
    </p:spTree>
  </p:cSld>
  <p:clrMapOvr>
    <a:masterClrMapping/>
  </p:clrMapOvr>
  <mc:AlternateContent xmlns:mc="http://schemas.openxmlformats.org/markup-compatibility/2006" xmlns:p14="http://schemas.microsoft.com/office/powerpoint/2010/main">
    <mc:Choice Requires="p14">
      <p:transition spd="slow" p14:dur="2000" advTm="78323"/>
    </mc:Choice>
    <mc:Fallback xmlns="">
      <p:transition spd="slow" advTm="7832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50"/>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Deep Learning</a:t>
            </a:r>
            <a:endParaRPr sz="8400"/>
          </a:p>
        </p:txBody>
      </p:sp>
      <p:sp>
        <p:nvSpPr>
          <p:cNvPr id="551" name="Google Shape;551;p50"/>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Machine Learning with Deep Models</a:t>
            </a:r>
            <a:endParaRPr sz="5400" b="1"/>
          </a:p>
        </p:txBody>
      </p:sp>
      <p:pic>
        <p:nvPicPr>
          <p:cNvPr id="553" name="Google Shape;553;p50"/>
          <p:cNvPicPr preferRelativeResize="0"/>
          <p:nvPr/>
        </p:nvPicPr>
        <p:blipFill rotWithShape="1">
          <a:blip r:embed="rId3">
            <a:alphaModFix/>
          </a:blip>
          <a:srcRect l="20489" t="3423" b="10131"/>
          <a:stretch/>
        </p:blipFill>
        <p:spPr>
          <a:xfrm>
            <a:off x="1411949" y="8729325"/>
            <a:ext cx="7014050" cy="7095850"/>
          </a:xfrm>
          <a:prstGeom prst="rect">
            <a:avLst/>
          </a:prstGeom>
          <a:noFill/>
          <a:ln>
            <a:noFill/>
          </a:ln>
        </p:spPr>
      </p:pic>
      <p:sp>
        <p:nvSpPr>
          <p:cNvPr id="554" name="Google Shape;554;p50"/>
          <p:cNvSpPr txBox="1"/>
          <p:nvPr/>
        </p:nvSpPr>
        <p:spPr>
          <a:xfrm>
            <a:off x="30303125" y="10508750"/>
            <a:ext cx="5634600" cy="368867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Cat 		[80%] </a:t>
            </a:r>
            <a:endParaRPr sz="6600"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Dog 		[15%]</a:t>
            </a:r>
            <a:endParaRPr sz="6600"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Bird 		[  5%]</a:t>
            </a:r>
            <a:endParaRPr sz="6600" dirty="0">
              <a:latin typeface="NVIDIA Sans"/>
              <a:ea typeface="NVIDIA Sans"/>
              <a:cs typeface="NVIDIA Sans"/>
              <a:sym typeface="NVIDIA Sans"/>
            </a:endParaRPr>
          </a:p>
        </p:txBody>
      </p:sp>
      <p:pic>
        <p:nvPicPr>
          <p:cNvPr id="555" name="Google Shape;555;p50"/>
          <p:cNvPicPr preferRelativeResize="0"/>
          <p:nvPr/>
        </p:nvPicPr>
        <p:blipFill>
          <a:blip r:embed="rId4">
            <a:alphaModFix/>
          </a:blip>
          <a:stretch>
            <a:fillRect/>
          </a:stretch>
        </p:blipFill>
        <p:spPr>
          <a:xfrm>
            <a:off x="9282050" y="8049150"/>
            <a:ext cx="19044526" cy="8666750"/>
          </a:xfrm>
          <a:prstGeom prst="rect">
            <a:avLst/>
          </a:prstGeom>
          <a:noFill/>
          <a:ln>
            <a:noFill/>
          </a:ln>
        </p:spPr>
      </p:pic>
      <p:pic>
        <p:nvPicPr>
          <p:cNvPr id="556" name="Google Shape;556;p50"/>
          <p:cNvPicPr preferRelativeResize="0"/>
          <p:nvPr/>
        </p:nvPicPr>
        <p:blipFill>
          <a:blip r:embed="rId5">
            <a:alphaModFix/>
          </a:blip>
          <a:stretch>
            <a:fillRect/>
          </a:stretch>
        </p:blipFill>
        <p:spPr>
          <a:xfrm>
            <a:off x="11996375" y="14700387"/>
            <a:ext cx="952500" cy="1885950"/>
          </a:xfrm>
          <a:prstGeom prst="rect">
            <a:avLst/>
          </a:prstGeom>
          <a:noFill/>
          <a:ln>
            <a:noFill/>
          </a:ln>
        </p:spPr>
      </p:pic>
      <p:pic>
        <p:nvPicPr>
          <p:cNvPr id="557" name="Google Shape;557;p50"/>
          <p:cNvPicPr preferRelativeResize="0"/>
          <p:nvPr/>
        </p:nvPicPr>
        <p:blipFill>
          <a:blip r:embed="rId5">
            <a:alphaModFix/>
          </a:blip>
          <a:stretch>
            <a:fillRect/>
          </a:stretch>
        </p:blipFill>
        <p:spPr>
          <a:xfrm>
            <a:off x="14633750" y="13710687"/>
            <a:ext cx="952500" cy="1885950"/>
          </a:xfrm>
          <a:prstGeom prst="rect">
            <a:avLst/>
          </a:prstGeom>
          <a:noFill/>
          <a:ln>
            <a:noFill/>
          </a:ln>
        </p:spPr>
      </p:pic>
      <p:pic>
        <p:nvPicPr>
          <p:cNvPr id="558" name="Google Shape;558;p50"/>
          <p:cNvPicPr preferRelativeResize="0"/>
          <p:nvPr/>
        </p:nvPicPr>
        <p:blipFill>
          <a:blip r:embed="rId5">
            <a:alphaModFix/>
          </a:blip>
          <a:stretch>
            <a:fillRect/>
          </a:stretch>
        </p:blipFill>
        <p:spPr>
          <a:xfrm>
            <a:off x="17891750" y="13710687"/>
            <a:ext cx="952500" cy="1885950"/>
          </a:xfrm>
          <a:prstGeom prst="rect">
            <a:avLst/>
          </a:prstGeom>
          <a:noFill/>
          <a:ln>
            <a:noFill/>
          </a:ln>
        </p:spPr>
      </p:pic>
      <p:pic>
        <p:nvPicPr>
          <p:cNvPr id="559" name="Google Shape;559;p50"/>
          <p:cNvPicPr preferRelativeResize="0"/>
          <p:nvPr/>
        </p:nvPicPr>
        <p:blipFill>
          <a:blip r:embed="rId5">
            <a:alphaModFix/>
          </a:blip>
          <a:stretch>
            <a:fillRect/>
          </a:stretch>
        </p:blipFill>
        <p:spPr>
          <a:xfrm>
            <a:off x="21149750" y="13710687"/>
            <a:ext cx="952500" cy="1885950"/>
          </a:xfrm>
          <a:prstGeom prst="rect">
            <a:avLst/>
          </a:prstGeom>
          <a:noFill/>
          <a:ln>
            <a:noFill/>
          </a:ln>
        </p:spPr>
      </p:pic>
      <p:pic>
        <p:nvPicPr>
          <p:cNvPr id="560" name="Google Shape;560;p50"/>
          <p:cNvPicPr preferRelativeResize="0"/>
          <p:nvPr/>
        </p:nvPicPr>
        <p:blipFill>
          <a:blip r:embed="rId5">
            <a:alphaModFix/>
          </a:blip>
          <a:stretch>
            <a:fillRect/>
          </a:stretch>
        </p:blipFill>
        <p:spPr>
          <a:xfrm>
            <a:off x="23787125" y="14829962"/>
            <a:ext cx="952500" cy="1885950"/>
          </a:xfrm>
          <a:prstGeom prst="rect">
            <a:avLst/>
          </a:prstGeom>
          <a:noFill/>
          <a:ln>
            <a:noFill/>
          </a:ln>
        </p:spPr>
      </p:pic>
      <p:pic>
        <p:nvPicPr>
          <p:cNvPr id="561" name="Google Shape;561;p50"/>
          <p:cNvPicPr preferRelativeResize="0"/>
          <p:nvPr/>
        </p:nvPicPr>
        <p:blipFill>
          <a:blip r:embed="rId5">
            <a:alphaModFix/>
          </a:blip>
          <a:stretch>
            <a:fillRect/>
          </a:stretch>
        </p:blipFill>
        <p:spPr>
          <a:xfrm>
            <a:off x="26643725" y="14334962"/>
            <a:ext cx="952500" cy="1885950"/>
          </a:xfrm>
          <a:prstGeom prst="rect">
            <a:avLst/>
          </a:prstGeom>
          <a:noFill/>
          <a:ln>
            <a:noFill/>
          </a:ln>
        </p:spPr>
      </p:pic>
      <p:sp>
        <p:nvSpPr>
          <p:cNvPr id="562" name="Google Shape;562;p50"/>
          <p:cNvSpPr txBox="1"/>
          <p:nvPr/>
        </p:nvSpPr>
        <p:spPr>
          <a:xfrm>
            <a:off x="12778250" y="161447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0</a:t>
            </a:r>
            <a:endParaRPr sz="3600" b="1" i="1">
              <a:latin typeface="Times New Roman"/>
              <a:ea typeface="Times New Roman"/>
              <a:cs typeface="Times New Roman"/>
              <a:sym typeface="Times New Roman"/>
            </a:endParaRPr>
          </a:p>
        </p:txBody>
      </p:sp>
      <p:sp>
        <p:nvSpPr>
          <p:cNvPr id="563" name="Google Shape;563;p50"/>
          <p:cNvSpPr txBox="1"/>
          <p:nvPr/>
        </p:nvSpPr>
        <p:spPr>
          <a:xfrm>
            <a:off x="154452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1</a:t>
            </a:r>
            <a:endParaRPr sz="3600" b="1" i="1">
              <a:latin typeface="Times New Roman"/>
              <a:ea typeface="Times New Roman"/>
              <a:cs typeface="Times New Roman"/>
              <a:sym typeface="Times New Roman"/>
            </a:endParaRPr>
          </a:p>
        </p:txBody>
      </p:sp>
      <p:sp>
        <p:nvSpPr>
          <p:cNvPr id="564" name="Google Shape;564;p50"/>
          <p:cNvSpPr txBox="1"/>
          <p:nvPr/>
        </p:nvSpPr>
        <p:spPr>
          <a:xfrm>
            <a:off x="187218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2</a:t>
            </a:r>
            <a:endParaRPr sz="3600" b="1" i="1">
              <a:latin typeface="Times New Roman"/>
              <a:ea typeface="Times New Roman"/>
              <a:cs typeface="Times New Roman"/>
              <a:sym typeface="Times New Roman"/>
            </a:endParaRPr>
          </a:p>
        </p:txBody>
      </p:sp>
      <p:sp>
        <p:nvSpPr>
          <p:cNvPr id="565" name="Google Shape;565;p50"/>
          <p:cNvSpPr txBox="1"/>
          <p:nvPr/>
        </p:nvSpPr>
        <p:spPr>
          <a:xfrm>
            <a:off x="219222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3</a:t>
            </a:r>
            <a:endParaRPr sz="3600" b="1" i="1">
              <a:latin typeface="Times New Roman"/>
              <a:ea typeface="Times New Roman"/>
              <a:cs typeface="Times New Roman"/>
              <a:sym typeface="Times New Roman"/>
            </a:endParaRPr>
          </a:p>
        </p:txBody>
      </p:sp>
      <p:sp>
        <p:nvSpPr>
          <p:cNvPr id="566" name="Google Shape;566;p50"/>
          <p:cNvSpPr txBox="1"/>
          <p:nvPr/>
        </p:nvSpPr>
        <p:spPr>
          <a:xfrm>
            <a:off x="24589250" y="16297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4</a:t>
            </a:r>
            <a:endParaRPr sz="3600" b="1" i="1">
              <a:latin typeface="Times New Roman"/>
              <a:ea typeface="Times New Roman"/>
              <a:cs typeface="Times New Roman"/>
              <a:sym typeface="Times New Roman"/>
            </a:endParaRPr>
          </a:p>
        </p:txBody>
      </p:sp>
      <p:sp>
        <p:nvSpPr>
          <p:cNvPr id="567" name="Google Shape;567;p50"/>
          <p:cNvSpPr txBox="1"/>
          <p:nvPr/>
        </p:nvSpPr>
        <p:spPr>
          <a:xfrm>
            <a:off x="27408650" y="157637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5</a:t>
            </a:r>
            <a:endParaRPr sz="3600" b="1" i="1">
              <a:latin typeface="Times New Roman"/>
              <a:ea typeface="Times New Roman"/>
              <a:cs typeface="Times New Roman"/>
              <a:sym typeface="Times New Roman"/>
            </a:endParaRPr>
          </a:p>
        </p:txBody>
      </p:sp>
      <p:sp>
        <p:nvSpPr>
          <p:cNvPr id="568" name="Google Shape;568;p50"/>
          <p:cNvSpPr/>
          <p:nvPr/>
        </p:nvSpPr>
        <p:spPr>
          <a:xfrm>
            <a:off x="10305275" y="17175550"/>
            <a:ext cx="14069400" cy="1594500"/>
          </a:xfrm>
          <a:prstGeom prst="rect">
            <a:avLst/>
          </a:prstGeom>
          <a:solidFill>
            <a:schemeClr val="dk1"/>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lt1"/>
                </a:solidFill>
              </a:rPr>
              <a:t>General Image Logic</a:t>
            </a:r>
            <a:endParaRPr sz="6400" b="1">
              <a:solidFill>
                <a:schemeClr val="lt1"/>
              </a:solidFill>
            </a:endParaRPr>
          </a:p>
        </p:txBody>
      </p:sp>
      <p:sp>
        <p:nvSpPr>
          <p:cNvPr id="569" name="Google Shape;569;p50"/>
          <p:cNvSpPr/>
          <p:nvPr/>
        </p:nvSpPr>
        <p:spPr>
          <a:xfrm>
            <a:off x="9448250" y="6752500"/>
            <a:ext cx="126540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Sparse</a:t>
            </a:r>
            <a:endParaRPr sz="5400" b="1">
              <a:solidFill>
                <a:schemeClr val="dk1"/>
              </a:solidFill>
            </a:endParaRPr>
          </a:p>
        </p:txBody>
      </p:sp>
      <p:sp>
        <p:nvSpPr>
          <p:cNvPr id="570" name="Google Shape;570;p50"/>
          <p:cNvSpPr/>
          <p:nvPr/>
        </p:nvSpPr>
        <p:spPr>
          <a:xfrm>
            <a:off x="22509950" y="6752500"/>
            <a:ext cx="62100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Dense</a:t>
            </a:r>
            <a:endParaRPr sz="5400" b="1">
              <a:solidFill>
                <a:schemeClr val="dk1"/>
              </a:solidFill>
            </a:endParaRPr>
          </a:p>
        </p:txBody>
      </p:sp>
      <p:sp>
        <p:nvSpPr>
          <p:cNvPr id="571" name="Google Shape;571;p50"/>
          <p:cNvSpPr/>
          <p:nvPr/>
        </p:nvSpPr>
        <p:spPr>
          <a:xfrm>
            <a:off x="9448250" y="5591250"/>
            <a:ext cx="143388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Feature Extractors</a:t>
            </a:r>
            <a:endParaRPr sz="5400" b="1">
              <a:solidFill>
                <a:schemeClr val="dk1"/>
              </a:solidFill>
            </a:endParaRPr>
          </a:p>
        </p:txBody>
      </p:sp>
      <p:sp>
        <p:nvSpPr>
          <p:cNvPr id="572" name="Google Shape;572;p50"/>
          <p:cNvSpPr/>
          <p:nvPr/>
        </p:nvSpPr>
        <p:spPr>
          <a:xfrm>
            <a:off x="24014975" y="5591250"/>
            <a:ext cx="47049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Task Head</a:t>
            </a:r>
            <a:endParaRPr sz="5400" b="1">
              <a:solidFill>
                <a:schemeClr val="dk1"/>
              </a:solidFill>
            </a:endParaRPr>
          </a:p>
        </p:txBody>
      </p:sp>
      <p:sp>
        <p:nvSpPr>
          <p:cNvPr id="573" name="Google Shape;573;p50"/>
          <p:cNvSpPr/>
          <p:nvPr/>
        </p:nvSpPr>
        <p:spPr>
          <a:xfrm>
            <a:off x="24967625" y="17175550"/>
            <a:ext cx="4704900" cy="1594500"/>
          </a:xfrm>
          <a:prstGeom prst="rect">
            <a:avLst/>
          </a:prstGeom>
          <a:solidFill>
            <a:schemeClr val="dk1"/>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lt1"/>
                </a:solidFill>
              </a:rPr>
              <a:t>Cat? Dog?</a:t>
            </a:r>
            <a:endParaRPr sz="6400" b="1">
              <a:solidFill>
                <a:schemeClr val="lt1"/>
              </a:solidFill>
            </a:endParaRPr>
          </a:p>
        </p:txBody>
      </p:sp>
      <p:pic>
        <p:nvPicPr>
          <p:cNvPr id="574" name="Google Shape;574;p50"/>
          <p:cNvPicPr preferRelativeResize="0"/>
          <p:nvPr/>
        </p:nvPicPr>
        <p:blipFill>
          <a:blip r:embed="rId6">
            <a:alphaModFix/>
          </a:blip>
          <a:stretch>
            <a:fillRect/>
          </a:stretch>
        </p:blipFill>
        <p:spPr>
          <a:xfrm>
            <a:off x="1411950" y="10508751"/>
            <a:ext cx="3537000" cy="3537000"/>
          </a:xfrm>
          <a:prstGeom prst="rect">
            <a:avLst/>
          </a:prstGeom>
          <a:noFill/>
          <a:ln>
            <a:noFill/>
          </a:ln>
        </p:spPr>
      </p:pic>
      <p:sp>
        <p:nvSpPr>
          <p:cNvPr id="3" name="Google Shape;498;p48">
            <a:extLst>
              <a:ext uri="{FF2B5EF4-FFF2-40B4-BE49-F238E27FC236}">
                <a16:creationId xmlns:a16="http://schemas.microsoft.com/office/drawing/2014/main" id="{80EB0474-B571-128B-78B7-146633EE97F0}"/>
              </a:ext>
            </a:extLst>
          </p:cNvPr>
          <p:cNvSpPr txBox="1"/>
          <p:nvPr/>
        </p:nvSpPr>
        <p:spPr>
          <a:xfrm>
            <a:off x="2012200" y="4848650"/>
            <a:ext cx="7006200" cy="3688672"/>
          </a:xfrm>
          <a:prstGeom prst="rect">
            <a:avLst/>
          </a:prstGeom>
          <a:noFill/>
          <a:ln>
            <a:noFill/>
          </a:ln>
        </p:spPr>
        <p:txBody>
          <a:bodyPr spcFirstLastPara="1" wrap="square" lIns="91425" tIns="91425" rIns="91425" bIns="91425" anchor="t" anchorCtr="0">
            <a:spAutoFit/>
          </a:bodyPr>
          <a:lstStyle/>
          <a:p>
            <a:pPr>
              <a:lnSpc>
                <a:spcPct val="115000"/>
              </a:lnSpc>
            </a:pPr>
            <a:r>
              <a:rPr lang="en-US" sz="6600" dirty="0">
                <a:latin typeface="NVIDIA Sans"/>
                <a:ea typeface="NVIDIA Sans"/>
                <a:cs typeface="NVIDIA Sans"/>
                <a:sym typeface="NVIDIA Sans"/>
              </a:rPr>
              <a:t>Cat 	    [100%] </a:t>
            </a:r>
            <a:endParaRPr lang="en-US" sz="6600">
              <a:latin typeface="NVIDIA Sans"/>
              <a:ea typeface="NVIDIA Sans"/>
              <a:cs typeface="NVIDIA Sans"/>
            </a:endParaRPr>
          </a:p>
          <a:p>
            <a:pPr>
              <a:lnSpc>
                <a:spcPct val="115000"/>
              </a:lnSpc>
            </a:pPr>
            <a:r>
              <a:rPr lang="en-US" sz="6600" dirty="0">
                <a:latin typeface="NVIDIA Sans"/>
                <a:ea typeface="NVIDIA Sans"/>
                <a:cs typeface="NVIDIA Sans"/>
                <a:sym typeface="NVIDIA Sans"/>
              </a:rPr>
              <a:t>Dog     [    0%]</a:t>
            </a:r>
            <a:endParaRPr sz="6600" dirty="0">
              <a:latin typeface="NVIDIA Sans"/>
              <a:ea typeface="NVIDIA Sans"/>
              <a:cs typeface="NVIDIA Sans"/>
              <a:sym typeface="NVIDIA Sans"/>
            </a:endParaRPr>
          </a:p>
          <a:p>
            <a:pPr>
              <a:lnSpc>
                <a:spcPct val="115000"/>
              </a:lnSpc>
            </a:pPr>
            <a:r>
              <a:rPr lang="en-US" sz="6600" dirty="0">
                <a:latin typeface="NVIDIA Sans"/>
                <a:ea typeface="NVIDIA Sans"/>
                <a:cs typeface="NVIDIA Sans"/>
                <a:sym typeface="NVIDIA Sans"/>
              </a:rPr>
              <a:t>Bird     [    0%]</a:t>
            </a:r>
            <a:endParaRPr sz="6600">
              <a:latin typeface="NVIDIA Sans"/>
              <a:ea typeface="NVIDIA Sans"/>
              <a:cs typeface="NVIDIA Sans"/>
              <a:sym typeface="NVIDIA Sans"/>
            </a:endParaRPr>
          </a:p>
        </p:txBody>
      </p:sp>
    </p:spTree>
  </p:cSld>
  <p:clrMapOvr>
    <a:masterClrMapping/>
  </p:clrMapOvr>
  <mc:AlternateContent xmlns:mc="http://schemas.openxmlformats.org/markup-compatibility/2006" xmlns:p14="http://schemas.microsoft.com/office/powerpoint/2010/main">
    <mc:Choice Requires="p14">
      <p:transition spd="slow" p14:dur="2000" advTm="98468"/>
    </mc:Choice>
    <mc:Fallback xmlns="">
      <p:transition spd="slow" advTm="9846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51"/>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Deep Learning</a:t>
            </a:r>
            <a:endParaRPr sz="8400"/>
          </a:p>
        </p:txBody>
      </p:sp>
      <p:sp>
        <p:nvSpPr>
          <p:cNvPr id="581" name="Google Shape;581;p51"/>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Machine Learning with Deep Models</a:t>
            </a:r>
            <a:endParaRPr sz="5400" b="1"/>
          </a:p>
        </p:txBody>
      </p:sp>
      <p:pic>
        <p:nvPicPr>
          <p:cNvPr id="583" name="Google Shape;583;p51"/>
          <p:cNvPicPr preferRelativeResize="0"/>
          <p:nvPr/>
        </p:nvPicPr>
        <p:blipFill rotWithShape="1">
          <a:blip r:embed="rId3">
            <a:alphaModFix/>
          </a:blip>
          <a:srcRect l="20489" t="3423" b="10131"/>
          <a:stretch/>
        </p:blipFill>
        <p:spPr>
          <a:xfrm>
            <a:off x="1411949" y="8729325"/>
            <a:ext cx="7014050" cy="7095850"/>
          </a:xfrm>
          <a:prstGeom prst="rect">
            <a:avLst/>
          </a:prstGeom>
          <a:noFill/>
          <a:ln>
            <a:noFill/>
          </a:ln>
        </p:spPr>
      </p:pic>
      <p:sp>
        <p:nvSpPr>
          <p:cNvPr id="584" name="Google Shape;584;p51"/>
          <p:cNvSpPr txBox="1"/>
          <p:nvPr/>
        </p:nvSpPr>
        <p:spPr>
          <a:xfrm>
            <a:off x="30303125" y="10508750"/>
            <a:ext cx="5634600" cy="368867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Cat 		[80%] </a:t>
            </a:r>
            <a:endParaRPr sz="6600"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Dog 		[15%]</a:t>
            </a:r>
            <a:endParaRPr sz="6600"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600" dirty="0">
                <a:latin typeface="NVIDIA Sans"/>
                <a:ea typeface="NVIDIA Sans"/>
                <a:cs typeface="NVIDIA Sans"/>
                <a:sym typeface="NVIDIA Sans"/>
              </a:rPr>
              <a:t>Bird 		[  5%]</a:t>
            </a:r>
            <a:endParaRPr sz="6600" dirty="0">
              <a:latin typeface="NVIDIA Sans"/>
              <a:ea typeface="NVIDIA Sans"/>
              <a:cs typeface="NVIDIA Sans"/>
              <a:sym typeface="NVIDIA Sans"/>
            </a:endParaRPr>
          </a:p>
        </p:txBody>
      </p:sp>
      <p:pic>
        <p:nvPicPr>
          <p:cNvPr id="585" name="Google Shape;585;p51"/>
          <p:cNvPicPr preferRelativeResize="0"/>
          <p:nvPr/>
        </p:nvPicPr>
        <p:blipFill>
          <a:blip r:embed="rId4">
            <a:alphaModFix/>
          </a:blip>
          <a:stretch>
            <a:fillRect/>
          </a:stretch>
        </p:blipFill>
        <p:spPr>
          <a:xfrm>
            <a:off x="9282050" y="8049150"/>
            <a:ext cx="19044526" cy="8666750"/>
          </a:xfrm>
          <a:prstGeom prst="rect">
            <a:avLst/>
          </a:prstGeom>
          <a:noFill/>
          <a:ln>
            <a:noFill/>
          </a:ln>
        </p:spPr>
      </p:pic>
      <p:pic>
        <p:nvPicPr>
          <p:cNvPr id="586" name="Google Shape;586;p51"/>
          <p:cNvPicPr preferRelativeResize="0"/>
          <p:nvPr/>
        </p:nvPicPr>
        <p:blipFill>
          <a:blip r:embed="rId5">
            <a:alphaModFix/>
          </a:blip>
          <a:stretch>
            <a:fillRect/>
          </a:stretch>
        </p:blipFill>
        <p:spPr>
          <a:xfrm>
            <a:off x="11996375" y="14700387"/>
            <a:ext cx="952500" cy="1885950"/>
          </a:xfrm>
          <a:prstGeom prst="rect">
            <a:avLst/>
          </a:prstGeom>
          <a:noFill/>
          <a:ln>
            <a:noFill/>
          </a:ln>
        </p:spPr>
      </p:pic>
      <p:pic>
        <p:nvPicPr>
          <p:cNvPr id="587" name="Google Shape;587;p51"/>
          <p:cNvPicPr preferRelativeResize="0"/>
          <p:nvPr/>
        </p:nvPicPr>
        <p:blipFill>
          <a:blip r:embed="rId5">
            <a:alphaModFix/>
          </a:blip>
          <a:stretch>
            <a:fillRect/>
          </a:stretch>
        </p:blipFill>
        <p:spPr>
          <a:xfrm>
            <a:off x="14633750" y="13710687"/>
            <a:ext cx="952500" cy="1885950"/>
          </a:xfrm>
          <a:prstGeom prst="rect">
            <a:avLst/>
          </a:prstGeom>
          <a:noFill/>
          <a:ln>
            <a:noFill/>
          </a:ln>
        </p:spPr>
      </p:pic>
      <p:pic>
        <p:nvPicPr>
          <p:cNvPr id="588" name="Google Shape;588;p51"/>
          <p:cNvPicPr preferRelativeResize="0"/>
          <p:nvPr/>
        </p:nvPicPr>
        <p:blipFill>
          <a:blip r:embed="rId5">
            <a:alphaModFix/>
          </a:blip>
          <a:stretch>
            <a:fillRect/>
          </a:stretch>
        </p:blipFill>
        <p:spPr>
          <a:xfrm>
            <a:off x="17891750" y="13710687"/>
            <a:ext cx="952500" cy="1885950"/>
          </a:xfrm>
          <a:prstGeom prst="rect">
            <a:avLst/>
          </a:prstGeom>
          <a:noFill/>
          <a:ln>
            <a:noFill/>
          </a:ln>
        </p:spPr>
      </p:pic>
      <p:pic>
        <p:nvPicPr>
          <p:cNvPr id="589" name="Google Shape;589;p51"/>
          <p:cNvPicPr preferRelativeResize="0"/>
          <p:nvPr/>
        </p:nvPicPr>
        <p:blipFill>
          <a:blip r:embed="rId5">
            <a:alphaModFix/>
          </a:blip>
          <a:stretch>
            <a:fillRect/>
          </a:stretch>
        </p:blipFill>
        <p:spPr>
          <a:xfrm>
            <a:off x="21149750" y="13710687"/>
            <a:ext cx="952500" cy="1885950"/>
          </a:xfrm>
          <a:prstGeom prst="rect">
            <a:avLst/>
          </a:prstGeom>
          <a:noFill/>
          <a:ln>
            <a:noFill/>
          </a:ln>
        </p:spPr>
      </p:pic>
      <p:pic>
        <p:nvPicPr>
          <p:cNvPr id="590" name="Google Shape;590;p51"/>
          <p:cNvPicPr preferRelativeResize="0"/>
          <p:nvPr/>
        </p:nvPicPr>
        <p:blipFill>
          <a:blip r:embed="rId5">
            <a:alphaModFix/>
          </a:blip>
          <a:stretch>
            <a:fillRect/>
          </a:stretch>
        </p:blipFill>
        <p:spPr>
          <a:xfrm>
            <a:off x="23787125" y="14829962"/>
            <a:ext cx="952500" cy="1885950"/>
          </a:xfrm>
          <a:prstGeom prst="rect">
            <a:avLst/>
          </a:prstGeom>
          <a:noFill/>
          <a:ln>
            <a:noFill/>
          </a:ln>
        </p:spPr>
      </p:pic>
      <p:pic>
        <p:nvPicPr>
          <p:cNvPr id="591" name="Google Shape;591;p51"/>
          <p:cNvPicPr preferRelativeResize="0"/>
          <p:nvPr/>
        </p:nvPicPr>
        <p:blipFill>
          <a:blip r:embed="rId5">
            <a:alphaModFix/>
          </a:blip>
          <a:stretch>
            <a:fillRect/>
          </a:stretch>
        </p:blipFill>
        <p:spPr>
          <a:xfrm>
            <a:off x="26643725" y="14334962"/>
            <a:ext cx="952500" cy="1885950"/>
          </a:xfrm>
          <a:prstGeom prst="rect">
            <a:avLst/>
          </a:prstGeom>
          <a:noFill/>
          <a:ln>
            <a:noFill/>
          </a:ln>
        </p:spPr>
      </p:pic>
      <p:sp>
        <p:nvSpPr>
          <p:cNvPr id="592" name="Google Shape;592;p51"/>
          <p:cNvSpPr txBox="1"/>
          <p:nvPr/>
        </p:nvSpPr>
        <p:spPr>
          <a:xfrm>
            <a:off x="12778250" y="161447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0</a:t>
            </a:r>
            <a:endParaRPr sz="3600" b="1" i="1">
              <a:latin typeface="Times New Roman"/>
              <a:ea typeface="Times New Roman"/>
              <a:cs typeface="Times New Roman"/>
              <a:sym typeface="Times New Roman"/>
            </a:endParaRPr>
          </a:p>
        </p:txBody>
      </p:sp>
      <p:sp>
        <p:nvSpPr>
          <p:cNvPr id="593" name="Google Shape;593;p51"/>
          <p:cNvSpPr txBox="1"/>
          <p:nvPr/>
        </p:nvSpPr>
        <p:spPr>
          <a:xfrm>
            <a:off x="154452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1</a:t>
            </a:r>
            <a:endParaRPr sz="3600" b="1" i="1">
              <a:latin typeface="Times New Roman"/>
              <a:ea typeface="Times New Roman"/>
              <a:cs typeface="Times New Roman"/>
              <a:sym typeface="Times New Roman"/>
            </a:endParaRPr>
          </a:p>
        </p:txBody>
      </p:sp>
      <p:sp>
        <p:nvSpPr>
          <p:cNvPr id="594" name="Google Shape;594;p51"/>
          <p:cNvSpPr txBox="1"/>
          <p:nvPr/>
        </p:nvSpPr>
        <p:spPr>
          <a:xfrm>
            <a:off x="187218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2</a:t>
            </a:r>
            <a:endParaRPr sz="3600" b="1" i="1">
              <a:latin typeface="Times New Roman"/>
              <a:ea typeface="Times New Roman"/>
              <a:cs typeface="Times New Roman"/>
              <a:sym typeface="Times New Roman"/>
            </a:endParaRPr>
          </a:p>
        </p:txBody>
      </p:sp>
      <p:sp>
        <p:nvSpPr>
          <p:cNvPr id="595" name="Google Shape;595;p51"/>
          <p:cNvSpPr txBox="1"/>
          <p:nvPr/>
        </p:nvSpPr>
        <p:spPr>
          <a:xfrm>
            <a:off x="21922250" y="15154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3</a:t>
            </a:r>
            <a:endParaRPr sz="3600" b="1" i="1">
              <a:latin typeface="Times New Roman"/>
              <a:ea typeface="Times New Roman"/>
              <a:cs typeface="Times New Roman"/>
              <a:sym typeface="Times New Roman"/>
            </a:endParaRPr>
          </a:p>
        </p:txBody>
      </p:sp>
      <p:sp>
        <p:nvSpPr>
          <p:cNvPr id="596" name="Google Shape;596;p51"/>
          <p:cNvSpPr txBox="1"/>
          <p:nvPr/>
        </p:nvSpPr>
        <p:spPr>
          <a:xfrm>
            <a:off x="24589250" y="162971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4</a:t>
            </a:r>
            <a:endParaRPr sz="3600" b="1" i="1">
              <a:latin typeface="Times New Roman"/>
              <a:ea typeface="Times New Roman"/>
              <a:cs typeface="Times New Roman"/>
              <a:sym typeface="Times New Roman"/>
            </a:endParaRPr>
          </a:p>
        </p:txBody>
      </p:sp>
      <p:sp>
        <p:nvSpPr>
          <p:cNvPr id="597" name="Google Shape;597;p51"/>
          <p:cNvSpPr txBox="1"/>
          <p:nvPr/>
        </p:nvSpPr>
        <p:spPr>
          <a:xfrm>
            <a:off x="27408650" y="15763700"/>
            <a:ext cx="587700" cy="73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600" i="1">
                <a:solidFill>
                  <a:schemeClr val="lt1"/>
                </a:solidFill>
                <a:latin typeface="Times New Roman"/>
                <a:ea typeface="Times New Roman"/>
                <a:cs typeface="Times New Roman"/>
                <a:sym typeface="Times New Roman"/>
              </a:rPr>
              <a:t>5</a:t>
            </a:r>
            <a:endParaRPr sz="3600" b="1" i="1">
              <a:latin typeface="Times New Roman"/>
              <a:ea typeface="Times New Roman"/>
              <a:cs typeface="Times New Roman"/>
              <a:sym typeface="Times New Roman"/>
            </a:endParaRPr>
          </a:p>
        </p:txBody>
      </p:sp>
      <p:sp>
        <p:nvSpPr>
          <p:cNvPr id="598" name="Google Shape;598;p51"/>
          <p:cNvSpPr/>
          <p:nvPr/>
        </p:nvSpPr>
        <p:spPr>
          <a:xfrm>
            <a:off x="9448250" y="6752500"/>
            <a:ext cx="126540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Sparse</a:t>
            </a:r>
            <a:endParaRPr sz="5400" b="1">
              <a:solidFill>
                <a:schemeClr val="dk1"/>
              </a:solidFill>
            </a:endParaRPr>
          </a:p>
        </p:txBody>
      </p:sp>
      <p:sp>
        <p:nvSpPr>
          <p:cNvPr id="599" name="Google Shape;599;p51"/>
          <p:cNvSpPr/>
          <p:nvPr/>
        </p:nvSpPr>
        <p:spPr>
          <a:xfrm>
            <a:off x="22509950" y="6752500"/>
            <a:ext cx="62100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Dense</a:t>
            </a:r>
            <a:endParaRPr sz="5400" b="1">
              <a:solidFill>
                <a:schemeClr val="dk1"/>
              </a:solidFill>
            </a:endParaRPr>
          </a:p>
        </p:txBody>
      </p:sp>
      <p:sp>
        <p:nvSpPr>
          <p:cNvPr id="600" name="Google Shape;600;p51"/>
          <p:cNvSpPr/>
          <p:nvPr/>
        </p:nvSpPr>
        <p:spPr>
          <a:xfrm>
            <a:off x="9448250" y="5591250"/>
            <a:ext cx="143388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Feature Extractors</a:t>
            </a:r>
            <a:endParaRPr sz="5400" b="1">
              <a:solidFill>
                <a:schemeClr val="dk1"/>
              </a:solidFill>
            </a:endParaRPr>
          </a:p>
        </p:txBody>
      </p:sp>
      <p:sp>
        <p:nvSpPr>
          <p:cNvPr id="601" name="Google Shape;601;p51"/>
          <p:cNvSpPr/>
          <p:nvPr/>
        </p:nvSpPr>
        <p:spPr>
          <a:xfrm>
            <a:off x="24014975" y="5591250"/>
            <a:ext cx="47049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Task Head</a:t>
            </a:r>
            <a:endParaRPr sz="5400" b="1">
              <a:solidFill>
                <a:schemeClr val="dk1"/>
              </a:solidFill>
            </a:endParaRPr>
          </a:p>
        </p:txBody>
      </p:sp>
      <p:sp>
        <p:nvSpPr>
          <p:cNvPr id="602" name="Google Shape;602;p51"/>
          <p:cNvSpPr/>
          <p:nvPr/>
        </p:nvSpPr>
        <p:spPr>
          <a:xfrm>
            <a:off x="9448250" y="4405550"/>
            <a:ext cx="19271700" cy="1218000"/>
          </a:xfrm>
          <a:prstGeom prst="rect">
            <a:avLst/>
          </a:prstGeom>
          <a:solidFill>
            <a:srgbClr val="434343"/>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dk1"/>
                </a:solidFill>
              </a:rPr>
              <a:t>Differentiable</a:t>
            </a:r>
            <a:endParaRPr sz="5400" b="1">
              <a:solidFill>
                <a:schemeClr val="dk1"/>
              </a:solidFill>
            </a:endParaRPr>
          </a:p>
        </p:txBody>
      </p:sp>
      <p:pic>
        <p:nvPicPr>
          <p:cNvPr id="603" name="Google Shape;603;p51"/>
          <p:cNvPicPr preferRelativeResize="0"/>
          <p:nvPr/>
        </p:nvPicPr>
        <p:blipFill>
          <a:blip r:embed="rId6">
            <a:alphaModFix/>
          </a:blip>
          <a:stretch>
            <a:fillRect/>
          </a:stretch>
        </p:blipFill>
        <p:spPr>
          <a:xfrm>
            <a:off x="14011276" y="17036000"/>
            <a:ext cx="8553450" cy="1771650"/>
          </a:xfrm>
          <a:prstGeom prst="rect">
            <a:avLst/>
          </a:prstGeom>
          <a:noFill/>
          <a:ln>
            <a:noFill/>
          </a:ln>
        </p:spPr>
      </p:pic>
      <p:pic>
        <p:nvPicPr>
          <p:cNvPr id="604" name="Google Shape;604;p51"/>
          <p:cNvPicPr preferRelativeResize="0"/>
          <p:nvPr/>
        </p:nvPicPr>
        <p:blipFill>
          <a:blip r:embed="rId7">
            <a:alphaModFix/>
          </a:blip>
          <a:stretch>
            <a:fillRect/>
          </a:stretch>
        </p:blipFill>
        <p:spPr>
          <a:xfrm>
            <a:off x="14194001" y="8385650"/>
            <a:ext cx="6591300" cy="1123950"/>
          </a:xfrm>
          <a:prstGeom prst="rect">
            <a:avLst/>
          </a:prstGeom>
          <a:noFill/>
          <a:ln>
            <a:noFill/>
          </a:ln>
        </p:spPr>
      </p:pic>
      <p:pic>
        <p:nvPicPr>
          <p:cNvPr id="605" name="Google Shape;605;p51"/>
          <p:cNvPicPr preferRelativeResize="0"/>
          <p:nvPr/>
        </p:nvPicPr>
        <p:blipFill>
          <a:blip r:embed="rId8">
            <a:alphaModFix/>
          </a:blip>
          <a:stretch>
            <a:fillRect/>
          </a:stretch>
        </p:blipFill>
        <p:spPr>
          <a:xfrm>
            <a:off x="1411950" y="10508751"/>
            <a:ext cx="3537000" cy="3537000"/>
          </a:xfrm>
          <a:prstGeom prst="rect">
            <a:avLst/>
          </a:prstGeom>
          <a:noFill/>
          <a:ln>
            <a:noFill/>
          </a:ln>
        </p:spPr>
      </p:pic>
      <p:sp>
        <p:nvSpPr>
          <p:cNvPr id="3" name="Google Shape;498;p48">
            <a:extLst>
              <a:ext uri="{FF2B5EF4-FFF2-40B4-BE49-F238E27FC236}">
                <a16:creationId xmlns:a16="http://schemas.microsoft.com/office/drawing/2014/main" id="{FE0F87D0-4DA8-076C-C144-DF8A78199517}"/>
              </a:ext>
            </a:extLst>
          </p:cNvPr>
          <p:cNvSpPr txBox="1"/>
          <p:nvPr/>
        </p:nvSpPr>
        <p:spPr>
          <a:xfrm>
            <a:off x="2012200" y="4848650"/>
            <a:ext cx="7006200" cy="3688672"/>
          </a:xfrm>
          <a:prstGeom prst="rect">
            <a:avLst/>
          </a:prstGeom>
          <a:noFill/>
          <a:ln>
            <a:noFill/>
          </a:ln>
        </p:spPr>
        <p:txBody>
          <a:bodyPr spcFirstLastPara="1" wrap="square" lIns="91425" tIns="91425" rIns="91425" bIns="91425" anchor="t" anchorCtr="0">
            <a:spAutoFit/>
          </a:bodyPr>
          <a:lstStyle/>
          <a:p>
            <a:pPr>
              <a:lnSpc>
                <a:spcPct val="115000"/>
              </a:lnSpc>
            </a:pPr>
            <a:r>
              <a:rPr lang="en-US" sz="6600" dirty="0">
                <a:latin typeface="NVIDIA Sans"/>
                <a:ea typeface="NVIDIA Sans"/>
                <a:cs typeface="NVIDIA Sans"/>
                <a:sym typeface="NVIDIA Sans"/>
              </a:rPr>
              <a:t>Cat 	    [100%] </a:t>
            </a:r>
            <a:endParaRPr lang="en-US" sz="6600">
              <a:latin typeface="NVIDIA Sans"/>
              <a:ea typeface="NVIDIA Sans"/>
              <a:cs typeface="NVIDIA Sans"/>
            </a:endParaRPr>
          </a:p>
          <a:p>
            <a:pPr>
              <a:lnSpc>
                <a:spcPct val="115000"/>
              </a:lnSpc>
            </a:pPr>
            <a:r>
              <a:rPr lang="en-US" sz="6600" dirty="0">
                <a:latin typeface="NVIDIA Sans"/>
                <a:ea typeface="NVIDIA Sans"/>
                <a:cs typeface="NVIDIA Sans"/>
                <a:sym typeface="NVIDIA Sans"/>
              </a:rPr>
              <a:t>Dog     [    0%]</a:t>
            </a:r>
            <a:endParaRPr sz="6600" dirty="0">
              <a:latin typeface="NVIDIA Sans"/>
              <a:ea typeface="NVIDIA Sans"/>
              <a:cs typeface="NVIDIA Sans"/>
              <a:sym typeface="NVIDIA Sans"/>
            </a:endParaRPr>
          </a:p>
          <a:p>
            <a:pPr>
              <a:lnSpc>
                <a:spcPct val="115000"/>
              </a:lnSpc>
            </a:pPr>
            <a:r>
              <a:rPr lang="en-US" sz="6600" dirty="0">
                <a:latin typeface="NVIDIA Sans"/>
                <a:ea typeface="NVIDIA Sans"/>
                <a:cs typeface="NVIDIA Sans"/>
                <a:sym typeface="NVIDIA Sans"/>
              </a:rPr>
              <a:t>Bird     [    0%]</a:t>
            </a:r>
            <a:endParaRPr sz="6600">
              <a:latin typeface="NVIDIA Sans"/>
              <a:ea typeface="NVIDIA Sans"/>
              <a:cs typeface="NVIDIA Sans"/>
              <a:sym typeface="NVIDIA Sans"/>
            </a:endParaRPr>
          </a:p>
        </p:txBody>
      </p:sp>
    </p:spTree>
  </p:cSld>
  <p:clrMapOvr>
    <a:masterClrMapping/>
  </p:clrMapOvr>
  <mc:AlternateContent xmlns:mc="http://schemas.openxmlformats.org/markup-compatibility/2006" xmlns:p14="http://schemas.microsoft.com/office/powerpoint/2010/main">
    <mc:Choice Requires="p14">
      <p:transition spd="slow" p14:dur="2000" advTm="51251"/>
    </mc:Choice>
    <mc:Fallback xmlns="">
      <p:transition spd="slow" advTm="5125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52"/>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Deep Learning</a:t>
            </a:r>
            <a:endParaRPr sz="8400"/>
          </a:p>
        </p:txBody>
      </p:sp>
      <p:sp>
        <p:nvSpPr>
          <p:cNvPr id="612" name="Google Shape;612;p52"/>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Machine Learning with Deep Models</a:t>
            </a:r>
            <a:endParaRPr sz="5400" b="1"/>
          </a:p>
        </p:txBody>
      </p:sp>
      <p:pic>
        <p:nvPicPr>
          <p:cNvPr id="613" name="Google Shape;613;p52"/>
          <p:cNvPicPr preferRelativeResize="0"/>
          <p:nvPr/>
        </p:nvPicPr>
        <p:blipFill rotWithShape="1">
          <a:blip r:embed="rId3">
            <a:alphaModFix/>
          </a:blip>
          <a:srcRect l="20489" t="3423" b="10131"/>
          <a:stretch/>
        </p:blipFill>
        <p:spPr>
          <a:xfrm>
            <a:off x="1643204" y="5776750"/>
            <a:ext cx="5737870" cy="5804799"/>
          </a:xfrm>
          <a:prstGeom prst="rect">
            <a:avLst/>
          </a:prstGeom>
          <a:noFill/>
          <a:ln>
            <a:noFill/>
          </a:ln>
        </p:spPr>
      </p:pic>
      <p:pic>
        <p:nvPicPr>
          <p:cNvPr id="615" name="Google Shape;615;p52"/>
          <p:cNvPicPr preferRelativeResize="0"/>
          <p:nvPr/>
        </p:nvPicPr>
        <p:blipFill>
          <a:blip r:embed="rId4">
            <a:alphaModFix/>
          </a:blip>
          <a:stretch>
            <a:fillRect/>
          </a:stretch>
        </p:blipFill>
        <p:spPr>
          <a:xfrm>
            <a:off x="6314800" y="6579500"/>
            <a:ext cx="7990098" cy="3918000"/>
          </a:xfrm>
          <a:prstGeom prst="rect">
            <a:avLst/>
          </a:prstGeom>
          <a:noFill/>
          <a:ln>
            <a:noFill/>
          </a:ln>
        </p:spPr>
      </p:pic>
      <p:sp>
        <p:nvSpPr>
          <p:cNvPr id="616" name="Google Shape;616;p52"/>
          <p:cNvSpPr txBox="1"/>
          <p:nvPr/>
        </p:nvSpPr>
        <p:spPr>
          <a:xfrm>
            <a:off x="16189600" y="6973088"/>
            <a:ext cx="5634600" cy="3435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6400">
                <a:latin typeface="NVIDIA Sans"/>
                <a:ea typeface="NVIDIA Sans"/>
                <a:cs typeface="NVIDIA Sans"/>
                <a:sym typeface="NVIDIA Sans"/>
              </a:rPr>
              <a:t>Cat 		[  80%] </a:t>
            </a:r>
            <a:endParaRPr sz="6400">
              <a:latin typeface="NVIDIA Sans"/>
              <a:ea typeface="NVIDIA Sans"/>
              <a:cs typeface="NVIDIA Sans"/>
              <a:sym typeface="NVIDIA Sans"/>
            </a:endParaRPr>
          </a:p>
          <a:p>
            <a:pPr marL="0" lvl="0" indent="0" algn="l" rtl="0">
              <a:lnSpc>
                <a:spcPct val="115000"/>
              </a:lnSpc>
              <a:spcBef>
                <a:spcPts val="0"/>
              </a:spcBef>
              <a:spcAft>
                <a:spcPts val="0"/>
              </a:spcAft>
              <a:buNone/>
            </a:pPr>
            <a:r>
              <a:rPr lang="en-US" sz="6400">
                <a:latin typeface="NVIDIA Sans"/>
                <a:ea typeface="NVIDIA Sans"/>
                <a:cs typeface="NVIDIA Sans"/>
                <a:sym typeface="NVIDIA Sans"/>
              </a:rPr>
              <a:t>Dog 		[  15%]</a:t>
            </a:r>
            <a:endParaRPr sz="6400">
              <a:latin typeface="NVIDIA Sans"/>
              <a:ea typeface="NVIDIA Sans"/>
              <a:cs typeface="NVIDIA Sans"/>
              <a:sym typeface="NVIDIA Sans"/>
            </a:endParaRPr>
          </a:p>
          <a:p>
            <a:pPr marL="0" lvl="0" indent="0" algn="l" rtl="0">
              <a:lnSpc>
                <a:spcPct val="115000"/>
              </a:lnSpc>
              <a:spcBef>
                <a:spcPts val="0"/>
              </a:spcBef>
              <a:spcAft>
                <a:spcPts val="0"/>
              </a:spcAft>
              <a:buNone/>
            </a:pPr>
            <a:r>
              <a:rPr lang="en-US" sz="6400">
                <a:latin typeface="NVIDIA Sans"/>
                <a:ea typeface="NVIDIA Sans"/>
                <a:cs typeface="NVIDIA Sans"/>
                <a:sym typeface="NVIDIA Sans"/>
              </a:rPr>
              <a:t>Bird 		[    5%]</a:t>
            </a:r>
            <a:endParaRPr sz="6400">
              <a:latin typeface="NVIDIA Sans"/>
              <a:ea typeface="NVIDIA Sans"/>
              <a:cs typeface="NVIDIA Sans"/>
              <a:sym typeface="NVIDIA Sans"/>
            </a:endParaRPr>
          </a:p>
        </p:txBody>
      </p:sp>
      <p:pic>
        <p:nvPicPr>
          <p:cNvPr id="617" name="Google Shape;617;p52"/>
          <p:cNvPicPr preferRelativeResize="0"/>
          <p:nvPr/>
        </p:nvPicPr>
        <p:blipFill rotWithShape="1">
          <a:blip r:embed="rId5">
            <a:alphaModFix/>
          </a:blip>
          <a:srcRect r="96787"/>
          <a:stretch/>
        </p:blipFill>
        <p:spPr>
          <a:xfrm>
            <a:off x="3765550" y="10714875"/>
            <a:ext cx="1140675" cy="2929675"/>
          </a:xfrm>
          <a:prstGeom prst="rect">
            <a:avLst/>
          </a:prstGeom>
          <a:noFill/>
          <a:ln>
            <a:noFill/>
          </a:ln>
        </p:spPr>
      </p:pic>
      <p:pic>
        <p:nvPicPr>
          <p:cNvPr id="618" name="Google Shape;618;p52"/>
          <p:cNvPicPr preferRelativeResize="0"/>
          <p:nvPr/>
        </p:nvPicPr>
        <p:blipFill rotWithShape="1">
          <a:blip r:embed="rId5">
            <a:alphaModFix/>
          </a:blip>
          <a:srcRect l="14379" r="82407"/>
          <a:stretch/>
        </p:blipFill>
        <p:spPr>
          <a:xfrm>
            <a:off x="14676913" y="6773838"/>
            <a:ext cx="1140675" cy="2929675"/>
          </a:xfrm>
          <a:prstGeom prst="rect">
            <a:avLst/>
          </a:prstGeom>
          <a:noFill/>
          <a:ln>
            <a:noFill/>
          </a:ln>
        </p:spPr>
      </p:pic>
      <p:pic>
        <p:nvPicPr>
          <p:cNvPr id="619" name="Google Shape;619;p52"/>
          <p:cNvPicPr preferRelativeResize="0"/>
          <p:nvPr/>
        </p:nvPicPr>
        <p:blipFill rotWithShape="1">
          <a:blip r:embed="rId5">
            <a:alphaModFix/>
          </a:blip>
          <a:srcRect l="28856" r="65382"/>
          <a:stretch/>
        </p:blipFill>
        <p:spPr>
          <a:xfrm>
            <a:off x="10132235" y="9088375"/>
            <a:ext cx="2045302" cy="2929675"/>
          </a:xfrm>
          <a:prstGeom prst="rect">
            <a:avLst/>
          </a:prstGeom>
          <a:noFill/>
          <a:ln>
            <a:noFill/>
          </a:ln>
        </p:spPr>
      </p:pic>
      <p:sp>
        <p:nvSpPr>
          <p:cNvPr id="620" name="Google Shape;620;p52"/>
          <p:cNvSpPr txBox="1"/>
          <p:nvPr/>
        </p:nvSpPr>
        <p:spPr>
          <a:xfrm>
            <a:off x="5461263" y="14174588"/>
            <a:ext cx="5634600" cy="3582489"/>
          </a:xfrm>
          <a:prstGeom prst="rect">
            <a:avLst/>
          </a:prstGeom>
          <a:noFill/>
          <a:ln>
            <a:noFill/>
          </a:ln>
        </p:spPr>
        <p:txBody>
          <a:bodyPr spcFirstLastPara="1" wrap="square" lIns="91425" tIns="91425" rIns="91425" bIns="91425" anchor="t" anchorCtr="0">
            <a:spAutoFit/>
          </a:bodyPr>
          <a:lstStyle/>
          <a:p>
            <a:pPr>
              <a:lnSpc>
                <a:spcPct val="115000"/>
              </a:lnSpc>
            </a:pPr>
            <a:r>
              <a:rPr lang="en-US" sz="6400" dirty="0">
                <a:latin typeface="NVIDIA Sans"/>
                <a:ea typeface="NVIDIA Sans"/>
                <a:cs typeface="NVIDIA Sans"/>
                <a:sym typeface="NVIDIA Sans"/>
              </a:rPr>
              <a:t>Cat 	   [100%] </a:t>
            </a:r>
            <a:endParaRPr sz="6400" dirty="0">
              <a:latin typeface="NVIDIA Sans"/>
              <a:ea typeface="NVIDIA Sans"/>
              <a:cs typeface="NVIDIA Sans"/>
              <a:sym typeface="NVIDIA Sans"/>
            </a:endParaRPr>
          </a:p>
          <a:p>
            <a:pPr>
              <a:lnSpc>
                <a:spcPct val="115000"/>
              </a:lnSpc>
            </a:pPr>
            <a:r>
              <a:rPr lang="en-US" sz="6400" dirty="0">
                <a:latin typeface="NVIDIA Sans"/>
                <a:ea typeface="NVIDIA Sans"/>
                <a:cs typeface="NVIDIA Sans"/>
                <a:sym typeface="NVIDIA Sans"/>
              </a:rPr>
              <a:t>Dog    [    0%]</a:t>
            </a:r>
            <a:endParaRPr sz="6400" dirty="0">
              <a:latin typeface="NVIDIA Sans"/>
              <a:ea typeface="NVIDIA Sans"/>
              <a:cs typeface="NVIDIA Sans"/>
              <a:sym typeface="NVIDIA Sans"/>
            </a:endParaRPr>
          </a:p>
          <a:p>
            <a:pPr>
              <a:lnSpc>
                <a:spcPct val="115000"/>
              </a:lnSpc>
            </a:pPr>
            <a:r>
              <a:rPr lang="en-US" sz="6400" dirty="0">
                <a:latin typeface="NVIDIA Sans"/>
                <a:ea typeface="NVIDIA Sans"/>
                <a:cs typeface="NVIDIA Sans"/>
                <a:sym typeface="NVIDIA Sans"/>
              </a:rPr>
              <a:t>Bird    [    0%]</a:t>
            </a:r>
            <a:endParaRPr sz="6400" dirty="0">
              <a:latin typeface="NVIDIA Sans"/>
              <a:ea typeface="NVIDIA Sans"/>
              <a:cs typeface="NVIDIA Sans"/>
              <a:sym typeface="NVIDIA Sans"/>
            </a:endParaRPr>
          </a:p>
        </p:txBody>
      </p:sp>
      <p:pic>
        <p:nvPicPr>
          <p:cNvPr id="621" name="Google Shape;621;p52"/>
          <p:cNvPicPr preferRelativeResize="0"/>
          <p:nvPr/>
        </p:nvPicPr>
        <p:blipFill rotWithShape="1">
          <a:blip r:embed="rId5">
            <a:alphaModFix/>
          </a:blip>
          <a:srcRect l="9658" r="87129"/>
          <a:stretch/>
        </p:blipFill>
        <p:spPr>
          <a:xfrm>
            <a:off x="3581825" y="14040050"/>
            <a:ext cx="1140675" cy="29296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8301"/>
    </mc:Choice>
    <mc:Fallback xmlns="">
      <p:transition spd="slow" advTm="6830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53"/>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Deep Learning</a:t>
            </a:r>
            <a:endParaRPr sz="8400"/>
          </a:p>
        </p:txBody>
      </p:sp>
      <p:sp>
        <p:nvSpPr>
          <p:cNvPr id="628" name="Google Shape;628;p53"/>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Machine Learning with Deep Models</a:t>
            </a:r>
            <a:endParaRPr sz="5400" b="1"/>
          </a:p>
        </p:txBody>
      </p:sp>
      <p:pic>
        <p:nvPicPr>
          <p:cNvPr id="629" name="Google Shape;629;p53"/>
          <p:cNvPicPr preferRelativeResize="0"/>
          <p:nvPr/>
        </p:nvPicPr>
        <p:blipFill rotWithShape="1">
          <a:blip r:embed="rId3">
            <a:alphaModFix/>
          </a:blip>
          <a:srcRect l="20489" t="3423" b="10131"/>
          <a:stretch/>
        </p:blipFill>
        <p:spPr>
          <a:xfrm>
            <a:off x="1643204" y="5776750"/>
            <a:ext cx="5737870" cy="5804799"/>
          </a:xfrm>
          <a:prstGeom prst="rect">
            <a:avLst/>
          </a:prstGeom>
          <a:noFill/>
          <a:ln>
            <a:noFill/>
          </a:ln>
        </p:spPr>
      </p:pic>
      <p:pic>
        <p:nvPicPr>
          <p:cNvPr id="631" name="Google Shape;631;p53"/>
          <p:cNvPicPr preferRelativeResize="0"/>
          <p:nvPr/>
        </p:nvPicPr>
        <p:blipFill>
          <a:blip r:embed="rId4">
            <a:alphaModFix/>
          </a:blip>
          <a:stretch>
            <a:fillRect/>
          </a:stretch>
        </p:blipFill>
        <p:spPr>
          <a:xfrm>
            <a:off x="6314800" y="6579500"/>
            <a:ext cx="7990098" cy="3918000"/>
          </a:xfrm>
          <a:prstGeom prst="rect">
            <a:avLst/>
          </a:prstGeom>
          <a:noFill/>
          <a:ln>
            <a:noFill/>
          </a:ln>
        </p:spPr>
      </p:pic>
      <p:sp>
        <p:nvSpPr>
          <p:cNvPr id="632" name="Google Shape;632;p53"/>
          <p:cNvSpPr txBox="1"/>
          <p:nvPr/>
        </p:nvSpPr>
        <p:spPr>
          <a:xfrm>
            <a:off x="16189600" y="6973088"/>
            <a:ext cx="5634600" cy="3435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6400">
                <a:latin typeface="NVIDIA Sans"/>
                <a:ea typeface="NVIDIA Sans"/>
                <a:cs typeface="NVIDIA Sans"/>
                <a:sym typeface="NVIDIA Sans"/>
              </a:rPr>
              <a:t>Cat 		[  80%] </a:t>
            </a:r>
            <a:endParaRPr sz="6400">
              <a:latin typeface="NVIDIA Sans"/>
              <a:ea typeface="NVIDIA Sans"/>
              <a:cs typeface="NVIDIA Sans"/>
              <a:sym typeface="NVIDIA Sans"/>
            </a:endParaRPr>
          </a:p>
          <a:p>
            <a:pPr marL="0" lvl="0" indent="0" algn="l" rtl="0">
              <a:lnSpc>
                <a:spcPct val="115000"/>
              </a:lnSpc>
              <a:spcBef>
                <a:spcPts val="0"/>
              </a:spcBef>
              <a:spcAft>
                <a:spcPts val="0"/>
              </a:spcAft>
              <a:buNone/>
            </a:pPr>
            <a:r>
              <a:rPr lang="en-US" sz="6400">
                <a:latin typeface="NVIDIA Sans"/>
                <a:ea typeface="NVIDIA Sans"/>
                <a:cs typeface="NVIDIA Sans"/>
                <a:sym typeface="NVIDIA Sans"/>
              </a:rPr>
              <a:t>Dog 		[  15%]</a:t>
            </a:r>
            <a:endParaRPr sz="6400">
              <a:latin typeface="NVIDIA Sans"/>
              <a:ea typeface="NVIDIA Sans"/>
              <a:cs typeface="NVIDIA Sans"/>
              <a:sym typeface="NVIDIA Sans"/>
            </a:endParaRPr>
          </a:p>
          <a:p>
            <a:pPr marL="0" lvl="0" indent="0" algn="l" rtl="0">
              <a:lnSpc>
                <a:spcPct val="115000"/>
              </a:lnSpc>
              <a:spcBef>
                <a:spcPts val="0"/>
              </a:spcBef>
              <a:spcAft>
                <a:spcPts val="0"/>
              </a:spcAft>
              <a:buNone/>
            </a:pPr>
            <a:r>
              <a:rPr lang="en-US" sz="6400">
                <a:latin typeface="NVIDIA Sans"/>
                <a:ea typeface="NVIDIA Sans"/>
                <a:cs typeface="NVIDIA Sans"/>
                <a:sym typeface="NVIDIA Sans"/>
              </a:rPr>
              <a:t>Bird 		[    5%]</a:t>
            </a:r>
            <a:endParaRPr sz="6400">
              <a:latin typeface="NVIDIA Sans"/>
              <a:ea typeface="NVIDIA Sans"/>
              <a:cs typeface="NVIDIA Sans"/>
              <a:sym typeface="NVIDIA Sans"/>
            </a:endParaRPr>
          </a:p>
        </p:txBody>
      </p:sp>
      <p:pic>
        <p:nvPicPr>
          <p:cNvPr id="634" name="Google Shape;634;p53"/>
          <p:cNvPicPr preferRelativeResize="0"/>
          <p:nvPr/>
        </p:nvPicPr>
        <p:blipFill>
          <a:blip r:embed="rId5">
            <a:alphaModFix/>
          </a:blip>
          <a:stretch>
            <a:fillRect/>
          </a:stretch>
        </p:blipFill>
        <p:spPr>
          <a:xfrm>
            <a:off x="22776615" y="12691893"/>
            <a:ext cx="2438400" cy="2343150"/>
          </a:xfrm>
          <a:prstGeom prst="rect">
            <a:avLst/>
          </a:prstGeom>
          <a:noFill/>
          <a:ln>
            <a:noFill/>
          </a:ln>
        </p:spPr>
      </p:pic>
      <p:pic>
        <p:nvPicPr>
          <p:cNvPr id="635" name="Google Shape;635;p53"/>
          <p:cNvPicPr preferRelativeResize="0"/>
          <p:nvPr/>
        </p:nvPicPr>
        <p:blipFill rotWithShape="1">
          <a:blip r:embed="rId6">
            <a:alphaModFix/>
          </a:blip>
          <a:srcRect r="96787"/>
          <a:stretch/>
        </p:blipFill>
        <p:spPr>
          <a:xfrm>
            <a:off x="3765550" y="10714875"/>
            <a:ext cx="1140675" cy="2929675"/>
          </a:xfrm>
          <a:prstGeom prst="rect">
            <a:avLst/>
          </a:prstGeom>
          <a:noFill/>
          <a:ln>
            <a:noFill/>
          </a:ln>
        </p:spPr>
      </p:pic>
      <p:pic>
        <p:nvPicPr>
          <p:cNvPr id="636" name="Google Shape;636;p53"/>
          <p:cNvPicPr preferRelativeResize="0"/>
          <p:nvPr/>
        </p:nvPicPr>
        <p:blipFill rotWithShape="1">
          <a:blip r:embed="rId6">
            <a:alphaModFix/>
          </a:blip>
          <a:srcRect l="14379" r="82407"/>
          <a:stretch/>
        </p:blipFill>
        <p:spPr>
          <a:xfrm>
            <a:off x="14676913" y="6773838"/>
            <a:ext cx="1140675" cy="2929675"/>
          </a:xfrm>
          <a:prstGeom prst="rect">
            <a:avLst/>
          </a:prstGeom>
          <a:noFill/>
          <a:ln>
            <a:noFill/>
          </a:ln>
        </p:spPr>
      </p:pic>
      <p:pic>
        <p:nvPicPr>
          <p:cNvPr id="637" name="Google Shape;637;p53"/>
          <p:cNvPicPr preferRelativeResize="0"/>
          <p:nvPr/>
        </p:nvPicPr>
        <p:blipFill rotWithShape="1">
          <a:blip r:embed="rId6">
            <a:alphaModFix/>
          </a:blip>
          <a:srcRect l="9658" r="87129"/>
          <a:stretch/>
        </p:blipFill>
        <p:spPr>
          <a:xfrm>
            <a:off x="3581825" y="14040050"/>
            <a:ext cx="1140675" cy="2929675"/>
          </a:xfrm>
          <a:prstGeom prst="rect">
            <a:avLst/>
          </a:prstGeom>
          <a:noFill/>
          <a:ln>
            <a:noFill/>
          </a:ln>
        </p:spPr>
      </p:pic>
      <p:pic>
        <p:nvPicPr>
          <p:cNvPr id="638" name="Google Shape;638;p53"/>
          <p:cNvPicPr preferRelativeResize="0"/>
          <p:nvPr/>
        </p:nvPicPr>
        <p:blipFill rotWithShape="1">
          <a:blip r:embed="rId7">
            <a:alphaModFix/>
          </a:blip>
          <a:srcRect r="77513"/>
          <a:stretch/>
        </p:blipFill>
        <p:spPr>
          <a:xfrm>
            <a:off x="24959500" y="7158650"/>
            <a:ext cx="1388375" cy="2065550"/>
          </a:xfrm>
          <a:prstGeom prst="rect">
            <a:avLst/>
          </a:prstGeom>
          <a:noFill/>
          <a:ln>
            <a:noFill/>
          </a:ln>
        </p:spPr>
      </p:pic>
      <p:pic>
        <p:nvPicPr>
          <p:cNvPr id="639" name="Google Shape;639;p53"/>
          <p:cNvPicPr preferRelativeResize="0"/>
          <p:nvPr/>
        </p:nvPicPr>
        <p:blipFill rotWithShape="1">
          <a:blip r:embed="rId6">
            <a:alphaModFix/>
          </a:blip>
          <a:srcRect l="28856" r="65382"/>
          <a:stretch/>
        </p:blipFill>
        <p:spPr>
          <a:xfrm>
            <a:off x="10132235" y="9088375"/>
            <a:ext cx="2045302" cy="2929675"/>
          </a:xfrm>
          <a:prstGeom prst="rect">
            <a:avLst/>
          </a:prstGeom>
          <a:noFill/>
          <a:ln>
            <a:noFill/>
          </a:ln>
        </p:spPr>
      </p:pic>
      <p:pic>
        <p:nvPicPr>
          <p:cNvPr id="640" name="Google Shape;640;p53"/>
          <p:cNvPicPr preferRelativeResize="0"/>
          <p:nvPr/>
        </p:nvPicPr>
        <p:blipFill rotWithShape="1">
          <a:blip r:embed="rId8">
            <a:alphaModFix/>
          </a:blip>
          <a:srcRect l="3651" t="6611"/>
          <a:stretch/>
        </p:blipFill>
        <p:spPr>
          <a:xfrm>
            <a:off x="25235225" y="9224200"/>
            <a:ext cx="9377176" cy="5911025"/>
          </a:xfrm>
          <a:prstGeom prst="rect">
            <a:avLst/>
          </a:prstGeom>
          <a:noFill/>
          <a:ln>
            <a:noFill/>
          </a:ln>
        </p:spPr>
      </p:pic>
      <p:pic>
        <p:nvPicPr>
          <p:cNvPr id="641" name="Google Shape;641;p53"/>
          <p:cNvPicPr preferRelativeResize="0"/>
          <p:nvPr/>
        </p:nvPicPr>
        <p:blipFill rotWithShape="1">
          <a:blip r:embed="rId9">
            <a:alphaModFix/>
          </a:blip>
          <a:srcRect t="57519"/>
          <a:stretch/>
        </p:blipFill>
        <p:spPr>
          <a:xfrm>
            <a:off x="27148400" y="10202800"/>
            <a:ext cx="2557150" cy="700825"/>
          </a:xfrm>
          <a:prstGeom prst="rect">
            <a:avLst/>
          </a:prstGeom>
          <a:noFill/>
          <a:ln>
            <a:noFill/>
          </a:ln>
        </p:spPr>
      </p:pic>
      <p:sp>
        <p:nvSpPr>
          <p:cNvPr id="3" name="Google Shape;620;p52">
            <a:extLst>
              <a:ext uri="{FF2B5EF4-FFF2-40B4-BE49-F238E27FC236}">
                <a16:creationId xmlns:a16="http://schemas.microsoft.com/office/drawing/2014/main" id="{CFBCFD49-BD3E-FC5B-C83A-B9E21A6EAAF5}"/>
              </a:ext>
            </a:extLst>
          </p:cNvPr>
          <p:cNvSpPr txBox="1"/>
          <p:nvPr/>
        </p:nvSpPr>
        <p:spPr>
          <a:xfrm>
            <a:off x="5461263" y="14174588"/>
            <a:ext cx="5634600" cy="3582489"/>
          </a:xfrm>
          <a:prstGeom prst="rect">
            <a:avLst/>
          </a:prstGeom>
          <a:noFill/>
          <a:ln>
            <a:noFill/>
          </a:ln>
        </p:spPr>
        <p:txBody>
          <a:bodyPr spcFirstLastPara="1" wrap="square" lIns="91425" tIns="91425" rIns="91425" bIns="91425" anchor="t" anchorCtr="0">
            <a:spAutoFit/>
          </a:bodyPr>
          <a:lstStyle/>
          <a:p>
            <a:pPr>
              <a:lnSpc>
                <a:spcPct val="115000"/>
              </a:lnSpc>
            </a:pPr>
            <a:r>
              <a:rPr lang="en-US" sz="6400" dirty="0">
                <a:latin typeface="NVIDIA Sans"/>
                <a:ea typeface="NVIDIA Sans"/>
                <a:cs typeface="NVIDIA Sans"/>
                <a:sym typeface="NVIDIA Sans"/>
              </a:rPr>
              <a:t>Cat 	   [100%] </a:t>
            </a:r>
            <a:endParaRPr sz="6400" dirty="0">
              <a:latin typeface="NVIDIA Sans"/>
              <a:ea typeface="NVIDIA Sans"/>
              <a:cs typeface="NVIDIA Sans"/>
              <a:sym typeface="NVIDIA Sans"/>
            </a:endParaRPr>
          </a:p>
          <a:p>
            <a:pPr>
              <a:lnSpc>
                <a:spcPct val="115000"/>
              </a:lnSpc>
            </a:pPr>
            <a:r>
              <a:rPr lang="en-US" sz="6400" dirty="0">
                <a:latin typeface="NVIDIA Sans"/>
                <a:ea typeface="NVIDIA Sans"/>
                <a:cs typeface="NVIDIA Sans"/>
                <a:sym typeface="NVIDIA Sans"/>
              </a:rPr>
              <a:t>Dog    [    0%]</a:t>
            </a:r>
            <a:endParaRPr sz="6400" dirty="0">
              <a:latin typeface="NVIDIA Sans"/>
              <a:ea typeface="NVIDIA Sans"/>
              <a:cs typeface="NVIDIA Sans"/>
              <a:sym typeface="NVIDIA Sans"/>
            </a:endParaRPr>
          </a:p>
          <a:p>
            <a:pPr>
              <a:lnSpc>
                <a:spcPct val="115000"/>
              </a:lnSpc>
            </a:pPr>
            <a:r>
              <a:rPr lang="en-US" sz="6400" dirty="0">
                <a:latin typeface="NVIDIA Sans"/>
                <a:ea typeface="NVIDIA Sans"/>
                <a:cs typeface="NVIDIA Sans"/>
                <a:sym typeface="NVIDIA Sans"/>
              </a:rPr>
              <a:t>Bird    [    0%]</a:t>
            </a:r>
            <a:endParaRPr sz="6400" dirty="0">
              <a:latin typeface="NVIDIA Sans"/>
              <a:ea typeface="NVIDIA Sans"/>
              <a:cs typeface="NVIDIA Sans"/>
              <a:sym typeface="NVIDIA Sans"/>
            </a:endParaRPr>
          </a:p>
        </p:txBody>
      </p:sp>
      <p:sp>
        <p:nvSpPr>
          <p:cNvPr id="2" name="Google Shape;1615;p157">
            <a:extLst>
              <a:ext uri="{FF2B5EF4-FFF2-40B4-BE49-F238E27FC236}">
                <a16:creationId xmlns:a16="http://schemas.microsoft.com/office/drawing/2014/main" id="{72687E41-B959-A0A8-3418-1E46E10D0683}"/>
              </a:ext>
            </a:extLst>
          </p:cNvPr>
          <p:cNvSpPr txBox="1"/>
          <p:nvPr/>
        </p:nvSpPr>
        <p:spPr>
          <a:xfrm>
            <a:off x="4588038" y="19480947"/>
            <a:ext cx="14240289"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10"/>
              </a:rPr>
              <a:t>Visualizing the Loss Landscape of Neural Nets | UMD</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60845"/>
    </mc:Choice>
    <mc:Fallback xmlns="">
      <p:transition spd="slow" advTm="6084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54"/>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Deep Learning</a:t>
            </a:r>
            <a:endParaRPr sz="8400"/>
          </a:p>
        </p:txBody>
      </p:sp>
      <p:sp>
        <p:nvSpPr>
          <p:cNvPr id="648" name="Google Shape;648;p54"/>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Machine Learning with Deep Models</a:t>
            </a:r>
            <a:endParaRPr sz="5400" b="1"/>
          </a:p>
        </p:txBody>
      </p:sp>
      <p:pic>
        <p:nvPicPr>
          <p:cNvPr id="649" name="Google Shape;649;p54"/>
          <p:cNvPicPr preferRelativeResize="0"/>
          <p:nvPr/>
        </p:nvPicPr>
        <p:blipFill rotWithShape="1">
          <a:blip r:embed="rId3">
            <a:alphaModFix/>
          </a:blip>
          <a:srcRect l="20489" t="3423" b="10131"/>
          <a:stretch/>
        </p:blipFill>
        <p:spPr>
          <a:xfrm>
            <a:off x="1643204" y="5776750"/>
            <a:ext cx="5737870" cy="5804799"/>
          </a:xfrm>
          <a:prstGeom prst="rect">
            <a:avLst/>
          </a:prstGeom>
          <a:noFill/>
          <a:ln>
            <a:noFill/>
          </a:ln>
        </p:spPr>
      </p:pic>
      <p:pic>
        <p:nvPicPr>
          <p:cNvPr id="651" name="Google Shape;651;p54"/>
          <p:cNvPicPr preferRelativeResize="0"/>
          <p:nvPr/>
        </p:nvPicPr>
        <p:blipFill>
          <a:blip r:embed="rId4">
            <a:alphaModFix/>
          </a:blip>
          <a:stretch>
            <a:fillRect/>
          </a:stretch>
        </p:blipFill>
        <p:spPr>
          <a:xfrm>
            <a:off x="6314800" y="6579500"/>
            <a:ext cx="7990098" cy="3918000"/>
          </a:xfrm>
          <a:prstGeom prst="rect">
            <a:avLst/>
          </a:prstGeom>
          <a:noFill/>
          <a:ln>
            <a:noFill/>
          </a:ln>
        </p:spPr>
      </p:pic>
      <p:sp>
        <p:nvSpPr>
          <p:cNvPr id="652" name="Google Shape;652;p54"/>
          <p:cNvSpPr txBox="1"/>
          <p:nvPr/>
        </p:nvSpPr>
        <p:spPr>
          <a:xfrm>
            <a:off x="15338138" y="13962738"/>
            <a:ext cx="5634600" cy="358248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6400" dirty="0">
                <a:latin typeface="NVIDIA Sans"/>
                <a:ea typeface="NVIDIA Sans"/>
                <a:cs typeface="NVIDIA Sans"/>
                <a:sym typeface="NVIDIA Sans"/>
              </a:rPr>
              <a:t>Cat</a:t>
            </a:r>
            <a:r>
              <a:rPr lang="en-US" sz="6400" b="1">
                <a:latin typeface="NVIDIA Sans"/>
                <a:ea typeface="NVIDIA Sans"/>
                <a:cs typeface="NVIDIA Sans"/>
                <a:sym typeface="NVIDIA Sans"/>
              </a:rPr>
              <a:t> 	[  </a:t>
            </a:r>
            <a:r>
              <a:rPr lang="en-US" sz="6400" b="1" dirty="0">
                <a:latin typeface="NVIDIA Sans"/>
                <a:ea typeface="NVIDIA Sans"/>
                <a:cs typeface="NVIDIA Sans"/>
                <a:sym typeface="NVIDIA Sans"/>
              </a:rPr>
              <a:t>86%] </a:t>
            </a:r>
            <a:endParaRPr sz="6400" b="1"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400" dirty="0">
                <a:latin typeface="NVIDIA Sans"/>
                <a:ea typeface="NVIDIA Sans"/>
                <a:cs typeface="NVIDIA Sans"/>
                <a:sym typeface="NVIDIA Sans"/>
              </a:rPr>
              <a:t>Dog</a:t>
            </a:r>
            <a:r>
              <a:rPr lang="en-US" sz="6400" b="1">
                <a:latin typeface="NVIDIA Sans"/>
                <a:ea typeface="NVIDIA Sans"/>
                <a:cs typeface="NVIDIA Sans"/>
                <a:sym typeface="NVIDIA Sans"/>
              </a:rPr>
              <a:t> 	[  </a:t>
            </a:r>
            <a:r>
              <a:rPr lang="en-US" sz="6400" b="1" dirty="0">
                <a:latin typeface="NVIDIA Sans"/>
                <a:ea typeface="NVIDIA Sans"/>
                <a:cs typeface="NVIDIA Sans"/>
                <a:sym typeface="NVIDIA Sans"/>
              </a:rPr>
              <a:t>10%]</a:t>
            </a:r>
            <a:endParaRPr sz="6400" b="1" dirty="0">
              <a:latin typeface="NVIDIA Sans"/>
              <a:ea typeface="NVIDIA Sans"/>
              <a:cs typeface="NVIDIA Sans"/>
              <a:sym typeface="NVIDIA Sans"/>
            </a:endParaRPr>
          </a:p>
          <a:p>
            <a:pPr marL="0" lvl="0" indent="0" algn="l" rtl="0">
              <a:lnSpc>
                <a:spcPct val="115000"/>
              </a:lnSpc>
              <a:spcBef>
                <a:spcPts val="0"/>
              </a:spcBef>
              <a:spcAft>
                <a:spcPts val="0"/>
              </a:spcAft>
              <a:buNone/>
            </a:pPr>
            <a:r>
              <a:rPr lang="en-US" sz="6400" dirty="0">
                <a:latin typeface="NVIDIA Sans"/>
                <a:ea typeface="NVIDIA Sans"/>
                <a:cs typeface="NVIDIA Sans"/>
                <a:sym typeface="NVIDIA Sans"/>
              </a:rPr>
              <a:t>Bird</a:t>
            </a:r>
            <a:r>
              <a:rPr lang="en-US" sz="6400" b="1" dirty="0">
                <a:latin typeface="NVIDIA Sans"/>
                <a:ea typeface="NVIDIA Sans"/>
                <a:cs typeface="NVIDIA Sans"/>
                <a:sym typeface="NVIDIA Sans"/>
              </a:rPr>
              <a:t> 	[    4%]</a:t>
            </a:r>
            <a:endParaRPr sz="6400" b="1" dirty="0">
              <a:latin typeface="NVIDIA Sans"/>
              <a:ea typeface="NVIDIA Sans"/>
              <a:cs typeface="NVIDIA Sans"/>
              <a:sym typeface="NVIDIA Sans"/>
            </a:endParaRPr>
          </a:p>
        </p:txBody>
      </p:sp>
      <p:pic>
        <p:nvPicPr>
          <p:cNvPr id="654" name="Google Shape;654;p54"/>
          <p:cNvPicPr preferRelativeResize="0"/>
          <p:nvPr/>
        </p:nvPicPr>
        <p:blipFill>
          <a:blip r:embed="rId5">
            <a:alphaModFix/>
          </a:blip>
          <a:stretch>
            <a:fillRect/>
          </a:stretch>
        </p:blipFill>
        <p:spPr>
          <a:xfrm>
            <a:off x="22776615" y="12691893"/>
            <a:ext cx="2438400" cy="2343150"/>
          </a:xfrm>
          <a:prstGeom prst="rect">
            <a:avLst/>
          </a:prstGeom>
          <a:noFill/>
          <a:ln>
            <a:noFill/>
          </a:ln>
        </p:spPr>
      </p:pic>
      <p:pic>
        <p:nvPicPr>
          <p:cNvPr id="655" name="Google Shape;655;p54"/>
          <p:cNvPicPr preferRelativeResize="0"/>
          <p:nvPr/>
        </p:nvPicPr>
        <p:blipFill rotWithShape="1">
          <a:blip r:embed="rId6">
            <a:alphaModFix/>
          </a:blip>
          <a:srcRect r="96787"/>
          <a:stretch/>
        </p:blipFill>
        <p:spPr>
          <a:xfrm>
            <a:off x="3765550" y="10714875"/>
            <a:ext cx="1140675" cy="2929675"/>
          </a:xfrm>
          <a:prstGeom prst="rect">
            <a:avLst/>
          </a:prstGeom>
          <a:noFill/>
          <a:ln>
            <a:noFill/>
          </a:ln>
        </p:spPr>
      </p:pic>
      <p:pic>
        <p:nvPicPr>
          <p:cNvPr id="656" name="Google Shape;656;p54"/>
          <p:cNvPicPr preferRelativeResize="0"/>
          <p:nvPr/>
        </p:nvPicPr>
        <p:blipFill rotWithShape="1">
          <a:blip r:embed="rId6">
            <a:alphaModFix/>
          </a:blip>
          <a:srcRect l="14379" r="82407"/>
          <a:stretch/>
        </p:blipFill>
        <p:spPr>
          <a:xfrm>
            <a:off x="14676913" y="6773838"/>
            <a:ext cx="1140675" cy="2929675"/>
          </a:xfrm>
          <a:prstGeom prst="rect">
            <a:avLst/>
          </a:prstGeom>
          <a:noFill/>
          <a:ln>
            <a:noFill/>
          </a:ln>
        </p:spPr>
      </p:pic>
      <p:pic>
        <p:nvPicPr>
          <p:cNvPr id="657" name="Google Shape;657;p54"/>
          <p:cNvPicPr preferRelativeResize="0"/>
          <p:nvPr/>
        </p:nvPicPr>
        <p:blipFill rotWithShape="1">
          <a:blip r:embed="rId6">
            <a:alphaModFix/>
          </a:blip>
          <a:srcRect l="9658" r="87129"/>
          <a:stretch/>
        </p:blipFill>
        <p:spPr>
          <a:xfrm>
            <a:off x="3581825" y="14040050"/>
            <a:ext cx="1140675" cy="2929675"/>
          </a:xfrm>
          <a:prstGeom prst="rect">
            <a:avLst/>
          </a:prstGeom>
          <a:noFill/>
          <a:ln>
            <a:noFill/>
          </a:ln>
        </p:spPr>
      </p:pic>
      <p:pic>
        <p:nvPicPr>
          <p:cNvPr id="658" name="Google Shape;658;p54"/>
          <p:cNvPicPr preferRelativeResize="0"/>
          <p:nvPr/>
        </p:nvPicPr>
        <p:blipFill rotWithShape="1">
          <a:blip r:embed="rId7">
            <a:alphaModFix/>
          </a:blip>
          <a:srcRect r="77513"/>
          <a:stretch/>
        </p:blipFill>
        <p:spPr>
          <a:xfrm>
            <a:off x="24959500" y="7158650"/>
            <a:ext cx="1388375" cy="2065550"/>
          </a:xfrm>
          <a:prstGeom prst="rect">
            <a:avLst/>
          </a:prstGeom>
          <a:noFill/>
          <a:ln>
            <a:noFill/>
          </a:ln>
        </p:spPr>
      </p:pic>
      <p:pic>
        <p:nvPicPr>
          <p:cNvPr id="659" name="Google Shape;659;p54"/>
          <p:cNvPicPr preferRelativeResize="0"/>
          <p:nvPr/>
        </p:nvPicPr>
        <p:blipFill rotWithShape="1">
          <a:blip r:embed="rId6">
            <a:alphaModFix/>
          </a:blip>
          <a:srcRect l="28856" r="65382"/>
          <a:stretch/>
        </p:blipFill>
        <p:spPr>
          <a:xfrm>
            <a:off x="10132235" y="9088375"/>
            <a:ext cx="2045302" cy="2929675"/>
          </a:xfrm>
          <a:prstGeom prst="rect">
            <a:avLst/>
          </a:prstGeom>
          <a:noFill/>
          <a:ln>
            <a:noFill/>
          </a:ln>
        </p:spPr>
      </p:pic>
      <p:pic>
        <p:nvPicPr>
          <p:cNvPr id="660" name="Google Shape;660;p54"/>
          <p:cNvPicPr preferRelativeResize="0"/>
          <p:nvPr/>
        </p:nvPicPr>
        <p:blipFill rotWithShape="1">
          <a:blip r:embed="rId8">
            <a:alphaModFix/>
          </a:blip>
          <a:srcRect l="3725" t="7604"/>
          <a:stretch/>
        </p:blipFill>
        <p:spPr>
          <a:xfrm>
            <a:off x="25215025" y="9249275"/>
            <a:ext cx="9403399" cy="5880125"/>
          </a:xfrm>
          <a:prstGeom prst="rect">
            <a:avLst/>
          </a:prstGeom>
          <a:noFill/>
          <a:ln>
            <a:noFill/>
          </a:ln>
        </p:spPr>
      </p:pic>
      <p:pic>
        <p:nvPicPr>
          <p:cNvPr id="661" name="Google Shape;661;p54"/>
          <p:cNvPicPr preferRelativeResize="0"/>
          <p:nvPr/>
        </p:nvPicPr>
        <p:blipFill rotWithShape="1">
          <a:blip r:embed="rId9">
            <a:alphaModFix/>
          </a:blip>
          <a:srcRect l="30676" t="55287" r="30814"/>
          <a:stretch/>
        </p:blipFill>
        <p:spPr>
          <a:xfrm>
            <a:off x="25215025" y="15885025"/>
            <a:ext cx="8279450" cy="1408200"/>
          </a:xfrm>
          <a:prstGeom prst="rect">
            <a:avLst/>
          </a:prstGeom>
          <a:noFill/>
          <a:ln>
            <a:noFill/>
          </a:ln>
        </p:spPr>
      </p:pic>
      <p:sp>
        <p:nvSpPr>
          <p:cNvPr id="662" name="Google Shape;662;p54"/>
          <p:cNvSpPr txBox="1"/>
          <p:nvPr/>
        </p:nvSpPr>
        <p:spPr>
          <a:xfrm>
            <a:off x="14798050" y="10714875"/>
            <a:ext cx="30000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a:p>
        </p:txBody>
      </p:sp>
      <p:sp>
        <p:nvSpPr>
          <p:cNvPr id="663" name="Google Shape;663;p54"/>
          <p:cNvSpPr txBox="1"/>
          <p:nvPr/>
        </p:nvSpPr>
        <p:spPr>
          <a:xfrm>
            <a:off x="16189600" y="6973088"/>
            <a:ext cx="5634600" cy="3435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6400">
                <a:latin typeface="NVIDIA Sans"/>
                <a:ea typeface="NVIDIA Sans"/>
                <a:cs typeface="NVIDIA Sans"/>
                <a:sym typeface="NVIDIA Sans"/>
              </a:rPr>
              <a:t>Cat 		[  80%] </a:t>
            </a:r>
            <a:endParaRPr sz="6400">
              <a:latin typeface="NVIDIA Sans"/>
              <a:ea typeface="NVIDIA Sans"/>
              <a:cs typeface="NVIDIA Sans"/>
              <a:sym typeface="NVIDIA Sans"/>
            </a:endParaRPr>
          </a:p>
          <a:p>
            <a:pPr marL="0" lvl="0" indent="0" algn="l" rtl="0">
              <a:lnSpc>
                <a:spcPct val="115000"/>
              </a:lnSpc>
              <a:spcBef>
                <a:spcPts val="0"/>
              </a:spcBef>
              <a:spcAft>
                <a:spcPts val="0"/>
              </a:spcAft>
              <a:buNone/>
            </a:pPr>
            <a:r>
              <a:rPr lang="en-US" sz="6400">
                <a:latin typeface="NVIDIA Sans"/>
                <a:ea typeface="NVIDIA Sans"/>
                <a:cs typeface="NVIDIA Sans"/>
                <a:sym typeface="NVIDIA Sans"/>
              </a:rPr>
              <a:t>Dog 		[  15%]</a:t>
            </a:r>
            <a:endParaRPr sz="6400">
              <a:latin typeface="NVIDIA Sans"/>
              <a:ea typeface="NVIDIA Sans"/>
              <a:cs typeface="NVIDIA Sans"/>
              <a:sym typeface="NVIDIA Sans"/>
            </a:endParaRPr>
          </a:p>
          <a:p>
            <a:pPr marL="0" lvl="0" indent="0" algn="l" rtl="0">
              <a:lnSpc>
                <a:spcPct val="115000"/>
              </a:lnSpc>
              <a:spcBef>
                <a:spcPts val="0"/>
              </a:spcBef>
              <a:spcAft>
                <a:spcPts val="0"/>
              </a:spcAft>
              <a:buNone/>
            </a:pPr>
            <a:r>
              <a:rPr lang="en-US" sz="6400">
                <a:latin typeface="NVIDIA Sans"/>
                <a:ea typeface="NVIDIA Sans"/>
                <a:cs typeface="NVIDIA Sans"/>
                <a:sym typeface="NVIDIA Sans"/>
              </a:rPr>
              <a:t>Bird 		[    5%]</a:t>
            </a:r>
            <a:endParaRPr sz="6400">
              <a:latin typeface="NVIDIA Sans"/>
              <a:ea typeface="NVIDIA Sans"/>
              <a:cs typeface="NVIDIA Sans"/>
              <a:sym typeface="NVIDIA Sans"/>
            </a:endParaRPr>
          </a:p>
        </p:txBody>
      </p:sp>
      <p:cxnSp>
        <p:nvCxnSpPr>
          <p:cNvPr id="664" name="Google Shape;664;p54"/>
          <p:cNvCxnSpPr/>
          <p:nvPr/>
        </p:nvCxnSpPr>
        <p:spPr>
          <a:xfrm flipH="1">
            <a:off x="14861650" y="10835750"/>
            <a:ext cx="2013000" cy="3597600"/>
          </a:xfrm>
          <a:prstGeom prst="straightConnector1">
            <a:avLst/>
          </a:prstGeom>
          <a:noFill/>
          <a:ln w="76200" cap="flat" cmpd="sng">
            <a:solidFill>
              <a:schemeClr val="dk2"/>
            </a:solidFill>
            <a:prstDash val="solid"/>
            <a:round/>
            <a:headEnd type="none" w="med" len="med"/>
            <a:tailEnd type="none" w="med" len="med"/>
          </a:ln>
        </p:spPr>
      </p:cxnSp>
      <p:cxnSp>
        <p:nvCxnSpPr>
          <p:cNvPr id="665" name="Google Shape;665;p54"/>
          <p:cNvCxnSpPr>
            <a:cxnSpLocks/>
          </p:cNvCxnSpPr>
          <p:nvPr/>
        </p:nvCxnSpPr>
        <p:spPr>
          <a:xfrm flipH="1">
            <a:off x="11095863" y="14476088"/>
            <a:ext cx="3723000" cy="1416300"/>
          </a:xfrm>
          <a:prstGeom prst="straightConnector1">
            <a:avLst/>
          </a:prstGeom>
          <a:noFill/>
          <a:ln w="76200" cap="flat" cmpd="sng">
            <a:solidFill>
              <a:schemeClr val="dk2"/>
            </a:solidFill>
            <a:prstDash val="solid"/>
            <a:round/>
            <a:headEnd type="none" w="med" len="med"/>
            <a:tailEnd type="none" w="med" len="med"/>
          </a:ln>
        </p:spPr>
      </p:cxnSp>
      <p:sp>
        <p:nvSpPr>
          <p:cNvPr id="3" name="Google Shape;620;p52">
            <a:extLst>
              <a:ext uri="{FF2B5EF4-FFF2-40B4-BE49-F238E27FC236}">
                <a16:creationId xmlns:a16="http://schemas.microsoft.com/office/drawing/2014/main" id="{6F1DA0B3-0B4C-57A6-3777-634F219D7E12}"/>
              </a:ext>
            </a:extLst>
          </p:cNvPr>
          <p:cNvSpPr txBox="1"/>
          <p:nvPr/>
        </p:nvSpPr>
        <p:spPr>
          <a:xfrm>
            <a:off x="5461263" y="14174588"/>
            <a:ext cx="5634600" cy="3582489"/>
          </a:xfrm>
          <a:prstGeom prst="rect">
            <a:avLst/>
          </a:prstGeom>
          <a:noFill/>
          <a:ln>
            <a:noFill/>
          </a:ln>
        </p:spPr>
        <p:txBody>
          <a:bodyPr spcFirstLastPara="1" wrap="square" lIns="91425" tIns="91425" rIns="91425" bIns="91425" anchor="t" anchorCtr="0">
            <a:spAutoFit/>
          </a:bodyPr>
          <a:lstStyle/>
          <a:p>
            <a:pPr>
              <a:lnSpc>
                <a:spcPct val="115000"/>
              </a:lnSpc>
            </a:pPr>
            <a:r>
              <a:rPr lang="en-US" sz="6400" dirty="0">
                <a:latin typeface="NVIDIA Sans"/>
                <a:ea typeface="NVIDIA Sans"/>
                <a:cs typeface="NVIDIA Sans"/>
                <a:sym typeface="NVIDIA Sans"/>
              </a:rPr>
              <a:t>Cat 	   [100%] </a:t>
            </a:r>
            <a:endParaRPr sz="6400" dirty="0">
              <a:latin typeface="NVIDIA Sans"/>
              <a:ea typeface="NVIDIA Sans"/>
              <a:cs typeface="NVIDIA Sans"/>
              <a:sym typeface="NVIDIA Sans"/>
            </a:endParaRPr>
          </a:p>
          <a:p>
            <a:pPr>
              <a:lnSpc>
                <a:spcPct val="115000"/>
              </a:lnSpc>
            </a:pPr>
            <a:r>
              <a:rPr lang="en-US" sz="6400" dirty="0">
                <a:latin typeface="NVIDIA Sans"/>
                <a:ea typeface="NVIDIA Sans"/>
                <a:cs typeface="NVIDIA Sans"/>
                <a:sym typeface="NVIDIA Sans"/>
              </a:rPr>
              <a:t>Dog    [    0%]</a:t>
            </a:r>
            <a:endParaRPr sz="6400" dirty="0">
              <a:latin typeface="NVIDIA Sans"/>
              <a:ea typeface="NVIDIA Sans"/>
              <a:cs typeface="NVIDIA Sans"/>
              <a:sym typeface="NVIDIA Sans"/>
            </a:endParaRPr>
          </a:p>
          <a:p>
            <a:pPr>
              <a:lnSpc>
                <a:spcPct val="115000"/>
              </a:lnSpc>
            </a:pPr>
            <a:r>
              <a:rPr lang="en-US" sz="6400" dirty="0">
                <a:latin typeface="NVIDIA Sans"/>
                <a:ea typeface="NVIDIA Sans"/>
                <a:cs typeface="NVIDIA Sans"/>
                <a:sym typeface="NVIDIA Sans"/>
              </a:rPr>
              <a:t>Bird    [    0%]</a:t>
            </a:r>
            <a:endParaRPr sz="6400" dirty="0">
              <a:latin typeface="NVIDIA Sans"/>
              <a:ea typeface="NVIDIA Sans"/>
              <a:cs typeface="NVIDIA Sans"/>
              <a:sym typeface="NVIDIA Sans"/>
            </a:endParaRPr>
          </a:p>
        </p:txBody>
      </p:sp>
      <p:sp>
        <p:nvSpPr>
          <p:cNvPr id="2" name="Google Shape;1615;p157">
            <a:extLst>
              <a:ext uri="{FF2B5EF4-FFF2-40B4-BE49-F238E27FC236}">
                <a16:creationId xmlns:a16="http://schemas.microsoft.com/office/drawing/2014/main" id="{89BAC94E-FE01-3B13-29AB-798EEDB2D240}"/>
              </a:ext>
            </a:extLst>
          </p:cNvPr>
          <p:cNvSpPr txBox="1"/>
          <p:nvPr/>
        </p:nvSpPr>
        <p:spPr>
          <a:xfrm>
            <a:off x="4588038" y="19480947"/>
            <a:ext cx="14240289"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10"/>
              </a:rPr>
              <a:t>Visualizing the Loss Landscape of Neural Nets | UMD</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135665"/>
    </mc:Choice>
    <mc:Fallback xmlns="">
      <p:transition spd="slow" advTm="13566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671" name="Google Shape;671;p55"/>
          <p:cNvPicPr preferRelativeResize="0"/>
          <p:nvPr/>
        </p:nvPicPr>
        <p:blipFill>
          <a:blip r:embed="rId3">
            <a:alphaModFix/>
          </a:blip>
          <a:stretch>
            <a:fillRect/>
          </a:stretch>
        </p:blipFill>
        <p:spPr>
          <a:xfrm>
            <a:off x="2142275" y="4085499"/>
            <a:ext cx="14595251" cy="6884262"/>
          </a:xfrm>
          <a:prstGeom prst="rect">
            <a:avLst/>
          </a:prstGeom>
          <a:noFill/>
          <a:ln>
            <a:noFill/>
          </a:ln>
        </p:spPr>
      </p:pic>
      <p:sp>
        <p:nvSpPr>
          <p:cNvPr id="672" name="Google Shape;672;p5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From Deep Learning to LLMs</a:t>
            </a:r>
            <a:endParaRPr sz="8400"/>
          </a:p>
        </p:txBody>
      </p:sp>
      <p:sp>
        <p:nvSpPr>
          <p:cNvPr id="673" name="Google Shape;673;p55"/>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Our Goal For The Course</a:t>
            </a:r>
            <a:endParaRPr sz="5400"/>
          </a:p>
        </p:txBody>
      </p:sp>
      <p:pic>
        <p:nvPicPr>
          <p:cNvPr id="674" name="Google Shape;674;p55"/>
          <p:cNvPicPr preferRelativeResize="0"/>
          <p:nvPr/>
        </p:nvPicPr>
        <p:blipFill>
          <a:blip r:embed="rId4">
            <a:alphaModFix/>
          </a:blip>
          <a:stretch>
            <a:fillRect/>
          </a:stretch>
        </p:blipFill>
        <p:spPr>
          <a:xfrm>
            <a:off x="19918812" y="4992025"/>
            <a:ext cx="13694375" cy="11808900"/>
          </a:xfrm>
          <a:prstGeom prst="rect">
            <a:avLst/>
          </a:prstGeom>
          <a:noFill/>
          <a:ln>
            <a:noFill/>
          </a:ln>
        </p:spPr>
      </p:pic>
      <p:sp>
        <p:nvSpPr>
          <p:cNvPr id="675" name="Google Shape;675;p55"/>
          <p:cNvSpPr txBox="1">
            <a:spLocks noGrp="1"/>
          </p:cNvSpPr>
          <p:nvPr>
            <p:ph type="body" idx="1"/>
          </p:nvPr>
        </p:nvSpPr>
        <p:spPr>
          <a:xfrm>
            <a:off x="1637604" y="17063961"/>
            <a:ext cx="16345500" cy="7503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000"/>
              <a:buFont typeface="NVIDIA Sans Medium"/>
              <a:buNone/>
            </a:pPr>
            <a:r>
              <a:rPr lang="en-US" sz="4800" b="1">
                <a:latin typeface="NVIDIA Sans"/>
                <a:ea typeface="NVIDIA Sans"/>
                <a:cs typeface="NVIDIA Sans"/>
                <a:sym typeface="NVIDIA Sans"/>
              </a:rPr>
              <a:t>Fundamentals of Deep Learning</a:t>
            </a:r>
            <a:endParaRPr sz="4800" b="1">
              <a:latin typeface="NVIDIA Sans"/>
              <a:ea typeface="NVIDIA Sans"/>
              <a:cs typeface="NVIDIA Sans"/>
              <a:sym typeface="NVIDIA Sans"/>
            </a:endParaRPr>
          </a:p>
        </p:txBody>
      </p:sp>
      <p:sp>
        <p:nvSpPr>
          <p:cNvPr id="676" name="Google Shape;676;p55"/>
          <p:cNvSpPr txBox="1">
            <a:spLocks noGrp="1"/>
          </p:cNvSpPr>
          <p:nvPr>
            <p:ph type="body" idx="2"/>
          </p:nvPr>
        </p:nvSpPr>
        <p:spPr>
          <a:xfrm>
            <a:off x="18592805" y="17063961"/>
            <a:ext cx="16346400" cy="7503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000"/>
              <a:buFont typeface="NVIDIA Sans Medium"/>
              <a:buNone/>
            </a:pPr>
            <a:r>
              <a:rPr lang="en-US" sz="4800" b="1">
                <a:latin typeface="NVIDIA Sans"/>
                <a:ea typeface="NVIDIA Sans"/>
                <a:cs typeface="NVIDIA Sans"/>
                <a:sym typeface="NVIDIA Sans"/>
              </a:rPr>
              <a:t>Language Reasoning</a:t>
            </a:r>
            <a:endParaRPr sz="4800" b="1">
              <a:latin typeface="NVIDIA Sans"/>
              <a:ea typeface="NVIDIA Sans"/>
              <a:cs typeface="NVIDIA Sans"/>
              <a:sym typeface="NVIDIA Sans"/>
            </a:endParaRPr>
          </a:p>
        </p:txBody>
      </p:sp>
      <p:pic>
        <p:nvPicPr>
          <p:cNvPr id="677" name="Google Shape;677;p55"/>
          <p:cNvPicPr preferRelativeResize="0"/>
          <p:nvPr/>
        </p:nvPicPr>
        <p:blipFill rotWithShape="1">
          <a:blip r:embed="rId5">
            <a:alphaModFix/>
          </a:blip>
          <a:srcRect l="20489" t="3423" b="10131"/>
          <a:stretch/>
        </p:blipFill>
        <p:spPr>
          <a:xfrm>
            <a:off x="1411949" y="8974200"/>
            <a:ext cx="7014050" cy="7095850"/>
          </a:xfrm>
          <a:prstGeom prst="rect">
            <a:avLst/>
          </a:prstGeom>
          <a:noFill/>
          <a:ln>
            <a:noFill/>
          </a:ln>
        </p:spPr>
      </p:pic>
      <p:pic>
        <p:nvPicPr>
          <p:cNvPr id="678" name="Google Shape;678;p55"/>
          <p:cNvPicPr preferRelativeResize="0"/>
          <p:nvPr/>
        </p:nvPicPr>
        <p:blipFill>
          <a:blip r:embed="rId6">
            <a:alphaModFix/>
          </a:blip>
          <a:stretch>
            <a:fillRect/>
          </a:stretch>
        </p:blipFill>
        <p:spPr>
          <a:xfrm>
            <a:off x="1411950" y="11380101"/>
            <a:ext cx="3537000" cy="3537000"/>
          </a:xfrm>
          <a:prstGeom prst="rect">
            <a:avLst/>
          </a:prstGeom>
          <a:noFill/>
          <a:ln>
            <a:noFill/>
          </a:ln>
        </p:spPr>
      </p:pic>
      <p:pic>
        <p:nvPicPr>
          <p:cNvPr id="679" name="Google Shape;679;p55"/>
          <p:cNvPicPr preferRelativeResize="0"/>
          <p:nvPr/>
        </p:nvPicPr>
        <p:blipFill>
          <a:blip r:embed="rId7">
            <a:alphaModFix/>
          </a:blip>
          <a:stretch>
            <a:fillRect/>
          </a:stretch>
        </p:blipFill>
        <p:spPr>
          <a:xfrm>
            <a:off x="6607638" y="10855075"/>
            <a:ext cx="9354516" cy="45870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1088"/>
    </mc:Choice>
    <mc:Fallback xmlns="">
      <p:transition spd="slow" advTm="5108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5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What Is Language?</a:t>
            </a:r>
            <a:endParaRPr sz="8400"/>
          </a:p>
        </p:txBody>
      </p:sp>
      <p:pic>
        <p:nvPicPr>
          <p:cNvPr id="685" name="Google Shape;685;p56"/>
          <p:cNvPicPr preferRelativeResize="0"/>
          <p:nvPr/>
        </p:nvPicPr>
        <p:blipFill>
          <a:blip r:embed="rId3">
            <a:alphaModFix/>
          </a:blip>
          <a:stretch>
            <a:fillRect/>
          </a:stretch>
        </p:blipFill>
        <p:spPr>
          <a:xfrm>
            <a:off x="5791200" y="6438900"/>
            <a:ext cx="26307901" cy="11201400"/>
          </a:xfrm>
          <a:prstGeom prst="rect">
            <a:avLst/>
          </a:prstGeom>
          <a:noFill/>
          <a:ln>
            <a:noFill/>
          </a:ln>
        </p:spPr>
      </p:pic>
      <p:sp>
        <p:nvSpPr>
          <p:cNvPr id="686" name="Google Shape;686;p56"/>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Discrete Labels?</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142058"/>
    </mc:Choice>
    <mc:Fallback xmlns="">
      <p:transition spd="slow" advTm="14205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pic>
        <p:nvPicPr>
          <p:cNvPr id="696" name="Google Shape;696;p57"/>
          <p:cNvPicPr preferRelativeResize="0"/>
          <p:nvPr/>
        </p:nvPicPr>
        <p:blipFill>
          <a:blip r:embed="rId3">
            <a:alphaModFix/>
          </a:blip>
          <a:srcRect b="3743"/>
          <a:stretch/>
        </p:blipFill>
        <p:spPr>
          <a:xfrm>
            <a:off x="11812024" y="10905576"/>
            <a:ext cx="6172200" cy="7609808"/>
          </a:xfrm>
          <a:prstGeom prst="rect">
            <a:avLst/>
          </a:prstGeom>
          <a:noFill/>
          <a:ln>
            <a:noFill/>
          </a:ln>
        </p:spPr>
      </p:pic>
      <p:sp>
        <p:nvSpPr>
          <p:cNvPr id="691" name="Google Shape;691;p5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The Base Formulation</a:t>
            </a:r>
            <a:endParaRPr sz="8400"/>
          </a:p>
        </p:txBody>
      </p:sp>
      <p:sp>
        <p:nvSpPr>
          <p:cNvPr id="692" name="Google Shape;692;p57"/>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Dealing With Language As An Input</a:t>
            </a:r>
            <a:endParaRPr sz="5400"/>
          </a:p>
        </p:txBody>
      </p:sp>
      <p:pic>
        <p:nvPicPr>
          <p:cNvPr id="693" name="Google Shape;693;p57"/>
          <p:cNvPicPr preferRelativeResize="0"/>
          <p:nvPr/>
        </p:nvPicPr>
        <p:blipFill rotWithShape="1">
          <a:blip r:embed="rId4">
            <a:alphaModFix/>
          </a:blip>
          <a:srcRect r="74436"/>
          <a:stretch/>
        </p:blipFill>
        <p:spPr>
          <a:xfrm>
            <a:off x="5374388" y="4403050"/>
            <a:ext cx="3316225" cy="13411200"/>
          </a:xfrm>
          <a:prstGeom prst="rect">
            <a:avLst/>
          </a:prstGeom>
          <a:noFill/>
          <a:ln>
            <a:noFill/>
          </a:ln>
        </p:spPr>
      </p:pic>
      <p:pic>
        <p:nvPicPr>
          <p:cNvPr id="694" name="Google Shape;694;p57"/>
          <p:cNvPicPr preferRelativeResize="0"/>
          <p:nvPr/>
        </p:nvPicPr>
        <p:blipFill rotWithShape="1">
          <a:blip r:embed="rId5">
            <a:alphaModFix/>
          </a:blip>
          <a:srcRect l="46740"/>
          <a:stretch/>
        </p:blipFill>
        <p:spPr>
          <a:xfrm>
            <a:off x="24117300" y="6069900"/>
            <a:ext cx="10820977" cy="9801800"/>
          </a:xfrm>
          <a:prstGeom prst="rect">
            <a:avLst/>
          </a:prstGeom>
          <a:noFill/>
          <a:ln>
            <a:noFill/>
          </a:ln>
        </p:spPr>
      </p:pic>
      <p:pic>
        <p:nvPicPr>
          <p:cNvPr id="695" name="Google Shape;695;p57"/>
          <p:cNvPicPr preferRelativeResize="0"/>
          <p:nvPr/>
        </p:nvPicPr>
        <p:blipFill>
          <a:blip r:embed="rId6">
            <a:alphaModFix/>
          </a:blip>
          <a:stretch>
            <a:fillRect/>
          </a:stretch>
        </p:blipFill>
        <p:spPr>
          <a:xfrm>
            <a:off x="16459212" y="3895813"/>
            <a:ext cx="6172200" cy="7905750"/>
          </a:xfrm>
          <a:prstGeom prst="rect">
            <a:avLst/>
          </a:prstGeom>
          <a:noFill/>
          <a:ln>
            <a:noFill/>
          </a:ln>
        </p:spPr>
      </p:pic>
      <p:cxnSp>
        <p:nvCxnSpPr>
          <p:cNvPr id="698" name="Google Shape;698;p57"/>
          <p:cNvCxnSpPr/>
          <p:nvPr/>
        </p:nvCxnSpPr>
        <p:spPr>
          <a:xfrm>
            <a:off x="13411200" y="8001000"/>
            <a:ext cx="8001000" cy="8191500"/>
          </a:xfrm>
          <a:prstGeom prst="straightConnector1">
            <a:avLst/>
          </a:prstGeom>
          <a:noFill/>
          <a:ln w="38100" cap="flat" cmpd="sng">
            <a:solidFill>
              <a:schemeClr val="dk2"/>
            </a:solidFill>
            <a:prstDash val="solid"/>
            <a:round/>
            <a:headEnd type="none" w="med" len="med"/>
            <a:tailEnd type="none" w="med" len="med"/>
          </a:ln>
        </p:spPr>
      </p:cxnSp>
      <p:sp>
        <p:nvSpPr>
          <p:cNvPr id="3" name="Google Shape;1029;p95">
            <a:extLst>
              <a:ext uri="{FF2B5EF4-FFF2-40B4-BE49-F238E27FC236}">
                <a16:creationId xmlns:a16="http://schemas.microsoft.com/office/drawing/2014/main" id="{B5AE7D05-1F3F-04A9-CD12-0C858C52E123}"/>
              </a:ext>
            </a:extLst>
          </p:cNvPr>
          <p:cNvSpPr txBox="1"/>
          <p:nvPr/>
        </p:nvSpPr>
        <p:spPr>
          <a:xfrm>
            <a:off x="3148480" y="19216517"/>
            <a:ext cx="17327088"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7"/>
              </a:rPr>
              <a:t>The Illustrated GPT-2 (Visualizing Transformer Language Models)</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61471"/>
    </mc:Choice>
    <mc:Fallback xmlns="">
      <p:transition spd="slow" advTm="6147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graphicFrame>
        <p:nvGraphicFramePr>
          <p:cNvPr id="703" name="Google Shape;703;p58"/>
          <p:cNvGraphicFramePr/>
          <p:nvPr/>
        </p:nvGraphicFramePr>
        <p:xfrm>
          <a:off x="18651265" y="7034764"/>
          <a:ext cx="15895900" cy="7184900"/>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a:t>From Deep Learning to Language Modeling</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extLst>
                  <a:ext uri="{0D108BD9-81ED-4DB2-BD59-A6C34878D82A}">
                    <a16:rowId xmlns:a16="http://schemas.microsoft.com/office/drawing/2014/main" val="10000"/>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b="1"/>
                        <a:t>Pulling In Our First Model</a:t>
                      </a:r>
                      <a:endParaRPr sz="4800" b="1">
                        <a:solidFill>
                          <a:schemeClr val="dk1"/>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extLst>
                  <a:ext uri="{0D108BD9-81ED-4DB2-BD59-A6C34878D82A}">
                    <a16:rowId xmlns:a16="http://schemas.microsoft.com/office/drawing/2014/main" val="1000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tc>
                  <a:txBody>
                    <a:bodyPr/>
                    <a:lstStyle/>
                    <a:p>
                      <a:pPr marL="457200" lvl="0" indent="0" algn="l" rtl="0">
                        <a:spcBef>
                          <a:spcPts val="0"/>
                        </a:spcBef>
                        <a:spcAft>
                          <a:spcPts val="0"/>
                        </a:spcAft>
                        <a:buNone/>
                      </a:pPr>
                      <a:r>
                        <a:rPr lang="en-US" sz="4800" b="1">
                          <a:solidFill>
                            <a:schemeClr val="lt1"/>
                          </a:solidFill>
                        </a:rPr>
                        <a:t>Model Architecture Intuitions</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extLst>
                  <a:ext uri="{0D108BD9-81ED-4DB2-BD59-A6C34878D82A}">
                    <a16:rowId xmlns:a16="http://schemas.microsoft.com/office/drawing/2014/main" val="10002"/>
                  </a:ext>
                </a:extLst>
              </a:tr>
              <a:tr h="1796225">
                <a:tc>
                  <a:txBody>
                    <a:bodyPr/>
                    <a:lstStyle/>
                    <a:p>
                      <a:pPr marL="0" marR="0" lvl="0" indent="0" algn="ctr" rtl="0">
                        <a:spcBef>
                          <a:spcPts val="0"/>
                        </a:spcBef>
                        <a:spcAft>
                          <a:spcPts val="0"/>
                        </a:spcAft>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tc>
                  <a:txBody>
                    <a:bodyPr/>
                    <a:lstStyle/>
                    <a:p>
                      <a:pPr marL="457200" lvl="0" indent="0" algn="l" rtl="0">
                        <a:spcBef>
                          <a:spcPts val="0"/>
                        </a:spcBef>
                        <a:spcAft>
                          <a:spcPts val="0"/>
                        </a:spcAft>
                        <a:buNone/>
                      </a:pPr>
                      <a:r>
                        <a:rPr lang="en-US" sz="4800" b="1">
                          <a:solidFill>
                            <a:schemeClr val="lt1"/>
                          </a:solidFill>
                        </a:rPr>
                        <a:t>Using Encoders For Encoding</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704" name="Google Shape;704;p58"/>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a:solidFill>
                  <a:srgbClr val="76B900"/>
                </a:solidFill>
                <a:latin typeface="NVIDIA Sans"/>
                <a:ea typeface="NVIDIA Sans"/>
                <a:cs typeface="NVIDIA Sans"/>
                <a:sym typeface="NVIDIA Sans"/>
              </a:rPr>
              <a:t>Part 1: From DL To LLMs</a:t>
            </a:r>
            <a:endParaRPr/>
          </a:p>
        </p:txBody>
      </p:sp>
    </p:spTree>
  </p:cSld>
  <p:clrMapOvr>
    <a:masterClrMapping/>
  </p:clrMapOvr>
  <mc:AlternateContent xmlns:mc="http://schemas.openxmlformats.org/markup-compatibility/2006" xmlns:p14="http://schemas.microsoft.com/office/powerpoint/2010/main">
    <mc:Choice Requires="p14">
      <p:transition spd="slow" p14:dur="2000" advTm="22413"/>
    </mc:Choice>
    <mc:Fallback xmlns="">
      <p:transition spd="slow" advTm="22413"/>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5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dirty="0"/>
              <a:t>Hugging Face</a:t>
            </a:r>
            <a:endParaRPr sz="8400" dirty="0"/>
          </a:p>
        </p:txBody>
      </p:sp>
      <p:sp>
        <p:nvSpPr>
          <p:cNvPr id="710" name="Google Shape;710;p59"/>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Open-Source Large Model Community</a:t>
            </a:r>
            <a:endParaRPr sz="5400"/>
          </a:p>
        </p:txBody>
      </p:sp>
      <p:pic>
        <p:nvPicPr>
          <p:cNvPr id="711" name="Google Shape;711;p59"/>
          <p:cNvPicPr preferRelativeResize="0">
            <a:picLocks noGrp="1"/>
          </p:cNvPicPr>
          <p:nvPr>
            <p:ph type="pic" idx="2"/>
          </p:nvPr>
        </p:nvPicPr>
        <p:blipFill rotWithShape="1">
          <a:blip r:embed="rId3">
            <a:alphaModFix/>
          </a:blip>
          <a:srcRect l="1456" t="3024" r="782" b="2171"/>
          <a:stretch/>
        </p:blipFill>
        <p:spPr>
          <a:xfrm>
            <a:off x="3848100" y="3895375"/>
            <a:ext cx="28963476" cy="15018100"/>
          </a:xfrm>
          <a:prstGeom prst="rect">
            <a:avLst/>
          </a:prstGeom>
          <a:solidFill>
            <a:srgbClr val="151617">
              <a:alpha val="60780"/>
            </a:srgbClr>
          </a:solidFill>
          <a:ln>
            <a:noFill/>
          </a:ln>
        </p:spPr>
      </p:pic>
    </p:spTree>
  </p:cSld>
  <p:clrMapOvr>
    <a:masterClrMapping/>
  </p:clrMapOvr>
  <mc:AlternateContent xmlns:mc="http://schemas.openxmlformats.org/markup-compatibility/2006" xmlns:p14="http://schemas.microsoft.com/office/powerpoint/2010/main">
    <mc:Choice Requires="p14">
      <p:transition spd="slow" p14:dur="2000" advTm="39244"/>
    </mc:Choice>
    <mc:Fallback xmlns="">
      <p:transition spd="slow" advTm="3924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pic>
        <p:nvPicPr>
          <p:cNvPr id="716" name="Google Shape;716;p60" descr="OpenAI (@OpenAI) / X"/>
          <p:cNvPicPr preferRelativeResize="0"/>
          <p:nvPr/>
        </p:nvPicPr>
        <p:blipFill>
          <a:blip r:embed="rId3">
            <a:alphaModFix/>
          </a:blip>
          <a:stretch>
            <a:fillRect/>
          </a:stretch>
        </p:blipFill>
        <p:spPr>
          <a:xfrm>
            <a:off x="30329899" y="16512238"/>
            <a:ext cx="2617125" cy="2617125"/>
          </a:xfrm>
          <a:prstGeom prst="rect">
            <a:avLst/>
          </a:prstGeom>
          <a:noFill/>
          <a:ln>
            <a:noFill/>
          </a:ln>
        </p:spPr>
      </p:pic>
      <p:sp>
        <p:nvSpPr>
          <p:cNvPr id="717" name="Google Shape;717;p60"/>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dirty="0"/>
              <a:t>Hugging Face</a:t>
            </a:r>
            <a:endParaRPr sz="8400" dirty="0"/>
          </a:p>
        </p:txBody>
      </p:sp>
      <p:sp>
        <p:nvSpPr>
          <p:cNvPr id="718" name="Google Shape;718;p60"/>
          <p:cNvSpPr txBox="1">
            <a:spLocks noGrp="1"/>
          </p:cNvSpPr>
          <p:nvPr>
            <p:ph type="body" idx="1"/>
          </p:nvPr>
        </p:nvSpPr>
        <p:spPr>
          <a:xfrm>
            <a:off x="2596900" y="6624350"/>
            <a:ext cx="16413300" cy="10575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Large Open-Sourced Repository</a:t>
            </a:r>
            <a:endParaRPr sz="5400"/>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Very easy to use, write to, pull from</a:t>
            </a:r>
            <a:endParaRPr sz="5400">
              <a:solidFill>
                <a:srgbClr val="588A00"/>
              </a:solidFill>
            </a:endParaRPr>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So many models!!</a:t>
            </a:r>
            <a:endParaRPr sz="5400">
              <a:solidFill>
                <a:srgbClr val="588A00"/>
              </a:solidFill>
            </a:endParaRPr>
          </a:p>
          <a:p>
            <a:pPr marL="0" lvl="0" indent="0" algn="l" rtl="0">
              <a:lnSpc>
                <a:spcPct val="100000"/>
              </a:lnSpc>
              <a:spcBef>
                <a:spcPts val="1000"/>
              </a:spcBef>
              <a:spcAft>
                <a:spcPts val="0"/>
              </a:spcAft>
              <a:buNone/>
            </a:pPr>
            <a:endParaRPr sz="5400"/>
          </a:p>
          <a:p>
            <a:pPr marL="0" lvl="0" indent="0" algn="l" rtl="0">
              <a:lnSpc>
                <a:spcPct val="100000"/>
              </a:lnSpc>
              <a:spcBef>
                <a:spcPts val="1000"/>
              </a:spcBef>
              <a:spcAft>
                <a:spcPts val="0"/>
              </a:spcAft>
              <a:buClr>
                <a:schemeClr val="lt1"/>
              </a:buClr>
              <a:buSzPts val="1100"/>
              <a:buFont typeface="Arial"/>
              <a:buNone/>
            </a:pPr>
            <a:r>
              <a:rPr lang="en-US" sz="5400" b="1"/>
              <a:t>Amazing For Experimentation</a:t>
            </a:r>
            <a:endParaRPr sz="5400"/>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See what all </a:t>
            </a:r>
            <a:r>
              <a:rPr lang="en-US" sz="5400" b="1" i="1">
                <a:solidFill>
                  <a:srgbClr val="588A00"/>
                </a:solidFill>
              </a:rPr>
              <a:t>can</a:t>
            </a:r>
            <a:r>
              <a:rPr lang="en-US" sz="5400">
                <a:solidFill>
                  <a:srgbClr val="588A00"/>
                </a:solidFill>
              </a:rPr>
              <a:t> be done!</a:t>
            </a:r>
            <a:endParaRPr sz="5400">
              <a:solidFill>
                <a:srgbClr val="588A00"/>
              </a:solidFill>
            </a:endParaRPr>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See how </a:t>
            </a:r>
            <a:r>
              <a:rPr lang="en-US" sz="5400" b="1" i="1">
                <a:solidFill>
                  <a:srgbClr val="588A00"/>
                </a:solidFill>
              </a:rPr>
              <a:t>others</a:t>
            </a:r>
            <a:r>
              <a:rPr lang="en-US" sz="5400">
                <a:solidFill>
                  <a:srgbClr val="588A00"/>
                </a:solidFill>
              </a:rPr>
              <a:t> have done things!</a:t>
            </a:r>
            <a:endParaRPr sz="5400">
              <a:solidFill>
                <a:srgbClr val="588A00"/>
              </a:solidFill>
            </a:endParaRPr>
          </a:p>
          <a:p>
            <a:pPr marL="457200" lvl="0" indent="-571500" algn="l" rtl="0">
              <a:lnSpc>
                <a:spcPct val="100000"/>
              </a:lnSpc>
              <a:spcBef>
                <a:spcPts val="1000"/>
              </a:spcBef>
              <a:spcAft>
                <a:spcPts val="1000"/>
              </a:spcAft>
              <a:buClr>
                <a:srgbClr val="588A00"/>
              </a:buClr>
              <a:buSzPts val="5400"/>
              <a:buChar char="-"/>
            </a:pPr>
            <a:r>
              <a:rPr lang="en-US" sz="5400">
                <a:solidFill>
                  <a:srgbClr val="588A00"/>
                </a:solidFill>
              </a:rPr>
              <a:t>Use their models for your use-cases </a:t>
            </a:r>
            <a:r>
              <a:rPr lang="en-US" sz="5400" b="1" i="1">
                <a:solidFill>
                  <a:srgbClr val="588A00"/>
                </a:solidFill>
              </a:rPr>
              <a:t>sometimes</a:t>
            </a:r>
            <a:endParaRPr sz="5400">
              <a:solidFill>
                <a:srgbClr val="588A00"/>
              </a:solidFill>
            </a:endParaRPr>
          </a:p>
        </p:txBody>
      </p:sp>
      <p:sp>
        <p:nvSpPr>
          <p:cNvPr id="719" name="Google Shape;719;p60"/>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Open-Source Large Models</a:t>
            </a:r>
            <a:endParaRPr sz="5400" b="1"/>
          </a:p>
        </p:txBody>
      </p:sp>
      <p:pic>
        <p:nvPicPr>
          <p:cNvPr id="720" name="Google Shape;720;p60" descr="Models - Hugging Face"/>
          <p:cNvPicPr preferRelativeResize="0"/>
          <p:nvPr/>
        </p:nvPicPr>
        <p:blipFill rotWithShape="1">
          <a:blip r:embed="rId4">
            <a:alphaModFix/>
          </a:blip>
          <a:srcRect l="20465" t="22353" r="21292" b="25723"/>
          <a:stretch/>
        </p:blipFill>
        <p:spPr>
          <a:xfrm>
            <a:off x="23474525" y="12569325"/>
            <a:ext cx="8816499" cy="4246849"/>
          </a:xfrm>
          <a:prstGeom prst="rect">
            <a:avLst/>
          </a:prstGeom>
          <a:noFill/>
          <a:ln>
            <a:noFill/>
          </a:ln>
        </p:spPr>
      </p:pic>
      <p:pic>
        <p:nvPicPr>
          <p:cNvPr id="722" name="Google Shape;722;p60"/>
          <p:cNvPicPr preferRelativeResize="0"/>
          <p:nvPr/>
        </p:nvPicPr>
        <p:blipFill rotWithShape="1">
          <a:blip r:embed="rId5">
            <a:alphaModFix/>
          </a:blip>
          <a:srcRect b="35745"/>
          <a:stretch/>
        </p:blipFill>
        <p:spPr>
          <a:xfrm>
            <a:off x="19010200" y="2591150"/>
            <a:ext cx="17508051" cy="6075075"/>
          </a:xfrm>
          <a:prstGeom prst="rect">
            <a:avLst/>
          </a:prstGeom>
          <a:noFill/>
          <a:ln>
            <a:noFill/>
          </a:ln>
        </p:spPr>
      </p:pic>
      <p:pic>
        <p:nvPicPr>
          <p:cNvPr id="723" name="Google Shape;723;p60" descr="Logos &amp; Brand Guidelines | NVIDIA"/>
          <p:cNvPicPr preferRelativeResize="0"/>
          <p:nvPr/>
        </p:nvPicPr>
        <p:blipFill rotWithShape="1">
          <a:blip r:embed="rId6">
            <a:alphaModFix/>
          </a:blip>
          <a:srcRect l="20706" r="17388" b="4415"/>
          <a:stretch/>
        </p:blipFill>
        <p:spPr>
          <a:xfrm>
            <a:off x="22581425" y="10989800"/>
            <a:ext cx="3871155" cy="3365699"/>
          </a:xfrm>
          <a:prstGeom prst="rect">
            <a:avLst/>
          </a:prstGeom>
          <a:noFill/>
          <a:ln>
            <a:noFill/>
          </a:ln>
        </p:spPr>
      </p:pic>
      <p:pic>
        <p:nvPicPr>
          <p:cNvPr id="724" name="Google Shape;724;p60" descr="Meta logo and the history of the business | LogoMyWay"/>
          <p:cNvPicPr preferRelativeResize="0"/>
          <p:nvPr/>
        </p:nvPicPr>
        <p:blipFill>
          <a:blip r:embed="rId7">
            <a:alphaModFix/>
          </a:blip>
          <a:stretch>
            <a:fillRect/>
          </a:stretch>
        </p:blipFill>
        <p:spPr>
          <a:xfrm>
            <a:off x="30228975" y="11364091"/>
            <a:ext cx="2718051" cy="2617126"/>
          </a:xfrm>
          <a:prstGeom prst="rect">
            <a:avLst/>
          </a:prstGeom>
          <a:noFill/>
          <a:ln>
            <a:noFill/>
          </a:ln>
        </p:spPr>
      </p:pic>
      <p:pic>
        <p:nvPicPr>
          <p:cNvPr id="725" name="Google Shape;725;p60" descr="Logo, google, g icon - Free download on Iconfinder"/>
          <p:cNvPicPr preferRelativeResize="0"/>
          <p:nvPr/>
        </p:nvPicPr>
        <p:blipFill>
          <a:blip r:embed="rId8">
            <a:alphaModFix/>
          </a:blip>
          <a:stretch>
            <a:fillRect/>
          </a:stretch>
        </p:blipFill>
        <p:spPr>
          <a:xfrm>
            <a:off x="22879100" y="16679075"/>
            <a:ext cx="2283450" cy="2283450"/>
          </a:xfrm>
          <a:prstGeom prst="rect">
            <a:avLst/>
          </a:prstGeom>
          <a:noFill/>
          <a:ln>
            <a:noFill/>
          </a:ln>
        </p:spPr>
      </p:pic>
      <p:pic>
        <p:nvPicPr>
          <p:cNvPr id="726" name="Google Shape;726;p60"/>
          <p:cNvPicPr preferRelativeResize="0"/>
          <p:nvPr/>
        </p:nvPicPr>
        <p:blipFill>
          <a:blip r:embed="rId9">
            <a:alphaModFix/>
          </a:blip>
          <a:stretch>
            <a:fillRect/>
          </a:stretch>
        </p:blipFill>
        <p:spPr>
          <a:xfrm>
            <a:off x="30407479" y="1956666"/>
            <a:ext cx="3871150" cy="4958418"/>
          </a:xfrm>
          <a:prstGeom prst="rect">
            <a:avLst/>
          </a:prstGeom>
          <a:noFill/>
          <a:ln>
            <a:noFill/>
          </a:ln>
        </p:spPr>
      </p:pic>
      <p:pic>
        <p:nvPicPr>
          <p:cNvPr id="727" name="Google Shape;727;p60"/>
          <p:cNvPicPr preferRelativeResize="0"/>
          <p:nvPr/>
        </p:nvPicPr>
        <p:blipFill>
          <a:blip r:embed="rId10">
            <a:alphaModFix/>
          </a:blip>
          <a:stretch>
            <a:fillRect/>
          </a:stretch>
        </p:blipFill>
        <p:spPr>
          <a:xfrm>
            <a:off x="21665526" y="2095910"/>
            <a:ext cx="3871150" cy="4958439"/>
          </a:xfrm>
          <a:prstGeom prst="rect">
            <a:avLst/>
          </a:prstGeom>
          <a:noFill/>
          <a:ln>
            <a:noFill/>
          </a:ln>
        </p:spPr>
      </p:pic>
      <p:sp>
        <p:nvSpPr>
          <p:cNvPr id="3" name="Google Shape;1615;p157">
            <a:extLst>
              <a:ext uri="{FF2B5EF4-FFF2-40B4-BE49-F238E27FC236}">
                <a16:creationId xmlns:a16="http://schemas.microsoft.com/office/drawing/2014/main" id="{0AE7A57F-6548-5DD2-C550-1B2D2FC72DB6}"/>
              </a:ext>
            </a:extLst>
          </p:cNvPr>
          <p:cNvSpPr txBox="1"/>
          <p:nvPr/>
        </p:nvSpPr>
        <p:spPr>
          <a:xfrm>
            <a:off x="4588038" y="19480947"/>
            <a:ext cx="1239367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11"/>
              </a:rPr>
              <a:t>Models | Hugging Face</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65801"/>
    </mc:Choice>
    <mc:Fallback xmlns="">
      <p:transition spd="slow" advTm="6580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pic>
        <p:nvPicPr>
          <p:cNvPr id="732" name="Google Shape;732;p61" descr="OpenAI (@OpenAI) / X"/>
          <p:cNvPicPr preferRelativeResize="0"/>
          <p:nvPr/>
        </p:nvPicPr>
        <p:blipFill>
          <a:blip r:embed="rId3">
            <a:alphaModFix/>
          </a:blip>
          <a:stretch>
            <a:fillRect/>
          </a:stretch>
        </p:blipFill>
        <p:spPr>
          <a:xfrm>
            <a:off x="30329899" y="16512238"/>
            <a:ext cx="2617125" cy="2617125"/>
          </a:xfrm>
          <a:prstGeom prst="rect">
            <a:avLst/>
          </a:prstGeom>
          <a:noFill/>
          <a:ln>
            <a:noFill/>
          </a:ln>
        </p:spPr>
      </p:pic>
      <p:sp>
        <p:nvSpPr>
          <p:cNvPr id="733" name="Google Shape;733;p61"/>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dirty="0"/>
              <a:t>Hugging Face</a:t>
            </a:r>
            <a:endParaRPr sz="8400" dirty="0"/>
          </a:p>
        </p:txBody>
      </p:sp>
      <p:sp>
        <p:nvSpPr>
          <p:cNvPr id="734" name="Google Shape;734;p61"/>
          <p:cNvSpPr txBox="1">
            <a:spLocks noGrp="1"/>
          </p:cNvSpPr>
          <p:nvPr>
            <p:ph type="body" idx="1"/>
          </p:nvPr>
        </p:nvSpPr>
        <p:spPr>
          <a:xfrm>
            <a:off x="2596900" y="6624350"/>
            <a:ext cx="16413300" cy="10575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Large Open-Sourced Repository</a:t>
            </a:r>
            <a:endParaRPr sz="5400"/>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Very easy to use, write to, pull from</a:t>
            </a:r>
            <a:endParaRPr sz="5400">
              <a:solidFill>
                <a:srgbClr val="588A00"/>
              </a:solidFill>
            </a:endParaRPr>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So many models!!</a:t>
            </a:r>
            <a:endParaRPr sz="5400">
              <a:solidFill>
                <a:srgbClr val="588A00"/>
              </a:solidFill>
            </a:endParaRPr>
          </a:p>
          <a:p>
            <a:pPr marL="0" lvl="0" indent="0" algn="l" rtl="0">
              <a:lnSpc>
                <a:spcPct val="100000"/>
              </a:lnSpc>
              <a:spcBef>
                <a:spcPts val="1000"/>
              </a:spcBef>
              <a:spcAft>
                <a:spcPts val="0"/>
              </a:spcAft>
              <a:buNone/>
            </a:pPr>
            <a:endParaRPr sz="5400"/>
          </a:p>
          <a:p>
            <a:pPr marL="0" lvl="0" indent="0" algn="l" rtl="0">
              <a:lnSpc>
                <a:spcPct val="100000"/>
              </a:lnSpc>
              <a:spcBef>
                <a:spcPts val="1000"/>
              </a:spcBef>
              <a:spcAft>
                <a:spcPts val="0"/>
              </a:spcAft>
              <a:buClr>
                <a:schemeClr val="lt1"/>
              </a:buClr>
              <a:buSzPts val="1100"/>
              <a:buFont typeface="Arial"/>
              <a:buNone/>
            </a:pPr>
            <a:r>
              <a:rPr lang="en-US" sz="5400" b="1"/>
              <a:t>Amazing For Experimentation</a:t>
            </a:r>
            <a:endParaRPr sz="5400"/>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See what all </a:t>
            </a:r>
            <a:r>
              <a:rPr lang="en-US" sz="5400" b="1" i="1">
                <a:solidFill>
                  <a:srgbClr val="588A00"/>
                </a:solidFill>
              </a:rPr>
              <a:t>can</a:t>
            </a:r>
            <a:r>
              <a:rPr lang="en-US" sz="5400">
                <a:solidFill>
                  <a:srgbClr val="588A00"/>
                </a:solidFill>
              </a:rPr>
              <a:t> be done!</a:t>
            </a:r>
            <a:endParaRPr sz="5400">
              <a:solidFill>
                <a:srgbClr val="588A00"/>
              </a:solidFill>
            </a:endParaRPr>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See how </a:t>
            </a:r>
            <a:r>
              <a:rPr lang="en-US" sz="5400" b="1" i="1">
                <a:solidFill>
                  <a:srgbClr val="588A00"/>
                </a:solidFill>
              </a:rPr>
              <a:t>others</a:t>
            </a:r>
            <a:r>
              <a:rPr lang="en-US" sz="5400">
                <a:solidFill>
                  <a:srgbClr val="588A00"/>
                </a:solidFill>
              </a:rPr>
              <a:t> have done things!</a:t>
            </a:r>
            <a:endParaRPr sz="5400">
              <a:solidFill>
                <a:srgbClr val="588A00"/>
              </a:solidFill>
            </a:endParaRPr>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Use their models for your use-cases </a:t>
            </a:r>
            <a:r>
              <a:rPr lang="en-US" sz="5400" b="1" i="1">
                <a:solidFill>
                  <a:srgbClr val="588A00"/>
                </a:solidFill>
              </a:rPr>
              <a:t>sometimes</a:t>
            </a:r>
            <a:endParaRPr sz="5400" b="1" i="1">
              <a:solidFill>
                <a:srgbClr val="588A00"/>
              </a:solidFill>
            </a:endParaRPr>
          </a:p>
          <a:p>
            <a:pPr marL="0" lvl="0" indent="0" algn="l" rtl="0">
              <a:lnSpc>
                <a:spcPct val="100000"/>
              </a:lnSpc>
              <a:spcBef>
                <a:spcPts val="1000"/>
              </a:spcBef>
              <a:spcAft>
                <a:spcPts val="0"/>
              </a:spcAft>
              <a:buNone/>
            </a:pPr>
            <a:endParaRPr sz="5400" b="1"/>
          </a:p>
          <a:p>
            <a:pPr marL="0" lvl="0" indent="0" algn="l" rtl="0">
              <a:lnSpc>
                <a:spcPct val="100000"/>
              </a:lnSpc>
              <a:spcBef>
                <a:spcPts val="1000"/>
              </a:spcBef>
              <a:spcAft>
                <a:spcPts val="0"/>
              </a:spcAft>
              <a:buNone/>
            </a:pPr>
            <a:r>
              <a:rPr lang="en-US" sz="5400" b="1"/>
              <a:t>Big Catch</a:t>
            </a:r>
            <a:endParaRPr sz="5400"/>
          </a:p>
          <a:p>
            <a:pPr marL="457200" lvl="0" indent="-571500" algn="l" rtl="0">
              <a:lnSpc>
                <a:spcPct val="100000"/>
              </a:lnSpc>
              <a:spcBef>
                <a:spcPts val="1000"/>
              </a:spcBef>
              <a:spcAft>
                <a:spcPts val="0"/>
              </a:spcAft>
              <a:buClr>
                <a:srgbClr val="9E0000"/>
              </a:buClr>
              <a:buSzPts val="5400"/>
              <a:buChar char="-"/>
            </a:pPr>
            <a:r>
              <a:rPr lang="en-US" sz="5400">
                <a:solidFill>
                  <a:srgbClr val="9E0000"/>
                </a:solidFill>
              </a:rPr>
              <a:t>Check EULA licenses per-model per-dataset</a:t>
            </a:r>
            <a:endParaRPr sz="5400">
              <a:solidFill>
                <a:srgbClr val="9E0000"/>
              </a:solidFill>
            </a:endParaRPr>
          </a:p>
          <a:p>
            <a:pPr marL="457200" lvl="0" indent="-571500" algn="l" rtl="0">
              <a:lnSpc>
                <a:spcPct val="100000"/>
              </a:lnSpc>
              <a:spcBef>
                <a:spcPts val="1000"/>
              </a:spcBef>
              <a:spcAft>
                <a:spcPts val="1000"/>
              </a:spcAft>
              <a:buClr>
                <a:srgbClr val="9E0000"/>
              </a:buClr>
              <a:buSzPts val="5400"/>
              <a:buChar char="-"/>
            </a:pPr>
            <a:r>
              <a:rPr lang="en-US" sz="5400">
                <a:solidFill>
                  <a:srgbClr val="9E0000"/>
                </a:solidFill>
              </a:rPr>
              <a:t>Might have to recreate system or train yourself</a:t>
            </a:r>
            <a:endParaRPr sz="5400">
              <a:solidFill>
                <a:srgbClr val="9E0000"/>
              </a:solidFill>
            </a:endParaRPr>
          </a:p>
        </p:txBody>
      </p:sp>
      <p:sp>
        <p:nvSpPr>
          <p:cNvPr id="735" name="Google Shape;735;p61"/>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Open-Source Large Models</a:t>
            </a:r>
            <a:endParaRPr sz="5400" b="1"/>
          </a:p>
        </p:txBody>
      </p:sp>
      <p:pic>
        <p:nvPicPr>
          <p:cNvPr id="736" name="Google Shape;736;p61" descr="Models - Hugging Face"/>
          <p:cNvPicPr preferRelativeResize="0"/>
          <p:nvPr/>
        </p:nvPicPr>
        <p:blipFill rotWithShape="1">
          <a:blip r:embed="rId4">
            <a:alphaModFix/>
          </a:blip>
          <a:srcRect l="20465" t="22353" r="21292" b="25723"/>
          <a:stretch/>
        </p:blipFill>
        <p:spPr>
          <a:xfrm>
            <a:off x="23474525" y="12569325"/>
            <a:ext cx="8816499" cy="4246849"/>
          </a:xfrm>
          <a:prstGeom prst="rect">
            <a:avLst/>
          </a:prstGeom>
          <a:noFill/>
          <a:ln>
            <a:noFill/>
          </a:ln>
        </p:spPr>
      </p:pic>
      <p:pic>
        <p:nvPicPr>
          <p:cNvPr id="738" name="Google Shape;738;p61"/>
          <p:cNvPicPr preferRelativeResize="0"/>
          <p:nvPr/>
        </p:nvPicPr>
        <p:blipFill rotWithShape="1">
          <a:blip r:embed="rId5">
            <a:alphaModFix/>
          </a:blip>
          <a:srcRect b="35745"/>
          <a:stretch/>
        </p:blipFill>
        <p:spPr>
          <a:xfrm>
            <a:off x="19010200" y="2591150"/>
            <a:ext cx="17508051" cy="6075075"/>
          </a:xfrm>
          <a:prstGeom prst="rect">
            <a:avLst/>
          </a:prstGeom>
          <a:noFill/>
          <a:ln>
            <a:noFill/>
          </a:ln>
        </p:spPr>
      </p:pic>
      <p:pic>
        <p:nvPicPr>
          <p:cNvPr id="739" name="Google Shape;739;p61" descr="Logos &amp; Brand Guidelines | NVIDIA"/>
          <p:cNvPicPr preferRelativeResize="0"/>
          <p:nvPr/>
        </p:nvPicPr>
        <p:blipFill rotWithShape="1">
          <a:blip r:embed="rId6">
            <a:alphaModFix/>
          </a:blip>
          <a:srcRect l="20706" r="17388" b="4415"/>
          <a:stretch/>
        </p:blipFill>
        <p:spPr>
          <a:xfrm>
            <a:off x="22581425" y="10989800"/>
            <a:ext cx="3871155" cy="3365699"/>
          </a:xfrm>
          <a:prstGeom prst="rect">
            <a:avLst/>
          </a:prstGeom>
          <a:noFill/>
          <a:ln>
            <a:noFill/>
          </a:ln>
        </p:spPr>
      </p:pic>
      <p:pic>
        <p:nvPicPr>
          <p:cNvPr id="740" name="Google Shape;740;p61" descr="Meta logo and the history of the business | LogoMyWay"/>
          <p:cNvPicPr preferRelativeResize="0"/>
          <p:nvPr/>
        </p:nvPicPr>
        <p:blipFill>
          <a:blip r:embed="rId7">
            <a:alphaModFix/>
          </a:blip>
          <a:stretch>
            <a:fillRect/>
          </a:stretch>
        </p:blipFill>
        <p:spPr>
          <a:xfrm>
            <a:off x="30228975" y="11364091"/>
            <a:ext cx="2718051" cy="2617126"/>
          </a:xfrm>
          <a:prstGeom prst="rect">
            <a:avLst/>
          </a:prstGeom>
          <a:noFill/>
          <a:ln>
            <a:noFill/>
          </a:ln>
        </p:spPr>
      </p:pic>
      <p:pic>
        <p:nvPicPr>
          <p:cNvPr id="741" name="Google Shape;741;p61" descr="Logo, google, g icon - Free download on Iconfinder"/>
          <p:cNvPicPr preferRelativeResize="0"/>
          <p:nvPr/>
        </p:nvPicPr>
        <p:blipFill>
          <a:blip r:embed="rId8">
            <a:alphaModFix/>
          </a:blip>
          <a:stretch>
            <a:fillRect/>
          </a:stretch>
        </p:blipFill>
        <p:spPr>
          <a:xfrm>
            <a:off x="22879100" y="16679075"/>
            <a:ext cx="2283450" cy="2283450"/>
          </a:xfrm>
          <a:prstGeom prst="rect">
            <a:avLst/>
          </a:prstGeom>
          <a:noFill/>
          <a:ln>
            <a:noFill/>
          </a:ln>
        </p:spPr>
      </p:pic>
      <p:pic>
        <p:nvPicPr>
          <p:cNvPr id="742" name="Google Shape;742;p61"/>
          <p:cNvPicPr preferRelativeResize="0"/>
          <p:nvPr/>
        </p:nvPicPr>
        <p:blipFill>
          <a:blip r:embed="rId9">
            <a:alphaModFix/>
          </a:blip>
          <a:stretch>
            <a:fillRect/>
          </a:stretch>
        </p:blipFill>
        <p:spPr>
          <a:xfrm>
            <a:off x="30407479" y="1956666"/>
            <a:ext cx="3871150" cy="4958418"/>
          </a:xfrm>
          <a:prstGeom prst="rect">
            <a:avLst/>
          </a:prstGeom>
          <a:noFill/>
          <a:ln>
            <a:noFill/>
          </a:ln>
        </p:spPr>
      </p:pic>
      <p:pic>
        <p:nvPicPr>
          <p:cNvPr id="743" name="Google Shape;743;p61"/>
          <p:cNvPicPr preferRelativeResize="0"/>
          <p:nvPr/>
        </p:nvPicPr>
        <p:blipFill>
          <a:blip r:embed="rId10">
            <a:alphaModFix/>
          </a:blip>
          <a:stretch>
            <a:fillRect/>
          </a:stretch>
        </p:blipFill>
        <p:spPr>
          <a:xfrm>
            <a:off x="21665526" y="2095910"/>
            <a:ext cx="3871150" cy="4958439"/>
          </a:xfrm>
          <a:prstGeom prst="rect">
            <a:avLst/>
          </a:prstGeom>
          <a:noFill/>
          <a:ln>
            <a:noFill/>
          </a:ln>
        </p:spPr>
      </p:pic>
      <p:sp>
        <p:nvSpPr>
          <p:cNvPr id="2" name="Google Shape;1615;p157">
            <a:extLst>
              <a:ext uri="{FF2B5EF4-FFF2-40B4-BE49-F238E27FC236}">
                <a16:creationId xmlns:a16="http://schemas.microsoft.com/office/drawing/2014/main" id="{35844D7B-1317-36DB-8F85-F4D68A62793F}"/>
              </a:ext>
            </a:extLst>
          </p:cNvPr>
          <p:cNvSpPr txBox="1"/>
          <p:nvPr/>
        </p:nvSpPr>
        <p:spPr>
          <a:xfrm>
            <a:off x="4588038" y="19480947"/>
            <a:ext cx="1239367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11"/>
              </a:rPr>
              <a:t>Models | Hugging Face</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67739"/>
    </mc:Choice>
    <mc:Fallback xmlns="">
      <p:transition spd="slow" advTm="6773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6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Pulling In A Simple Model</a:t>
            </a:r>
            <a:endParaRPr sz="8400"/>
          </a:p>
        </p:txBody>
      </p:sp>
      <p:sp>
        <p:nvSpPr>
          <p:cNvPr id="749" name="Google Shape;749;p62"/>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Lightweight BERT Model</a:t>
            </a:r>
            <a:endParaRPr sz="5400"/>
          </a:p>
        </p:txBody>
      </p:sp>
      <p:pic>
        <p:nvPicPr>
          <p:cNvPr id="750" name="Google Shape;750;p62"/>
          <p:cNvPicPr preferRelativeResize="0"/>
          <p:nvPr/>
        </p:nvPicPr>
        <p:blipFill>
          <a:blip r:embed="rId3">
            <a:alphaModFix/>
          </a:blip>
          <a:stretch>
            <a:fillRect/>
          </a:stretch>
        </p:blipFill>
        <p:spPr>
          <a:xfrm>
            <a:off x="4345832" y="3895375"/>
            <a:ext cx="27884329" cy="16297625"/>
          </a:xfrm>
          <a:prstGeom prst="rect">
            <a:avLst/>
          </a:prstGeom>
          <a:noFill/>
          <a:ln>
            <a:noFill/>
          </a:ln>
        </p:spPr>
      </p:pic>
      <p:sp>
        <p:nvSpPr>
          <p:cNvPr id="751" name="Google Shape;751;p62"/>
          <p:cNvSpPr/>
          <p:nvPr/>
        </p:nvSpPr>
        <p:spPr>
          <a:xfrm>
            <a:off x="4147450" y="3722925"/>
            <a:ext cx="28194000" cy="31023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2" name="Google Shape;752;p62"/>
          <p:cNvSpPr/>
          <p:nvPr/>
        </p:nvSpPr>
        <p:spPr>
          <a:xfrm>
            <a:off x="19267700" y="6825225"/>
            <a:ext cx="12464100" cy="130629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3" name="Google Shape;753;p62"/>
          <p:cNvSpPr/>
          <p:nvPr/>
        </p:nvSpPr>
        <p:spPr>
          <a:xfrm>
            <a:off x="3537850" y="3494325"/>
            <a:ext cx="28194000" cy="31023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4" name="Google Shape;754;p62"/>
          <p:cNvSpPr/>
          <p:nvPr/>
        </p:nvSpPr>
        <p:spPr>
          <a:xfrm>
            <a:off x="18876950" y="6672825"/>
            <a:ext cx="13245600" cy="133677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Google Shape;1769;p172">
            <a:extLst>
              <a:ext uri="{FF2B5EF4-FFF2-40B4-BE49-F238E27FC236}">
                <a16:creationId xmlns:a16="http://schemas.microsoft.com/office/drawing/2014/main" id="{DDCE1BDE-71CA-694A-0F38-F38163429971}"/>
              </a:ext>
            </a:extLst>
          </p:cNvPr>
          <p:cNvSpPr txBox="1"/>
          <p:nvPr/>
        </p:nvSpPr>
        <p:spPr>
          <a:xfrm>
            <a:off x="4580200" y="19823055"/>
            <a:ext cx="13707796"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4"/>
              </a:rPr>
              <a:t>nlptown/bert-base-multilingual-uncased-sentiment | Hugging Face</a:t>
            </a:r>
            <a:endParaRPr sz="3200" b="1" dirty="0">
              <a:solidFill>
                <a:srgbClr val="76B9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5811"/>
    </mc:Choice>
    <mc:Fallback xmlns="">
      <p:transition spd="slow" advTm="55811"/>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6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Pulling In A Simple Model</a:t>
            </a:r>
            <a:endParaRPr sz="8400"/>
          </a:p>
        </p:txBody>
      </p:sp>
      <p:sp>
        <p:nvSpPr>
          <p:cNvPr id="760" name="Google Shape;760;p63"/>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Lightweight BERT Model</a:t>
            </a:r>
            <a:endParaRPr sz="5400"/>
          </a:p>
        </p:txBody>
      </p:sp>
      <p:pic>
        <p:nvPicPr>
          <p:cNvPr id="761" name="Google Shape;761;p63"/>
          <p:cNvPicPr preferRelativeResize="0"/>
          <p:nvPr/>
        </p:nvPicPr>
        <p:blipFill>
          <a:blip r:embed="rId3">
            <a:alphaModFix/>
          </a:blip>
          <a:stretch>
            <a:fillRect/>
          </a:stretch>
        </p:blipFill>
        <p:spPr>
          <a:xfrm>
            <a:off x="4345832" y="3895375"/>
            <a:ext cx="27884329" cy="16297625"/>
          </a:xfrm>
          <a:prstGeom prst="rect">
            <a:avLst/>
          </a:prstGeom>
          <a:noFill/>
          <a:ln>
            <a:noFill/>
          </a:ln>
        </p:spPr>
      </p:pic>
      <p:sp>
        <p:nvSpPr>
          <p:cNvPr id="762" name="Google Shape;762;p63"/>
          <p:cNvSpPr/>
          <p:nvPr/>
        </p:nvSpPr>
        <p:spPr>
          <a:xfrm>
            <a:off x="19267700" y="6825225"/>
            <a:ext cx="12464100" cy="130629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3" name="Google Shape;763;p63"/>
          <p:cNvSpPr/>
          <p:nvPr/>
        </p:nvSpPr>
        <p:spPr>
          <a:xfrm>
            <a:off x="18876950" y="6672825"/>
            <a:ext cx="13245600" cy="133677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4" name="Google Shape;764;p63"/>
          <p:cNvSpPr/>
          <p:nvPr/>
        </p:nvSpPr>
        <p:spPr>
          <a:xfrm>
            <a:off x="3928550" y="6825225"/>
            <a:ext cx="14948400" cy="137487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Google Shape;1769;p172">
            <a:extLst>
              <a:ext uri="{FF2B5EF4-FFF2-40B4-BE49-F238E27FC236}">
                <a16:creationId xmlns:a16="http://schemas.microsoft.com/office/drawing/2014/main" id="{C3E76530-93C6-DB4E-E024-C80D199112F8}"/>
              </a:ext>
            </a:extLst>
          </p:cNvPr>
          <p:cNvSpPr txBox="1"/>
          <p:nvPr/>
        </p:nvSpPr>
        <p:spPr>
          <a:xfrm>
            <a:off x="4580200" y="19823055"/>
            <a:ext cx="13707796"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4"/>
              </a:rPr>
              <a:t>nlptown/bert-base-multilingual-uncased-sentiment | Hugging Face</a:t>
            </a:r>
            <a:endParaRPr sz="3200" b="1" dirty="0">
              <a:solidFill>
                <a:srgbClr val="76B9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3215"/>
    </mc:Choice>
    <mc:Fallback xmlns="">
      <p:transition spd="slow" advTm="53215"/>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6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Pulling In A Simple Model</a:t>
            </a:r>
            <a:endParaRPr sz="8400"/>
          </a:p>
        </p:txBody>
      </p:sp>
      <p:sp>
        <p:nvSpPr>
          <p:cNvPr id="770" name="Google Shape;770;p64"/>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Lightweight BERT Model</a:t>
            </a:r>
            <a:endParaRPr sz="5400"/>
          </a:p>
        </p:txBody>
      </p:sp>
      <p:pic>
        <p:nvPicPr>
          <p:cNvPr id="771" name="Google Shape;771;p64"/>
          <p:cNvPicPr preferRelativeResize="0"/>
          <p:nvPr/>
        </p:nvPicPr>
        <p:blipFill>
          <a:blip r:embed="rId3">
            <a:alphaModFix/>
          </a:blip>
          <a:stretch>
            <a:fillRect/>
          </a:stretch>
        </p:blipFill>
        <p:spPr>
          <a:xfrm>
            <a:off x="4345832" y="3895375"/>
            <a:ext cx="27884329" cy="16297625"/>
          </a:xfrm>
          <a:prstGeom prst="rect">
            <a:avLst/>
          </a:prstGeom>
          <a:noFill/>
          <a:ln>
            <a:noFill/>
          </a:ln>
        </p:spPr>
      </p:pic>
      <p:sp>
        <p:nvSpPr>
          <p:cNvPr id="772" name="Google Shape;772;p64"/>
          <p:cNvSpPr/>
          <p:nvPr/>
        </p:nvSpPr>
        <p:spPr>
          <a:xfrm>
            <a:off x="3928550" y="6825225"/>
            <a:ext cx="14948400" cy="137487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Google Shape;1769;p172">
            <a:extLst>
              <a:ext uri="{FF2B5EF4-FFF2-40B4-BE49-F238E27FC236}">
                <a16:creationId xmlns:a16="http://schemas.microsoft.com/office/drawing/2014/main" id="{BA395808-CB8F-AC11-4E93-9387C8F86DB1}"/>
              </a:ext>
            </a:extLst>
          </p:cNvPr>
          <p:cNvSpPr txBox="1"/>
          <p:nvPr/>
        </p:nvSpPr>
        <p:spPr>
          <a:xfrm>
            <a:off x="4580200" y="19823055"/>
            <a:ext cx="13707796"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4"/>
              </a:rPr>
              <a:t>nlptown/bert-base-multilingual-uncased-sentiment | Hugging Face</a:t>
            </a:r>
            <a:endParaRPr sz="3200" b="1" dirty="0">
              <a:solidFill>
                <a:srgbClr val="76B9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3708"/>
    </mc:Choice>
    <mc:Fallback xmlns="">
      <p:transition spd="slow" advTm="33708"/>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6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Pulling In A Simple Model</a:t>
            </a:r>
            <a:endParaRPr sz="8400"/>
          </a:p>
        </p:txBody>
      </p:sp>
      <p:sp>
        <p:nvSpPr>
          <p:cNvPr id="778" name="Google Shape;778;p65"/>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Lightweight BERT Model</a:t>
            </a:r>
            <a:endParaRPr sz="5400"/>
          </a:p>
        </p:txBody>
      </p:sp>
      <p:pic>
        <p:nvPicPr>
          <p:cNvPr id="779" name="Google Shape;779;p65"/>
          <p:cNvPicPr preferRelativeResize="0"/>
          <p:nvPr/>
        </p:nvPicPr>
        <p:blipFill rotWithShape="1">
          <a:blip r:embed="rId3">
            <a:alphaModFix/>
          </a:blip>
          <a:srcRect l="22172"/>
          <a:stretch/>
        </p:blipFill>
        <p:spPr>
          <a:xfrm>
            <a:off x="3697675" y="4276375"/>
            <a:ext cx="29180626" cy="15268924"/>
          </a:xfrm>
          <a:prstGeom prst="rect">
            <a:avLst/>
          </a:prstGeom>
          <a:noFill/>
          <a:ln>
            <a:noFill/>
          </a:ln>
        </p:spPr>
      </p:pic>
      <p:pic>
        <p:nvPicPr>
          <p:cNvPr id="780" name="Google Shape;780;p65"/>
          <p:cNvPicPr preferRelativeResize="0"/>
          <p:nvPr/>
        </p:nvPicPr>
        <p:blipFill>
          <a:blip r:embed="rId4">
            <a:alphaModFix/>
          </a:blip>
          <a:stretch>
            <a:fillRect/>
          </a:stretch>
        </p:blipFill>
        <p:spPr>
          <a:xfrm>
            <a:off x="26020575" y="4352575"/>
            <a:ext cx="6477000" cy="1485900"/>
          </a:xfrm>
          <a:prstGeom prst="rect">
            <a:avLst/>
          </a:prstGeom>
          <a:noFill/>
          <a:ln>
            <a:noFill/>
          </a:ln>
        </p:spPr>
      </p:pic>
      <p:sp>
        <p:nvSpPr>
          <p:cNvPr id="2" name="Google Shape;1769;p172">
            <a:extLst>
              <a:ext uri="{FF2B5EF4-FFF2-40B4-BE49-F238E27FC236}">
                <a16:creationId xmlns:a16="http://schemas.microsoft.com/office/drawing/2014/main" id="{D5A551FB-6F9B-B84D-837C-0AB782F63E33}"/>
              </a:ext>
            </a:extLst>
          </p:cNvPr>
          <p:cNvSpPr txBox="1"/>
          <p:nvPr/>
        </p:nvSpPr>
        <p:spPr>
          <a:xfrm>
            <a:off x="4580200" y="19823055"/>
            <a:ext cx="13707796"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5"/>
              </a:rPr>
              <a:t>nlptown/bert-base-multilingual-uncased-sentiment | Hugging Face</a:t>
            </a:r>
            <a:endParaRPr sz="3200" b="1" dirty="0">
              <a:solidFill>
                <a:srgbClr val="76B9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6478"/>
    </mc:Choice>
    <mc:Fallback xmlns="">
      <p:transition spd="slow" advTm="56478"/>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pic>
        <p:nvPicPr>
          <p:cNvPr id="785" name="Google Shape;785;p66"/>
          <p:cNvPicPr preferRelativeResize="0"/>
          <p:nvPr/>
        </p:nvPicPr>
        <p:blipFill>
          <a:blip r:embed="rId3">
            <a:alphaModFix/>
          </a:blip>
          <a:stretch>
            <a:fillRect/>
          </a:stretch>
        </p:blipFill>
        <p:spPr>
          <a:xfrm>
            <a:off x="1526913" y="5804301"/>
            <a:ext cx="33522176" cy="10312001"/>
          </a:xfrm>
          <a:prstGeom prst="rect">
            <a:avLst/>
          </a:prstGeom>
          <a:noFill/>
          <a:ln>
            <a:noFill/>
          </a:ln>
        </p:spPr>
      </p:pic>
      <p:sp>
        <p:nvSpPr>
          <p:cNvPr id="786" name="Google Shape;786;p6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Pulling In A Simple Model</a:t>
            </a:r>
            <a:endParaRPr sz="8400"/>
          </a:p>
        </p:txBody>
      </p:sp>
      <p:sp>
        <p:nvSpPr>
          <p:cNvPr id="787" name="Google Shape;787;p66"/>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Lightweight BERT Model</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67100"/>
    </mc:Choice>
    <mc:Fallback xmlns="">
      <p:transition spd="slow" advTm="671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6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Running Your Simple Model</a:t>
            </a:r>
            <a:endParaRPr sz="8400"/>
          </a:p>
        </p:txBody>
      </p:sp>
      <p:sp>
        <p:nvSpPr>
          <p:cNvPr id="793" name="Google Shape;793;p67"/>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Lightweight BERT Model</a:t>
            </a:r>
            <a:endParaRPr sz="5400"/>
          </a:p>
        </p:txBody>
      </p:sp>
      <p:pic>
        <p:nvPicPr>
          <p:cNvPr id="794" name="Google Shape;794;p67"/>
          <p:cNvPicPr preferRelativeResize="0"/>
          <p:nvPr/>
        </p:nvPicPr>
        <p:blipFill>
          <a:blip r:embed="rId3">
            <a:alphaModFix/>
          </a:blip>
          <a:stretch>
            <a:fillRect/>
          </a:stretch>
        </p:blipFill>
        <p:spPr>
          <a:xfrm>
            <a:off x="4197550" y="5495578"/>
            <a:ext cx="28180900" cy="104302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99133"/>
    </mc:Choice>
    <mc:Fallback xmlns="">
      <p:transition spd="slow" advTm="99133"/>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pic>
        <p:nvPicPr>
          <p:cNvPr id="799" name="Google Shape;799;p68"/>
          <p:cNvPicPr preferRelativeResize="0"/>
          <p:nvPr/>
        </p:nvPicPr>
        <p:blipFill>
          <a:blip r:embed="rId3">
            <a:alphaModFix/>
          </a:blip>
          <a:stretch>
            <a:fillRect/>
          </a:stretch>
        </p:blipFill>
        <p:spPr>
          <a:xfrm>
            <a:off x="2514600" y="5286204"/>
            <a:ext cx="30670500" cy="10887425"/>
          </a:xfrm>
          <a:prstGeom prst="rect">
            <a:avLst/>
          </a:prstGeom>
          <a:noFill/>
          <a:ln>
            <a:noFill/>
          </a:ln>
        </p:spPr>
      </p:pic>
      <p:sp>
        <p:nvSpPr>
          <p:cNvPr id="800" name="Google Shape;800;p68"/>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Running Your Simple Model</a:t>
            </a:r>
            <a:endParaRPr sz="8400"/>
          </a:p>
        </p:txBody>
      </p:sp>
      <p:sp>
        <p:nvSpPr>
          <p:cNvPr id="801" name="Google Shape;801;p68"/>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Lightweight BERT Model</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115151"/>
    </mc:Choice>
    <mc:Fallback xmlns="">
      <p:transition spd="slow" advTm="115151"/>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Pipeline Components</a:t>
            </a:r>
            <a:endParaRPr sz="8400"/>
          </a:p>
        </p:txBody>
      </p:sp>
      <p:sp>
        <p:nvSpPr>
          <p:cNvPr id="807" name="Google Shape;807;p69"/>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Input -&gt; Tensor -&gt; Tensor -&gt; Output</a:t>
            </a:r>
            <a:endParaRPr sz="5400"/>
          </a:p>
        </p:txBody>
      </p:sp>
      <p:pic>
        <p:nvPicPr>
          <p:cNvPr id="808" name="Google Shape;808;p69"/>
          <p:cNvPicPr preferRelativeResize="0"/>
          <p:nvPr/>
        </p:nvPicPr>
        <p:blipFill>
          <a:blip r:embed="rId3">
            <a:alphaModFix/>
          </a:blip>
          <a:stretch>
            <a:fillRect/>
          </a:stretch>
        </p:blipFill>
        <p:spPr>
          <a:xfrm>
            <a:off x="1987950" y="5465425"/>
            <a:ext cx="10089192" cy="10167849"/>
          </a:xfrm>
          <a:prstGeom prst="rect">
            <a:avLst/>
          </a:prstGeom>
          <a:noFill/>
          <a:ln>
            <a:noFill/>
          </a:ln>
        </p:spPr>
      </p:pic>
      <p:pic>
        <p:nvPicPr>
          <p:cNvPr id="809" name="Google Shape;809;p69"/>
          <p:cNvPicPr preferRelativeResize="0"/>
          <p:nvPr/>
        </p:nvPicPr>
        <p:blipFill>
          <a:blip r:embed="rId4">
            <a:alphaModFix/>
          </a:blip>
          <a:stretch>
            <a:fillRect/>
          </a:stretch>
        </p:blipFill>
        <p:spPr>
          <a:xfrm>
            <a:off x="13243388" y="5465425"/>
            <a:ext cx="10089199" cy="10167844"/>
          </a:xfrm>
          <a:prstGeom prst="rect">
            <a:avLst/>
          </a:prstGeom>
          <a:noFill/>
          <a:ln>
            <a:noFill/>
          </a:ln>
        </p:spPr>
      </p:pic>
      <p:pic>
        <p:nvPicPr>
          <p:cNvPr id="810" name="Google Shape;810;p69"/>
          <p:cNvPicPr preferRelativeResize="0"/>
          <p:nvPr/>
        </p:nvPicPr>
        <p:blipFill>
          <a:blip r:embed="rId5">
            <a:alphaModFix/>
          </a:blip>
          <a:stretch>
            <a:fillRect/>
          </a:stretch>
        </p:blipFill>
        <p:spPr>
          <a:xfrm>
            <a:off x="24498850" y="5465425"/>
            <a:ext cx="10089199" cy="10167852"/>
          </a:xfrm>
          <a:prstGeom prst="rect">
            <a:avLst/>
          </a:prstGeom>
          <a:noFill/>
          <a:ln>
            <a:noFill/>
          </a:ln>
        </p:spPr>
      </p:pic>
      <p:pic>
        <p:nvPicPr>
          <p:cNvPr id="811" name="Google Shape;811;p69"/>
          <p:cNvPicPr preferRelativeResize="0"/>
          <p:nvPr/>
        </p:nvPicPr>
        <p:blipFill>
          <a:blip r:embed="rId6">
            <a:alphaModFix/>
          </a:blip>
          <a:stretch>
            <a:fillRect/>
          </a:stretch>
        </p:blipFill>
        <p:spPr>
          <a:xfrm>
            <a:off x="5049867" y="16129677"/>
            <a:ext cx="26476252" cy="28441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21178"/>
    </mc:Choice>
    <mc:Fallback xmlns="">
      <p:transition spd="slow" advTm="121178"/>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7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Pipeline Components</a:t>
            </a:r>
            <a:endParaRPr sz="8400"/>
          </a:p>
        </p:txBody>
      </p:sp>
      <p:sp>
        <p:nvSpPr>
          <p:cNvPr id="817" name="Google Shape;817;p70"/>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4800"/>
              <a:buFont typeface="NVIDIA Sans"/>
              <a:buNone/>
            </a:pPr>
            <a:r>
              <a:rPr lang="en-US" sz="5400"/>
              <a:t>Input -&gt; Tensor -&gt; Tensor -&gt; Output</a:t>
            </a: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818" name="Google Shape;818;p70"/>
          <p:cNvPicPr preferRelativeResize="0"/>
          <p:nvPr/>
        </p:nvPicPr>
        <p:blipFill>
          <a:blip r:embed="rId3">
            <a:alphaModFix/>
          </a:blip>
          <a:stretch>
            <a:fillRect/>
          </a:stretch>
        </p:blipFill>
        <p:spPr>
          <a:xfrm>
            <a:off x="9486900" y="4734013"/>
            <a:ext cx="17602200" cy="6629400"/>
          </a:xfrm>
          <a:prstGeom prst="rect">
            <a:avLst/>
          </a:prstGeom>
          <a:noFill/>
          <a:ln>
            <a:noFill/>
          </a:ln>
        </p:spPr>
      </p:pic>
      <p:pic>
        <p:nvPicPr>
          <p:cNvPr id="819" name="Google Shape;819;p70"/>
          <p:cNvPicPr preferRelativeResize="0"/>
          <p:nvPr/>
        </p:nvPicPr>
        <p:blipFill>
          <a:blip r:embed="rId4">
            <a:alphaModFix/>
          </a:blip>
          <a:stretch>
            <a:fillRect/>
          </a:stretch>
        </p:blipFill>
        <p:spPr>
          <a:xfrm>
            <a:off x="5219700" y="11287229"/>
            <a:ext cx="26136602" cy="75806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73793"/>
    </mc:Choice>
    <mc:Fallback xmlns="">
      <p:transition spd="slow" advTm="173793"/>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7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Pipeline Components</a:t>
            </a:r>
            <a:endParaRPr sz="8400"/>
          </a:p>
        </p:txBody>
      </p:sp>
      <p:sp>
        <p:nvSpPr>
          <p:cNvPr id="825" name="Google Shape;825;p71"/>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4800"/>
              <a:buFont typeface="NVIDIA Sans"/>
              <a:buNone/>
            </a:pPr>
            <a:r>
              <a:rPr lang="en-US" sz="5400"/>
              <a:t>Input -&gt; Tensor -&gt; Tensor -&gt; Output</a:t>
            </a:r>
            <a:endParaRPr sz="5400"/>
          </a:p>
          <a:p>
            <a:pPr marL="0" lvl="0" indent="0" algn="l" rtl="0">
              <a:lnSpc>
                <a:spcPct val="90000"/>
              </a:lnSpc>
              <a:spcBef>
                <a:spcPts val="0"/>
              </a:spcBef>
              <a:spcAft>
                <a:spcPts val="0"/>
              </a:spcAft>
              <a:buClr>
                <a:schemeClr val="dk2"/>
              </a:buClr>
              <a:buSzPts val="4800"/>
              <a:buFont typeface="NVIDIA Sans"/>
              <a:buNone/>
            </a:pPr>
            <a:endParaRPr/>
          </a:p>
        </p:txBody>
      </p:sp>
      <p:pic>
        <p:nvPicPr>
          <p:cNvPr id="826" name="Google Shape;826;p71"/>
          <p:cNvPicPr preferRelativeResize="0"/>
          <p:nvPr/>
        </p:nvPicPr>
        <p:blipFill>
          <a:blip r:embed="rId3">
            <a:alphaModFix/>
          </a:blip>
          <a:stretch>
            <a:fillRect/>
          </a:stretch>
        </p:blipFill>
        <p:spPr>
          <a:xfrm>
            <a:off x="5360638" y="5038830"/>
            <a:ext cx="27073925" cy="126776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80686"/>
    </mc:Choice>
    <mc:Fallback xmlns="">
      <p:transition spd="slow" advTm="80686"/>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p7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Pipeline Components</a:t>
            </a:r>
            <a:endParaRPr sz="8400"/>
          </a:p>
        </p:txBody>
      </p:sp>
      <p:sp>
        <p:nvSpPr>
          <p:cNvPr id="832" name="Google Shape;832;p72"/>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4800"/>
              <a:buFont typeface="NVIDIA Sans"/>
              <a:buNone/>
            </a:pPr>
            <a:r>
              <a:rPr lang="en-US" sz="5400"/>
              <a:t>Input -&gt; Tensor -&gt; Tensor -&gt; Output</a:t>
            </a: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833" name="Google Shape;833;p72"/>
          <p:cNvPicPr preferRelativeResize="0"/>
          <p:nvPr/>
        </p:nvPicPr>
        <p:blipFill>
          <a:blip r:embed="rId3">
            <a:alphaModFix/>
          </a:blip>
          <a:stretch>
            <a:fillRect/>
          </a:stretch>
        </p:blipFill>
        <p:spPr>
          <a:xfrm>
            <a:off x="1987950" y="5465425"/>
            <a:ext cx="10089192" cy="10167849"/>
          </a:xfrm>
          <a:prstGeom prst="rect">
            <a:avLst/>
          </a:prstGeom>
          <a:noFill/>
          <a:ln>
            <a:noFill/>
          </a:ln>
        </p:spPr>
      </p:pic>
      <p:pic>
        <p:nvPicPr>
          <p:cNvPr id="834" name="Google Shape;834;p72"/>
          <p:cNvPicPr preferRelativeResize="0"/>
          <p:nvPr/>
        </p:nvPicPr>
        <p:blipFill>
          <a:blip r:embed="rId4">
            <a:alphaModFix/>
          </a:blip>
          <a:stretch>
            <a:fillRect/>
          </a:stretch>
        </p:blipFill>
        <p:spPr>
          <a:xfrm>
            <a:off x="13243388" y="5465425"/>
            <a:ext cx="10089199" cy="10167844"/>
          </a:xfrm>
          <a:prstGeom prst="rect">
            <a:avLst/>
          </a:prstGeom>
          <a:noFill/>
          <a:ln>
            <a:noFill/>
          </a:ln>
        </p:spPr>
      </p:pic>
      <p:pic>
        <p:nvPicPr>
          <p:cNvPr id="835" name="Google Shape;835;p72"/>
          <p:cNvPicPr preferRelativeResize="0"/>
          <p:nvPr/>
        </p:nvPicPr>
        <p:blipFill>
          <a:blip r:embed="rId5">
            <a:alphaModFix/>
          </a:blip>
          <a:stretch>
            <a:fillRect/>
          </a:stretch>
        </p:blipFill>
        <p:spPr>
          <a:xfrm>
            <a:off x="24498850" y="5465425"/>
            <a:ext cx="10089199" cy="10167852"/>
          </a:xfrm>
          <a:prstGeom prst="rect">
            <a:avLst/>
          </a:prstGeom>
          <a:noFill/>
          <a:ln>
            <a:noFill/>
          </a:ln>
        </p:spPr>
      </p:pic>
      <p:pic>
        <p:nvPicPr>
          <p:cNvPr id="836" name="Google Shape;836;p72"/>
          <p:cNvPicPr preferRelativeResize="0"/>
          <p:nvPr/>
        </p:nvPicPr>
        <p:blipFill>
          <a:blip r:embed="rId6">
            <a:alphaModFix/>
          </a:blip>
          <a:stretch>
            <a:fillRect/>
          </a:stretch>
        </p:blipFill>
        <p:spPr>
          <a:xfrm>
            <a:off x="5049867" y="16129677"/>
            <a:ext cx="26476252" cy="28441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20160"/>
    </mc:Choice>
    <mc:Fallback xmlns="">
      <p:transition spd="slow" advTm="2016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7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Pipeline Components</a:t>
            </a:r>
            <a:endParaRPr sz="8400"/>
          </a:p>
        </p:txBody>
      </p:sp>
      <p:sp>
        <p:nvSpPr>
          <p:cNvPr id="842" name="Google Shape;842;p73"/>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4800"/>
              <a:buFont typeface="NVIDIA Sans"/>
              <a:buNone/>
            </a:pPr>
            <a:r>
              <a:rPr lang="en-US" sz="5400" b="1"/>
              <a:t>Input -&gt; Tensor</a:t>
            </a:r>
            <a:r>
              <a:rPr lang="en-US" sz="5400"/>
              <a:t> -&gt; Tensor -&gt; Output</a:t>
            </a: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843" name="Google Shape;843;p73"/>
          <p:cNvPicPr preferRelativeResize="0"/>
          <p:nvPr/>
        </p:nvPicPr>
        <p:blipFill>
          <a:blip r:embed="rId3">
            <a:alphaModFix/>
          </a:blip>
          <a:stretch>
            <a:fillRect/>
          </a:stretch>
        </p:blipFill>
        <p:spPr>
          <a:xfrm>
            <a:off x="1987950" y="5465425"/>
            <a:ext cx="10089192" cy="10167849"/>
          </a:xfrm>
          <a:prstGeom prst="rect">
            <a:avLst/>
          </a:prstGeom>
          <a:noFill/>
          <a:ln>
            <a:noFill/>
          </a:ln>
        </p:spPr>
      </p:pic>
      <p:pic>
        <p:nvPicPr>
          <p:cNvPr id="844" name="Google Shape;844;p73"/>
          <p:cNvPicPr preferRelativeResize="0"/>
          <p:nvPr/>
        </p:nvPicPr>
        <p:blipFill>
          <a:blip r:embed="rId4">
            <a:alphaModFix/>
          </a:blip>
          <a:stretch>
            <a:fillRect/>
          </a:stretch>
        </p:blipFill>
        <p:spPr>
          <a:xfrm>
            <a:off x="5049867" y="16129677"/>
            <a:ext cx="26476252" cy="2844125"/>
          </a:xfrm>
          <a:prstGeom prst="rect">
            <a:avLst/>
          </a:prstGeom>
          <a:noFill/>
          <a:ln>
            <a:noFill/>
          </a:ln>
        </p:spPr>
      </p:pic>
      <p:pic>
        <p:nvPicPr>
          <p:cNvPr id="845" name="Google Shape;845;p73"/>
          <p:cNvPicPr preferRelativeResize="0"/>
          <p:nvPr/>
        </p:nvPicPr>
        <p:blipFill>
          <a:blip r:embed="rId5">
            <a:alphaModFix/>
          </a:blip>
          <a:stretch>
            <a:fillRect/>
          </a:stretch>
        </p:blipFill>
        <p:spPr>
          <a:xfrm>
            <a:off x="13923932" y="5651082"/>
            <a:ext cx="9965029" cy="9982199"/>
          </a:xfrm>
          <a:prstGeom prst="rect">
            <a:avLst/>
          </a:prstGeom>
          <a:noFill/>
          <a:ln>
            <a:noFill/>
          </a:ln>
        </p:spPr>
      </p:pic>
      <p:pic>
        <p:nvPicPr>
          <p:cNvPr id="846" name="Google Shape;846;p73"/>
          <p:cNvPicPr preferRelativeResize="0"/>
          <p:nvPr/>
        </p:nvPicPr>
        <p:blipFill>
          <a:blip r:embed="rId6">
            <a:alphaModFix/>
          </a:blip>
          <a:stretch>
            <a:fillRect/>
          </a:stretch>
        </p:blipFill>
        <p:spPr>
          <a:xfrm>
            <a:off x="24955761" y="4762488"/>
            <a:ext cx="10229850" cy="11049000"/>
          </a:xfrm>
          <a:prstGeom prst="rect">
            <a:avLst/>
          </a:prstGeom>
          <a:noFill/>
          <a:ln>
            <a:noFill/>
          </a:ln>
        </p:spPr>
      </p:pic>
      <p:sp>
        <p:nvSpPr>
          <p:cNvPr id="2" name="Google Shape;1769;p172">
            <a:extLst>
              <a:ext uri="{FF2B5EF4-FFF2-40B4-BE49-F238E27FC236}">
                <a16:creationId xmlns:a16="http://schemas.microsoft.com/office/drawing/2014/main" id="{A8C87C34-1074-B4C6-BF01-D0D53114FC5F}"/>
              </a:ext>
            </a:extLst>
          </p:cNvPr>
          <p:cNvSpPr txBox="1"/>
          <p:nvPr/>
        </p:nvSpPr>
        <p:spPr>
          <a:xfrm>
            <a:off x="4580200" y="19823055"/>
            <a:ext cx="13707796"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7"/>
              </a:rPr>
              <a:t>nlptown/bert-base-multilingual-uncased-sentiment | Hugging Face</a:t>
            </a:r>
            <a:endParaRPr sz="3200" b="1" dirty="0">
              <a:solidFill>
                <a:srgbClr val="76B9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43256"/>
    </mc:Choice>
    <mc:Fallback xmlns="">
      <p:transition spd="slow" advTm="43256"/>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7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Pipeline Components</a:t>
            </a:r>
            <a:endParaRPr sz="8400"/>
          </a:p>
        </p:txBody>
      </p:sp>
      <p:sp>
        <p:nvSpPr>
          <p:cNvPr id="852" name="Google Shape;852;p74"/>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4800"/>
              <a:buFont typeface="NVIDIA Sans"/>
              <a:buNone/>
            </a:pPr>
            <a:r>
              <a:rPr lang="en-US" sz="5400"/>
              <a:t>Input -&gt; </a:t>
            </a:r>
            <a:r>
              <a:rPr lang="en-US" sz="5400" b="1"/>
              <a:t>Tensor -&gt; Tensor</a:t>
            </a:r>
            <a:r>
              <a:rPr lang="en-US" sz="5400"/>
              <a:t> -&gt; Output</a:t>
            </a: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853" name="Google Shape;853;p74"/>
          <p:cNvPicPr preferRelativeResize="0"/>
          <p:nvPr/>
        </p:nvPicPr>
        <p:blipFill>
          <a:blip r:embed="rId3">
            <a:alphaModFix/>
          </a:blip>
          <a:stretch>
            <a:fillRect/>
          </a:stretch>
        </p:blipFill>
        <p:spPr>
          <a:xfrm>
            <a:off x="5049867" y="16129677"/>
            <a:ext cx="26476252" cy="2844125"/>
          </a:xfrm>
          <a:prstGeom prst="rect">
            <a:avLst/>
          </a:prstGeom>
          <a:noFill/>
          <a:ln>
            <a:noFill/>
          </a:ln>
        </p:spPr>
      </p:pic>
      <p:pic>
        <p:nvPicPr>
          <p:cNvPr id="854" name="Google Shape;854;p74"/>
          <p:cNvPicPr preferRelativeResize="0"/>
          <p:nvPr/>
        </p:nvPicPr>
        <p:blipFill>
          <a:blip r:embed="rId4">
            <a:alphaModFix/>
          </a:blip>
          <a:stretch>
            <a:fillRect/>
          </a:stretch>
        </p:blipFill>
        <p:spPr>
          <a:xfrm>
            <a:off x="1987950" y="5465426"/>
            <a:ext cx="9965025" cy="10042741"/>
          </a:xfrm>
          <a:prstGeom prst="rect">
            <a:avLst/>
          </a:prstGeom>
          <a:noFill/>
          <a:ln>
            <a:noFill/>
          </a:ln>
        </p:spPr>
      </p:pic>
      <p:pic>
        <p:nvPicPr>
          <p:cNvPr id="855" name="Google Shape;855;p74"/>
          <p:cNvPicPr preferRelativeResize="0"/>
          <p:nvPr/>
        </p:nvPicPr>
        <p:blipFill>
          <a:blip r:embed="rId5">
            <a:alphaModFix/>
          </a:blip>
          <a:stretch>
            <a:fillRect/>
          </a:stretch>
        </p:blipFill>
        <p:spPr>
          <a:xfrm>
            <a:off x="13591275" y="4505426"/>
            <a:ext cx="13289838" cy="11002750"/>
          </a:xfrm>
          <a:prstGeom prst="rect">
            <a:avLst/>
          </a:prstGeom>
          <a:noFill/>
          <a:ln>
            <a:noFill/>
          </a:ln>
        </p:spPr>
      </p:pic>
      <p:sp>
        <p:nvSpPr>
          <p:cNvPr id="2" name="Google Shape;1769;p172">
            <a:extLst>
              <a:ext uri="{FF2B5EF4-FFF2-40B4-BE49-F238E27FC236}">
                <a16:creationId xmlns:a16="http://schemas.microsoft.com/office/drawing/2014/main" id="{B83ECEA4-3B7B-513D-3BBA-1E8FDAA1FAC3}"/>
              </a:ext>
            </a:extLst>
          </p:cNvPr>
          <p:cNvSpPr txBox="1"/>
          <p:nvPr/>
        </p:nvSpPr>
        <p:spPr>
          <a:xfrm>
            <a:off x="4580200" y="19823055"/>
            <a:ext cx="13707796"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6"/>
              </a:rPr>
              <a:t>nlptown/bert-base-multilingual-uncased-sentiment | Hugging Face</a:t>
            </a:r>
            <a:endParaRPr sz="3200" b="1" dirty="0">
              <a:solidFill>
                <a:srgbClr val="76B9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46020"/>
    </mc:Choice>
    <mc:Fallback xmlns="">
      <p:transition spd="slow" advTm="4602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7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Pipeline Components</a:t>
            </a:r>
            <a:endParaRPr sz="8400"/>
          </a:p>
        </p:txBody>
      </p:sp>
      <p:sp>
        <p:nvSpPr>
          <p:cNvPr id="861" name="Google Shape;861;p75"/>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4800"/>
              <a:buFont typeface="NVIDIA Sans"/>
              <a:buNone/>
            </a:pPr>
            <a:r>
              <a:rPr lang="en-US" sz="5400"/>
              <a:t>Input -&gt; Tensor -&gt; </a:t>
            </a:r>
            <a:r>
              <a:rPr lang="en-US" sz="5400" b="1"/>
              <a:t>Tensor -&gt; Output</a:t>
            </a:r>
            <a:endParaRPr sz="5400" b="1"/>
          </a:p>
          <a:p>
            <a:pPr marL="0" lvl="0" indent="0" algn="ctr" rtl="0">
              <a:lnSpc>
                <a:spcPct val="90000"/>
              </a:lnSpc>
              <a:spcBef>
                <a:spcPts val="0"/>
              </a:spcBef>
              <a:spcAft>
                <a:spcPts val="0"/>
              </a:spcAft>
              <a:buClr>
                <a:schemeClr val="dk2"/>
              </a:buClr>
              <a:buSzPts val="4800"/>
              <a:buFont typeface="NVIDIA Sans"/>
              <a:buNone/>
            </a:pPr>
            <a:endParaRPr/>
          </a:p>
        </p:txBody>
      </p:sp>
      <p:pic>
        <p:nvPicPr>
          <p:cNvPr id="862" name="Google Shape;862;p75"/>
          <p:cNvPicPr preferRelativeResize="0"/>
          <p:nvPr/>
        </p:nvPicPr>
        <p:blipFill>
          <a:blip r:embed="rId3">
            <a:alphaModFix/>
          </a:blip>
          <a:stretch>
            <a:fillRect/>
          </a:stretch>
        </p:blipFill>
        <p:spPr>
          <a:xfrm>
            <a:off x="5049867" y="16129677"/>
            <a:ext cx="26476252" cy="2844125"/>
          </a:xfrm>
          <a:prstGeom prst="rect">
            <a:avLst/>
          </a:prstGeom>
          <a:noFill/>
          <a:ln>
            <a:noFill/>
          </a:ln>
        </p:spPr>
      </p:pic>
      <p:pic>
        <p:nvPicPr>
          <p:cNvPr id="863" name="Google Shape;863;p75"/>
          <p:cNvPicPr preferRelativeResize="0"/>
          <p:nvPr/>
        </p:nvPicPr>
        <p:blipFill>
          <a:blip r:embed="rId4">
            <a:alphaModFix/>
          </a:blip>
          <a:stretch>
            <a:fillRect/>
          </a:stretch>
        </p:blipFill>
        <p:spPr>
          <a:xfrm>
            <a:off x="13362325" y="5464139"/>
            <a:ext cx="22196024" cy="9645724"/>
          </a:xfrm>
          <a:prstGeom prst="rect">
            <a:avLst/>
          </a:prstGeom>
          <a:noFill/>
          <a:ln>
            <a:noFill/>
          </a:ln>
        </p:spPr>
      </p:pic>
      <p:pic>
        <p:nvPicPr>
          <p:cNvPr id="864" name="Google Shape;864;p75"/>
          <p:cNvPicPr preferRelativeResize="0"/>
          <p:nvPr/>
        </p:nvPicPr>
        <p:blipFill>
          <a:blip r:embed="rId5">
            <a:alphaModFix/>
          </a:blip>
          <a:stretch>
            <a:fillRect/>
          </a:stretch>
        </p:blipFill>
        <p:spPr>
          <a:xfrm>
            <a:off x="1987950" y="5464150"/>
            <a:ext cx="9965025" cy="10042730"/>
          </a:xfrm>
          <a:prstGeom prst="rect">
            <a:avLst/>
          </a:prstGeom>
          <a:noFill/>
          <a:ln>
            <a:noFill/>
          </a:ln>
        </p:spPr>
      </p:pic>
      <p:sp>
        <p:nvSpPr>
          <p:cNvPr id="2" name="Google Shape;1769;p172">
            <a:extLst>
              <a:ext uri="{FF2B5EF4-FFF2-40B4-BE49-F238E27FC236}">
                <a16:creationId xmlns:a16="http://schemas.microsoft.com/office/drawing/2014/main" id="{352ED408-C49E-8B31-C9CF-4A2D120CD5B7}"/>
              </a:ext>
            </a:extLst>
          </p:cNvPr>
          <p:cNvSpPr txBox="1"/>
          <p:nvPr/>
        </p:nvSpPr>
        <p:spPr>
          <a:xfrm>
            <a:off x="4580200" y="19823055"/>
            <a:ext cx="13707796"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6"/>
              </a:rPr>
              <a:t>nlptown/bert-base-multilingual-uncased-sentiment | Hugging Face</a:t>
            </a:r>
            <a:endParaRPr sz="3200" b="1" dirty="0">
              <a:solidFill>
                <a:srgbClr val="76B9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92358"/>
    </mc:Choice>
    <mc:Fallback xmlns="">
      <p:transition spd="slow" advTm="92358"/>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76"/>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HF Pipeline Options</a:t>
            </a:r>
            <a:endParaRPr sz="8400"/>
          </a:p>
        </p:txBody>
      </p:sp>
      <p:sp>
        <p:nvSpPr>
          <p:cNvPr id="870" name="Google Shape;870;p76"/>
          <p:cNvSpPr txBox="1">
            <a:spLocks noGrp="1"/>
          </p:cNvSpPr>
          <p:nvPr>
            <p:ph type="body" idx="1"/>
          </p:nvPr>
        </p:nvSpPr>
        <p:spPr>
          <a:xfrm>
            <a:off x="2596896" y="6988192"/>
            <a:ext cx="14639400" cy="11345400"/>
          </a:xfrm>
          <a:prstGeom prst="rect">
            <a:avLst/>
          </a:prstGeom>
          <a:noFill/>
          <a:ln>
            <a:noFill/>
          </a:ln>
        </p:spPr>
        <p:txBody>
          <a:bodyPr spcFirstLastPara="1" wrap="square" lIns="91425" tIns="45700" rIns="91425" bIns="45700" anchor="t" anchorCtr="0">
            <a:noAutofit/>
          </a:bodyPr>
          <a:lstStyle/>
          <a:p>
            <a:pPr marL="0" lvl="0" indent="0" algn="l" rtl="0">
              <a:spcBef>
                <a:spcPts val="3000"/>
              </a:spcBef>
              <a:spcAft>
                <a:spcPts val="0"/>
              </a:spcAft>
              <a:buClr>
                <a:schemeClr val="dk2"/>
              </a:buClr>
              <a:buSzPts val="4800"/>
              <a:buFont typeface="NVIDIA Sans"/>
              <a:buNone/>
            </a:pPr>
            <a:r>
              <a:rPr lang="en-US" sz="5400" b="1"/>
              <a:t>HuggingFace Automatic Task Support</a:t>
            </a:r>
            <a:endParaRPr sz="5400" b="1"/>
          </a:p>
          <a:p>
            <a:pPr marL="457200" lvl="0" indent="-571500" algn="l" rtl="0">
              <a:lnSpc>
                <a:spcPct val="115000"/>
              </a:lnSpc>
              <a:spcBef>
                <a:spcPts val="1200"/>
              </a:spcBef>
              <a:spcAft>
                <a:spcPts val="0"/>
              </a:spcAft>
              <a:buClr>
                <a:schemeClr val="lt1"/>
              </a:buClr>
              <a:buSzPts val="5400"/>
              <a:buFont typeface="NVIDIA Sans"/>
              <a:buChar char="●"/>
            </a:pPr>
            <a:r>
              <a:rPr lang="en-US" sz="5400"/>
              <a:t>Based on a given task:</a:t>
            </a:r>
            <a:endParaRPr sz="5400"/>
          </a:p>
          <a:p>
            <a:pPr marL="914400" lvl="1" indent="-571500" algn="l" rtl="0">
              <a:lnSpc>
                <a:spcPct val="115000"/>
              </a:lnSpc>
              <a:spcBef>
                <a:spcPts val="0"/>
              </a:spcBef>
              <a:spcAft>
                <a:spcPts val="0"/>
              </a:spcAft>
              <a:buClr>
                <a:schemeClr val="lt1"/>
              </a:buClr>
              <a:buSzPts val="5400"/>
              <a:buFont typeface="NVIDIA Sans"/>
              <a:buChar char="●"/>
            </a:pPr>
            <a:r>
              <a:rPr lang="en-US" sz="5400"/>
              <a:t>Pulls in default models, tokenizers, etc.</a:t>
            </a:r>
            <a:endParaRPr sz="5400"/>
          </a:p>
          <a:p>
            <a:pPr marL="914400" lvl="1" indent="-571500" algn="l" rtl="0">
              <a:lnSpc>
                <a:spcPct val="115000"/>
              </a:lnSpc>
              <a:spcBef>
                <a:spcPts val="0"/>
              </a:spcBef>
              <a:spcAft>
                <a:spcPts val="0"/>
              </a:spcAft>
              <a:buClr>
                <a:schemeClr val="lt1"/>
              </a:buClr>
              <a:buSzPts val="5400"/>
              <a:buFont typeface="NVIDIA Sans"/>
              <a:buChar char="●"/>
            </a:pPr>
            <a:r>
              <a:rPr lang="en-US" sz="5400"/>
              <a:t>Pulls in default Pipeline/postprocess.</a:t>
            </a:r>
            <a:endParaRPr sz="5400"/>
          </a:p>
          <a:p>
            <a:pPr marL="914400" lvl="1" indent="-571500" algn="l" rtl="0">
              <a:lnSpc>
                <a:spcPct val="115000"/>
              </a:lnSpc>
              <a:spcBef>
                <a:spcPts val="0"/>
              </a:spcBef>
              <a:spcAft>
                <a:spcPts val="0"/>
              </a:spcAft>
              <a:buClr>
                <a:schemeClr val="lt1"/>
              </a:buClr>
              <a:buSzPts val="5400"/>
              <a:buFont typeface="NVIDIA Sans"/>
              <a:buChar char="●"/>
            </a:pPr>
            <a:r>
              <a:rPr lang="en-US" sz="5400"/>
              <a:t>Offers Backend Options (“pt”, “tf”, etc.)</a:t>
            </a:r>
            <a:endParaRPr sz="5400"/>
          </a:p>
          <a:p>
            <a:pPr marL="914400" lvl="1" indent="-571500" algn="l" rtl="0">
              <a:lnSpc>
                <a:spcPct val="115000"/>
              </a:lnSpc>
              <a:spcBef>
                <a:spcPts val="0"/>
              </a:spcBef>
              <a:spcAft>
                <a:spcPts val="0"/>
              </a:spcAft>
              <a:buClr>
                <a:srgbClr val="20A603"/>
              </a:buClr>
              <a:buSzPts val="5400"/>
              <a:buFont typeface="NVIDIA Sans"/>
              <a:buChar char="●"/>
            </a:pPr>
            <a:r>
              <a:rPr lang="en-US" sz="5400" b="1">
                <a:solidFill>
                  <a:srgbClr val="20A603"/>
                </a:solidFill>
              </a:rPr>
              <a:t>Recommends Default Model</a:t>
            </a:r>
            <a:endParaRPr sz="5400" b="1">
              <a:solidFill>
                <a:srgbClr val="20A603"/>
              </a:solidFill>
            </a:endParaRPr>
          </a:p>
          <a:p>
            <a:pPr marL="0" lvl="0" indent="0" algn="l" rtl="0">
              <a:spcBef>
                <a:spcPts val="3000"/>
              </a:spcBef>
              <a:spcAft>
                <a:spcPts val="0"/>
              </a:spcAft>
              <a:buClr>
                <a:schemeClr val="dk2"/>
              </a:buClr>
              <a:buSzPts val="4800"/>
              <a:buFont typeface="NVIDIA Sans"/>
              <a:buNone/>
            </a:pPr>
            <a:endParaRPr sz="5400"/>
          </a:p>
          <a:p>
            <a:pPr marL="0" lvl="0" indent="0" algn="ctr" rtl="0">
              <a:lnSpc>
                <a:spcPct val="90000"/>
              </a:lnSpc>
              <a:spcBef>
                <a:spcPts val="0"/>
              </a:spcBef>
              <a:spcAft>
                <a:spcPts val="0"/>
              </a:spcAft>
              <a:buClr>
                <a:schemeClr val="dk2"/>
              </a:buClr>
              <a:buSzPts val="4800"/>
              <a:buFont typeface="NVIDIA Sans"/>
              <a:buNone/>
            </a:pPr>
            <a:endParaRPr/>
          </a:p>
        </p:txBody>
      </p:sp>
      <p:sp>
        <p:nvSpPr>
          <p:cNvPr id="871" name="Google Shape;871;p76"/>
          <p:cNvSpPr>
            <a:spLocks noGrp="1"/>
          </p:cNvSpPr>
          <p:nvPr>
            <p:ph type="pic" idx="2"/>
          </p:nvPr>
        </p:nvSpPr>
        <p:spPr>
          <a:xfrm>
            <a:off x="20162837" y="0"/>
            <a:ext cx="16413300" cy="20574000"/>
          </a:xfrm>
          <a:prstGeom prst="rect">
            <a:avLst/>
          </a:prstGeom>
        </p:spPr>
        <p:txBody>
          <a:bodyPr/>
          <a:lstStyle/>
          <a:p>
            <a:endParaRPr lang="en-US"/>
          </a:p>
        </p:txBody>
      </p:sp>
      <p:sp>
        <p:nvSpPr>
          <p:cNvPr id="872" name="Google Shape;872;p76"/>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a:t>Automatic End-to-End Pipelines</a:t>
            </a:r>
            <a:endParaRPr sz="5400"/>
          </a:p>
        </p:txBody>
      </p:sp>
      <p:pic>
        <p:nvPicPr>
          <p:cNvPr id="873" name="Google Shape;873;p76"/>
          <p:cNvPicPr preferRelativeResize="0"/>
          <p:nvPr/>
        </p:nvPicPr>
        <p:blipFill rotWithShape="1">
          <a:blip r:embed="rId3">
            <a:alphaModFix/>
          </a:blip>
          <a:srcRect l="1221" r="20451" b="13614"/>
          <a:stretch/>
        </p:blipFill>
        <p:spPr>
          <a:xfrm>
            <a:off x="20034037" y="0"/>
            <a:ext cx="16670875" cy="2057399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33233"/>
    </mc:Choice>
    <mc:Fallback xmlns="">
      <p:transition spd="slow" advTm="133233"/>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7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HF Pipeline Options</a:t>
            </a:r>
            <a:endParaRPr sz="8400"/>
          </a:p>
        </p:txBody>
      </p:sp>
      <p:sp>
        <p:nvSpPr>
          <p:cNvPr id="879" name="Google Shape;879;p77"/>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Automatic End-to-End Pipelines</a:t>
            </a:r>
            <a:endParaRPr sz="5400" b="1"/>
          </a:p>
          <a:p>
            <a:pPr marL="0" lvl="0" indent="0" algn="l" rtl="0">
              <a:spcBef>
                <a:spcPts val="600"/>
              </a:spcBef>
              <a:spcAft>
                <a:spcPts val="0"/>
              </a:spcAft>
              <a:buClr>
                <a:schemeClr val="dk2"/>
              </a:buClr>
              <a:buSzPts val="4800"/>
              <a:buFont typeface="NVIDIA Sans"/>
              <a:buNone/>
            </a:pP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880" name="Google Shape;880;p77"/>
          <p:cNvPicPr preferRelativeResize="0"/>
          <p:nvPr/>
        </p:nvPicPr>
        <p:blipFill>
          <a:blip r:embed="rId3">
            <a:alphaModFix/>
          </a:blip>
          <a:stretch>
            <a:fillRect/>
          </a:stretch>
        </p:blipFill>
        <p:spPr>
          <a:xfrm>
            <a:off x="2581213" y="4412074"/>
            <a:ext cx="31413576" cy="134826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80736"/>
    </mc:Choice>
    <mc:Fallback xmlns="">
      <p:transition spd="slow" advTm="80736"/>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graphicFrame>
        <p:nvGraphicFramePr>
          <p:cNvPr id="885" name="Google Shape;885;p78"/>
          <p:cNvGraphicFramePr/>
          <p:nvPr/>
        </p:nvGraphicFramePr>
        <p:xfrm>
          <a:off x="18651265" y="7034764"/>
          <a:ext cx="15895900" cy="7184900"/>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a:t>From Deep Learning to Language Modeling</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extLst>
                  <a:ext uri="{0D108BD9-81ED-4DB2-BD59-A6C34878D82A}">
                    <a16:rowId xmlns:a16="http://schemas.microsoft.com/office/drawing/2014/main" val="10000"/>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CAD8D2"/>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b="1">
                          <a:solidFill>
                            <a:srgbClr val="000000"/>
                          </a:solidFill>
                        </a:rPr>
                        <a:t>Pulling In Our First Model</a:t>
                      </a:r>
                      <a:endParaRPr sz="4800" b="1">
                        <a:solidFill>
                          <a:srgbClr val="000000"/>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CAD8D2"/>
                    </a:solidFill>
                  </a:tcPr>
                </a:tc>
                <a:extLst>
                  <a:ext uri="{0D108BD9-81ED-4DB2-BD59-A6C34878D82A}">
                    <a16:rowId xmlns:a16="http://schemas.microsoft.com/office/drawing/2014/main" val="1000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tc>
                  <a:txBody>
                    <a:bodyPr/>
                    <a:lstStyle/>
                    <a:p>
                      <a:pPr marL="457200" lvl="0" indent="0" algn="l" rtl="0">
                        <a:spcBef>
                          <a:spcPts val="0"/>
                        </a:spcBef>
                        <a:spcAft>
                          <a:spcPts val="0"/>
                        </a:spcAft>
                        <a:buNone/>
                      </a:pPr>
                      <a:r>
                        <a:rPr lang="en-US" sz="4800" b="1"/>
                        <a:t>Model Architecture Intuitions</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extLst>
                  <a:ext uri="{0D108BD9-81ED-4DB2-BD59-A6C34878D82A}">
                    <a16:rowId xmlns:a16="http://schemas.microsoft.com/office/drawing/2014/main" val="10002"/>
                  </a:ext>
                </a:extLst>
              </a:tr>
              <a:tr h="1796225">
                <a:tc>
                  <a:txBody>
                    <a:bodyPr/>
                    <a:lstStyle/>
                    <a:p>
                      <a:pPr marL="0" marR="0" lvl="0" indent="0" algn="ctr" rtl="0">
                        <a:spcBef>
                          <a:spcPts val="0"/>
                        </a:spcBef>
                        <a:spcAft>
                          <a:spcPts val="0"/>
                        </a:spcAft>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tc>
                  <a:txBody>
                    <a:bodyPr/>
                    <a:lstStyle/>
                    <a:p>
                      <a:pPr marL="457200" lvl="0" indent="0" algn="l" rtl="0">
                        <a:spcBef>
                          <a:spcPts val="0"/>
                        </a:spcBef>
                        <a:spcAft>
                          <a:spcPts val="0"/>
                        </a:spcAft>
                        <a:buNone/>
                      </a:pPr>
                      <a:r>
                        <a:rPr lang="en-US" sz="4800" b="1">
                          <a:solidFill>
                            <a:schemeClr val="lt1"/>
                          </a:solidFill>
                        </a:rPr>
                        <a:t>Using Encoders For Encoding</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886" name="Google Shape;886;p78"/>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a:solidFill>
                  <a:srgbClr val="76B900"/>
                </a:solidFill>
                <a:latin typeface="NVIDIA Sans"/>
                <a:ea typeface="NVIDIA Sans"/>
                <a:cs typeface="NVIDIA Sans"/>
                <a:sym typeface="NVIDIA Sans"/>
              </a:rPr>
              <a:t>Part 1: From DL To LLMs</a:t>
            </a:r>
            <a:endParaRPr/>
          </a:p>
        </p:txBody>
      </p:sp>
    </p:spTree>
  </p:cSld>
  <p:clrMapOvr>
    <a:masterClrMapping/>
  </p:clrMapOvr>
  <mc:AlternateContent xmlns:mc="http://schemas.openxmlformats.org/markup-compatibility/2006" xmlns:p14="http://schemas.microsoft.com/office/powerpoint/2010/main">
    <mc:Choice Requires="p14">
      <p:transition spd="slow" p14:dur="2000" advTm="47120"/>
    </mc:Choice>
    <mc:Fallback xmlns="">
      <p:transition spd="slow" advTm="4712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7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Our Problem Space</a:t>
            </a:r>
            <a:endParaRPr sz="8400"/>
          </a:p>
        </p:txBody>
      </p:sp>
      <p:pic>
        <p:nvPicPr>
          <p:cNvPr id="892" name="Google Shape;892;p79"/>
          <p:cNvPicPr preferRelativeResize="0"/>
          <p:nvPr/>
        </p:nvPicPr>
        <p:blipFill>
          <a:blip r:embed="rId3">
            <a:alphaModFix/>
          </a:blip>
          <a:stretch>
            <a:fillRect/>
          </a:stretch>
        </p:blipFill>
        <p:spPr>
          <a:xfrm>
            <a:off x="5791200" y="6438900"/>
            <a:ext cx="26307901" cy="11201400"/>
          </a:xfrm>
          <a:prstGeom prst="rect">
            <a:avLst/>
          </a:prstGeom>
          <a:noFill/>
          <a:ln>
            <a:noFill/>
          </a:ln>
        </p:spPr>
      </p:pic>
      <p:sp>
        <p:nvSpPr>
          <p:cNvPr id="893" name="Google Shape;893;p79"/>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Sequence of Classes</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26606"/>
    </mc:Choice>
    <mc:Fallback xmlns="">
      <p:transition spd="slow" advTm="26606"/>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8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The Base Formulation</a:t>
            </a:r>
            <a:endParaRPr sz="8400"/>
          </a:p>
        </p:txBody>
      </p:sp>
      <p:sp>
        <p:nvSpPr>
          <p:cNvPr id="899" name="Google Shape;899;p80"/>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Dealing With Language As An Input</a:t>
            </a:r>
            <a:endParaRPr sz="5400"/>
          </a:p>
        </p:txBody>
      </p:sp>
      <p:pic>
        <p:nvPicPr>
          <p:cNvPr id="900" name="Google Shape;900;p80"/>
          <p:cNvPicPr preferRelativeResize="0"/>
          <p:nvPr/>
        </p:nvPicPr>
        <p:blipFill rotWithShape="1">
          <a:blip r:embed="rId3">
            <a:alphaModFix/>
          </a:blip>
          <a:srcRect r="74436"/>
          <a:stretch/>
        </p:blipFill>
        <p:spPr>
          <a:xfrm>
            <a:off x="5374388" y="4403050"/>
            <a:ext cx="3316225" cy="13411200"/>
          </a:xfrm>
          <a:prstGeom prst="rect">
            <a:avLst/>
          </a:prstGeom>
          <a:noFill/>
          <a:ln>
            <a:noFill/>
          </a:ln>
        </p:spPr>
      </p:pic>
      <p:pic>
        <p:nvPicPr>
          <p:cNvPr id="901" name="Google Shape;901;p80"/>
          <p:cNvPicPr preferRelativeResize="0"/>
          <p:nvPr/>
        </p:nvPicPr>
        <p:blipFill rotWithShape="1">
          <a:blip r:embed="rId4">
            <a:alphaModFix/>
          </a:blip>
          <a:srcRect l="46740" t="12149" b="73483"/>
          <a:stretch/>
        </p:blipFill>
        <p:spPr>
          <a:xfrm>
            <a:off x="24117300" y="7260775"/>
            <a:ext cx="10820977" cy="1408199"/>
          </a:xfrm>
          <a:prstGeom prst="rect">
            <a:avLst/>
          </a:prstGeom>
          <a:noFill/>
          <a:ln>
            <a:noFill/>
          </a:ln>
        </p:spPr>
      </p:pic>
      <p:pic>
        <p:nvPicPr>
          <p:cNvPr id="902" name="Google Shape;902;p80"/>
          <p:cNvPicPr preferRelativeResize="0"/>
          <p:nvPr/>
        </p:nvPicPr>
        <p:blipFill>
          <a:blip r:embed="rId5">
            <a:alphaModFix/>
          </a:blip>
          <a:stretch>
            <a:fillRect/>
          </a:stretch>
        </p:blipFill>
        <p:spPr>
          <a:xfrm>
            <a:off x="16459212" y="3895813"/>
            <a:ext cx="6172200" cy="7905750"/>
          </a:xfrm>
          <a:prstGeom prst="rect">
            <a:avLst/>
          </a:prstGeom>
          <a:noFill/>
          <a:ln>
            <a:noFill/>
          </a:ln>
        </p:spPr>
      </p:pic>
      <p:pic>
        <p:nvPicPr>
          <p:cNvPr id="903" name="Google Shape;903;p80"/>
          <p:cNvPicPr preferRelativeResize="0"/>
          <p:nvPr/>
        </p:nvPicPr>
        <p:blipFill>
          <a:blip r:embed="rId6">
            <a:alphaModFix/>
          </a:blip>
          <a:stretch>
            <a:fillRect/>
          </a:stretch>
        </p:blipFill>
        <p:spPr>
          <a:xfrm>
            <a:off x="11925312" y="11601438"/>
            <a:ext cx="6172200" cy="7905750"/>
          </a:xfrm>
          <a:prstGeom prst="rect">
            <a:avLst/>
          </a:prstGeom>
          <a:noFill/>
          <a:ln>
            <a:noFill/>
          </a:ln>
        </p:spPr>
      </p:pic>
      <p:cxnSp>
        <p:nvCxnSpPr>
          <p:cNvPr id="905" name="Google Shape;905;p80"/>
          <p:cNvCxnSpPr/>
          <p:nvPr/>
        </p:nvCxnSpPr>
        <p:spPr>
          <a:xfrm>
            <a:off x="13411200" y="8001000"/>
            <a:ext cx="8001000" cy="8191500"/>
          </a:xfrm>
          <a:prstGeom prst="straightConnector1">
            <a:avLst/>
          </a:prstGeom>
          <a:noFill/>
          <a:ln w="38100" cap="flat" cmpd="sng">
            <a:solidFill>
              <a:schemeClr val="dk2"/>
            </a:solidFill>
            <a:prstDash val="solid"/>
            <a:round/>
            <a:headEnd type="none" w="med" len="med"/>
            <a:tailEnd type="none" w="med" len="med"/>
          </a:ln>
        </p:spPr>
      </p:cxnSp>
      <p:sp>
        <p:nvSpPr>
          <p:cNvPr id="906" name="Google Shape;906;p80"/>
          <p:cNvSpPr txBox="1"/>
          <p:nvPr/>
        </p:nvSpPr>
        <p:spPr>
          <a:xfrm>
            <a:off x="24122725" y="9973050"/>
            <a:ext cx="8893500" cy="10713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6400" b="1">
                <a:solidFill>
                  <a:schemeClr val="lt1"/>
                </a:solidFill>
                <a:latin typeface="NVIDIA Sans"/>
                <a:ea typeface="NVIDIA Sans"/>
                <a:cs typeface="NVIDIA Sans"/>
                <a:sym typeface="NVIDIA Sans"/>
              </a:rPr>
              <a:t>Per-Token Prediction</a:t>
            </a:r>
            <a:endParaRPr sz="6400" b="1">
              <a:solidFill>
                <a:schemeClr val="lt1"/>
              </a:solidFill>
              <a:latin typeface="NVIDIA Sans"/>
              <a:ea typeface="NVIDIA Sans"/>
              <a:cs typeface="NVIDIA Sans"/>
              <a:sym typeface="NVIDIA Sans"/>
            </a:endParaRPr>
          </a:p>
        </p:txBody>
      </p:sp>
      <p:pic>
        <p:nvPicPr>
          <p:cNvPr id="907" name="Google Shape;907;p80"/>
          <p:cNvPicPr preferRelativeResize="0"/>
          <p:nvPr/>
        </p:nvPicPr>
        <p:blipFill rotWithShape="1">
          <a:blip r:embed="rId4">
            <a:alphaModFix/>
          </a:blip>
          <a:srcRect l="46740" t="48190" b="37442"/>
          <a:stretch/>
        </p:blipFill>
        <p:spPr>
          <a:xfrm>
            <a:off x="24117300" y="10753350"/>
            <a:ext cx="10820977" cy="1408199"/>
          </a:xfrm>
          <a:prstGeom prst="rect">
            <a:avLst/>
          </a:prstGeom>
          <a:noFill/>
          <a:ln>
            <a:noFill/>
          </a:ln>
        </p:spPr>
      </p:pic>
      <p:sp>
        <p:nvSpPr>
          <p:cNvPr id="908" name="Google Shape;908;p80"/>
          <p:cNvSpPr txBox="1"/>
          <p:nvPr/>
        </p:nvSpPr>
        <p:spPr>
          <a:xfrm>
            <a:off x="24122725" y="6391650"/>
            <a:ext cx="12453300" cy="10713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6400" b="1">
                <a:solidFill>
                  <a:schemeClr val="lt1"/>
                </a:solidFill>
                <a:latin typeface="NVIDIA Sans"/>
                <a:ea typeface="NVIDIA Sans"/>
                <a:cs typeface="NVIDIA Sans"/>
                <a:sym typeface="NVIDIA Sans"/>
              </a:rPr>
              <a:t>Sequence-Level  Prediction</a:t>
            </a:r>
            <a:endParaRPr sz="6400" b="1">
              <a:solidFill>
                <a:schemeClr val="lt1"/>
              </a:solidFill>
            </a:endParaRPr>
          </a:p>
        </p:txBody>
      </p:sp>
      <p:sp>
        <p:nvSpPr>
          <p:cNvPr id="909" name="Google Shape;909;p80"/>
          <p:cNvSpPr txBox="1"/>
          <p:nvPr/>
        </p:nvSpPr>
        <p:spPr>
          <a:xfrm>
            <a:off x="24122725" y="13554450"/>
            <a:ext cx="10341300" cy="10713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6400" b="1">
                <a:solidFill>
                  <a:schemeClr val="lt1"/>
                </a:solidFill>
                <a:latin typeface="NVIDIA Sans"/>
                <a:ea typeface="NVIDIA Sans"/>
                <a:cs typeface="NVIDIA Sans"/>
                <a:sym typeface="NVIDIA Sans"/>
              </a:rPr>
              <a:t>Generation (Forecasting)</a:t>
            </a:r>
            <a:endParaRPr sz="6400" b="1">
              <a:solidFill>
                <a:schemeClr val="lt1"/>
              </a:solidFill>
            </a:endParaRPr>
          </a:p>
        </p:txBody>
      </p:sp>
      <p:pic>
        <p:nvPicPr>
          <p:cNvPr id="910" name="Google Shape;910;p80"/>
          <p:cNvPicPr preferRelativeResize="0"/>
          <p:nvPr/>
        </p:nvPicPr>
        <p:blipFill rotWithShape="1">
          <a:blip r:embed="rId4">
            <a:alphaModFix/>
          </a:blip>
          <a:srcRect l="46367" t="86410" r="372" b="-777"/>
          <a:stretch/>
        </p:blipFill>
        <p:spPr>
          <a:xfrm>
            <a:off x="24041100" y="14360000"/>
            <a:ext cx="10820977" cy="1408199"/>
          </a:xfrm>
          <a:prstGeom prst="rect">
            <a:avLst/>
          </a:prstGeom>
          <a:noFill/>
          <a:ln>
            <a:noFill/>
          </a:ln>
        </p:spPr>
      </p:pic>
      <p:sp>
        <p:nvSpPr>
          <p:cNvPr id="2" name="Google Shape;1029;p95">
            <a:extLst>
              <a:ext uri="{FF2B5EF4-FFF2-40B4-BE49-F238E27FC236}">
                <a16:creationId xmlns:a16="http://schemas.microsoft.com/office/drawing/2014/main" id="{F172A421-D158-E5A1-2D95-256706D0148A}"/>
              </a:ext>
            </a:extLst>
          </p:cNvPr>
          <p:cNvSpPr txBox="1"/>
          <p:nvPr/>
        </p:nvSpPr>
        <p:spPr>
          <a:xfrm>
            <a:off x="3148480" y="19216517"/>
            <a:ext cx="17327088"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7"/>
              </a:rPr>
              <a:t>The Illustrated GPT-2 (Visualizing Transformer Language Models)</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17586"/>
    </mc:Choice>
    <mc:Fallback xmlns="">
      <p:transition spd="slow" advTm="17586"/>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8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Dealing With Classes</a:t>
            </a:r>
            <a:endParaRPr sz="8400"/>
          </a:p>
        </p:txBody>
      </p:sp>
      <p:sp>
        <p:nvSpPr>
          <p:cNvPr id="916" name="Google Shape;916;p81"/>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Sequence of </a:t>
            </a:r>
            <a:r>
              <a:rPr lang="en-US" sz="5400" b="1"/>
              <a:t>Classes</a:t>
            </a:r>
            <a:endParaRPr sz="5400" b="1"/>
          </a:p>
        </p:txBody>
      </p:sp>
      <p:pic>
        <p:nvPicPr>
          <p:cNvPr id="917" name="Google Shape;917;p81"/>
          <p:cNvPicPr preferRelativeResize="0"/>
          <p:nvPr/>
        </p:nvPicPr>
        <p:blipFill>
          <a:blip r:embed="rId3">
            <a:alphaModFix/>
          </a:blip>
          <a:srcRect l="17804"/>
          <a:stretch/>
        </p:blipFill>
        <p:spPr>
          <a:xfrm>
            <a:off x="8392886" y="5040557"/>
            <a:ext cx="24759188" cy="11663424"/>
          </a:xfrm>
          <a:prstGeom prst="rect">
            <a:avLst/>
          </a:prstGeom>
          <a:noFill/>
          <a:ln>
            <a:noFill/>
          </a:ln>
        </p:spPr>
      </p:pic>
      <p:pic>
        <p:nvPicPr>
          <p:cNvPr id="2" name="Google Shape;613;p52">
            <a:extLst>
              <a:ext uri="{FF2B5EF4-FFF2-40B4-BE49-F238E27FC236}">
                <a16:creationId xmlns:a16="http://schemas.microsoft.com/office/drawing/2014/main" id="{7DA94AD2-5E32-DD2D-3C56-A4CE3A0E1784}"/>
              </a:ext>
            </a:extLst>
          </p:cNvPr>
          <p:cNvPicPr preferRelativeResize="0"/>
          <p:nvPr/>
        </p:nvPicPr>
        <p:blipFill rotWithShape="1">
          <a:blip r:embed="rId4">
            <a:alphaModFix/>
          </a:blip>
          <a:srcRect l="20489" t="3423" b="10131"/>
          <a:stretch/>
        </p:blipFill>
        <p:spPr>
          <a:xfrm>
            <a:off x="1643204" y="5776750"/>
            <a:ext cx="6194510" cy="607779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01231"/>
    </mc:Choice>
    <mc:Fallback xmlns="">
      <p:transition spd="slow" advTm="101231"/>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sp>
        <p:nvSpPr>
          <p:cNvPr id="923" name="Google Shape;923;p8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Dealing With Classes</a:t>
            </a:r>
            <a:endParaRPr sz="8400"/>
          </a:p>
        </p:txBody>
      </p:sp>
      <p:sp>
        <p:nvSpPr>
          <p:cNvPr id="924" name="Google Shape;924;p82"/>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Sequence of </a:t>
            </a:r>
            <a:r>
              <a:rPr lang="en-US" sz="5400" b="1"/>
              <a:t>Classes</a:t>
            </a:r>
            <a:endParaRPr sz="5400" b="1"/>
          </a:p>
        </p:txBody>
      </p:sp>
      <p:pic>
        <p:nvPicPr>
          <p:cNvPr id="925" name="Google Shape;925;p82"/>
          <p:cNvPicPr preferRelativeResize="0"/>
          <p:nvPr/>
        </p:nvPicPr>
        <p:blipFill rotWithShape="1">
          <a:blip r:embed="rId3">
            <a:alphaModFix/>
          </a:blip>
          <a:srcRect r="55217"/>
          <a:stretch/>
        </p:blipFill>
        <p:spPr>
          <a:xfrm>
            <a:off x="3784157" y="4360025"/>
            <a:ext cx="12990725" cy="14135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8041"/>
    </mc:Choice>
    <mc:Fallback xmlns="">
      <p:transition spd="slow" advTm="58041"/>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p8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Dealing With Classes</a:t>
            </a:r>
            <a:endParaRPr sz="8400"/>
          </a:p>
        </p:txBody>
      </p:sp>
      <p:sp>
        <p:nvSpPr>
          <p:cNvPr id="931" name="Google Shape;931;p83"/>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Sequence of </a:t>
            </a:r>
            <a:r>
              <a:rPr lang="en-US" sz="5400" b="1"/>
              <a:t>Classes</a:t>
            </a:r>
            <a:endParaRPr sz="5400" b="1"/>
          </a:p>
        </p:txBody>
      </p:sp>
      <p:pic>
        <p:nvPicPr>
          <p:cNvPr id="932" name="Google Shape;932;p83"/>
          <p:cNvPicPr preferRelativeResize="0"/>
          <p:nvPr/>
        </p:nvPicPr>
        <p:blipFill>
          <a:blip r:embed="rId3">
            <a:alphaModFix/>
          </a:blip>
          <a:stretch>
            <a:fillRect/>
          </a:stretch>
        </p:blipFill>
        <p:spPr>
          <a:xfrm>
            <a:off x="3784162" y="4360025"/>
            <a:ext cx="29007677" cy="14135600"/>
          </a:xfrm>
          <a:prstGeom prst="rect">
            <a:avLst/>
          </a:prstGeom>
          <a:noFill/>
          <a:ln>
            <a:noFill/>
          </a:ln>
        </p:spPr>
      </p:pic>
      <p:sp>
        <p:nvSpPr>
          <p:cNvPr id="933" name="Google Shape;933;p83"/>
          <p:cNvSpPr/>
          <p:nvPr/>
        </p:nvSpPr>
        <p:spPr>
          <a:xfrm>
            <a:off x="3167750" y="4360025"/>
            <a:ext cx="13726800" cy="152304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107430"/>
    </mc:Choice>
    <mc:Fallback xmlns="">
      <p:transition spd="slow" advTm="10743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Google Shape;938;p8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Dealing With Classes</a:t>
            </a:r>
            <a:endParaRPr sz="8400"/>
          </a:p>
        </p:txBody>
      </p:sp>
      <p:sp>
        <p:nvSpPr>
          <p:cNvPr id="939" name="Google Shape;939;p84"/>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Sequence of </a:t>
            </a:r>
            <a:r>
              <a:rPr lang="en-US" sz="5400" b="1"/>
              <a:t>Classes</a:t>
            </a:r>
            <a:endParaRPr sz="5400" b="1"/>
          </a:p>
        </p:txBody>
      </p:sp>
      <p:pic>
        <p:nvPicPr>
          <p:cNvPr id="940" name="Google Shape;940;p84"/>
          <p:cNvPicPr preferRelativeResize="0"/>
          <p:nvPr/>
        </p:nvPicPr>
        <p:blipFill rotWithShape="1">
          <a:blip r:embed="rId3">
            <a:alphaModFix/>
          </a:blip>
          <a:srcRect r="57882"/>
          <a:stretch/>
        </p:blipFill>
        <p:spPr>
          <a:xfrm>
            <a:off x="5014750" y="4441350"/>
            <a:ext cx="11689226" cy="132532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88911"/>
    </mc:Choice>
    <mc:Fallback xmlns="">
      <p:transition spd="slow" advTm="88911"/>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8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Dealing With Classes</a:t>
            </a:r>
            <a:endParaRPr sz="8400"/>
          </a:p>
        </p:txBody>
      </p:sp>
      <p:sp>
        <p:nvSpPr>
          <p:cNvPr id="946" name="Google Shape;946;p85"/>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Sequence of </a:t>
            </a:r>
            <a:r>
              <a:rPr lang="en-US" sz="5400" b="1"/>
              <a:t>Classes</a:t>
            </a:r>
            <a:endParaRPr sz="5400" b="1"/>
          </a:p>
        </p:txBody>
      </p:sp>
      <p:pic>
        <p:nvPicPr>
          <p:cNvPr id="947" name="Google Shape;947;p85"/>
          <p:cNvPicPr preferRelativeResize="0"/>
          <p:nvPr/>
        </p:nvPicPr>
        <p:blipFill rotWithShape="1">
          <a:blip r:embed="rId3">
            <a:alphaModFix/>
          </a:blip>
          <a:srcRect r="57882"/>
          <a:stretch/>
        </p:blipFill>
        <p:spPr>
          <a:xfrm>
            <a:off x="5014750" y="4441350"/>
            <a:ext cx="11689226" cy="13253250"/>
          </a:xfrm>
          <a:prstGeom prst="rect">
            <a:avLst/>
          </a:prstGeom>
          <a:noFill/>
          <a:ln>
            <a:noFill/>
          </a:ln>
        </p:spPr>
      </p:pic>
      <p:pic>
        <p:nvPicPr>
          <p:cNvPr id="948" name="Google Shape;948;p85"/>
          <p:cNvPicPr preferRelativeResize="0"/>
          <p:nvPr/>
        </p:nvPicPr>
        <p:blipFill rotWithShape="1">
          <a:blip r:embed="rId3">
            <a:alphaModFix/>
          </a:blip>
          <a:srcRect l="61137"/>
          <a:stretch/>
        </p:blipFill>
        <p:spPr>
          <a:xfrm>
            <a:off x="20084975" y="4441350"/>
            <a:ext cx="10785649" cy="13253250"/>
          </a:xfrm>
          <a:prstGeom prst="rect">
            <a:avLst/>
          </a:prstGeom>
          <a:noFill/>
          <a:ln>
            <a:noFill/>
          </a:ln>
        </p:spPr>
      </p:pic>
      <p:sp>
        <p:nvSpPr>
          <p:cNvPr id="949" name="Google Shape;949;p85"/>
          <p:cNvSpPr/>
          <p:nvPr/>
        </p:nvSpPr>
        <p:spPr>
          <a:xfrm>
            <a:off x="1272425" y="3895825"/>
            <a:ext cx="16493100" cy="152304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92940"/>
    </mc:Choice>
    <mc:Fallback xmlns="">
      <p:transition spd="slow" advTm="9294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p8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Dealing With Ordered Classes</a:t>
            </a:r>
            <a:endParaRPr sz="8400"/>
          </a:p>
        </p:txBody>
      </p:sp>
      <p:sp>
        <p:nvSpPr>
          <p:cNvPr id="955" name="Google Shape;955;p86"/>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Ordered</a:t>
            </a:r>
            <a:r>
              <a:rPr lang="en-US" sz="5400"/>
              <a:t> Sequence of </a:t>
            </a:r>
            <a:r>
              <a:rPr lang="en-US" sz="5400" b="1"/>
              <a:t>Classes</a:t>
            </a:r>
            <a:endParaRPr sz="5400" b="1"/>
          </a:p>
        </p:txBody>
      </p:sp>
      <p:pic>
        <p:nvPicPr>
          <p:cNvPr id="956" name="Google Shape;956;p86"/>
          <p:cNvPicPr preferRelativeResize="0"/>
          <p:nvPr/>
        </p:nvPicPr>
        <p:blipFill>
          <a:blip r:embed="rId3">
            <a:alphaModFix/>
          </a:blip>
          <a:stretch>
            <a:fillRect/>
          </a:stretch>
        </p:blipFill>
        <p:spPr>
          <a:xfrm>
            <a:off x="8924925" y="4897038"/>
            <a:ext cx="18726150" cy="12896850"/>
          </a:xfrm>
          <a:prstGeom prst="rect">
            <a:avLst/>
          </a:prstGeom>
          <a:noFill/>
          <a:ln>
            <a:noFill/>
          </a:ln>
        </p:spPr>
      </p:pic>
      <p:sp>
        <p:nvSpPr>
          <p:cNvPr id="957" name="Google Shape;957;p86"/>
          <p:cNvSpPr txBox="1"/>
          <p:nvPr/>
        </p:nvSpPr>
        <p:spPr>
          <a:xfrm>
            <a:off x="23294925" y="16695825"/>
            <a:ext cx="6408300" cy="1680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400" b="1">
                <a:solidFill>
                  <a:schemeClr val="dk2"/>
                </a:solidFill>
                <a:latin typeface="NVIDIA Sans"/>
                <a:ea typeface="NVIDIA Sans"/>
                <a:cs typeface="NVIDIA Sans"/>
                <a:sym typeface="NVIDIA Sans"/>
              </a:rPr>
              <a:t>Per-Token Predictions</a:t>
            </a:r>
            <a:endParaRPr b="1"/>
          </a:p>
        </p:txBody>
      </p:sp>
      <p:sp>
        <p:nvSpPr>
          <p:cNvPr id="958" name="Google Shape;958;p86"/>
          <p:cNvSpPr txBox="1"/>
          <p:nvPr/>
        </p:nvSpPr>
        <p:spPr>
          <a:xfrm>
            <a:off x="18386500" y="8847450"/>
            <a:ext cx="6408300" cy="1680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400" b="1">
                <a:solidFill>
                  <a:srgbClr val="3F3F3F"/>
                </a:solidFill>
                <a:latin typeface="NVIDIA Sans"/>
                <a:ea typeface="NVIDIA Sans"/>
                <a:cs typeface="NVIDIA Sans"/>
                <a:sym typeface="NVIDIA Sans"/>
              </a:rPr>
              <a:t>Per-Token</a:t>
            </a:r>
            <a:endParaRPr sz="5400" b="1">
              <a:solidFill>
                <a:srgbClr val="3F3F3F"/>
              </a:solidFill>
              <a:latin typeface="NVIDIA Sans"/>
              <a:ea typeface="NVIDIA Sans"/>
              <a:cs typeface="NVIDIA Sans"/>
              <a:sym typeface="NVIDIA Sans"/>
            </a:endParaRPr>
          </a:p>
          <a:p>
            <a:pPr marL="0" lvl="0" indent="0" algn="ctr" rtl="0">
              <a:lnSpc>
                <a:spcPct val="90000"/>
              </a:lnSpc>
              <a:spcBef>
                <a:spcPts val="0"/>
              </a:spcBef>
              <a:spcAft>
                <a:spcPts val="0"/>
              </a:spcAft>
              <a:buNone/>
            </a:pPr>
            <a:r>
              <a:rPr lang="en-US" sz="5400" b="1">
                <a:solidFill>
                  <a:srgbClr val="3F3F3F"/>
                </a:solidFill>
                <a:latin typeface="NVIDIA Sans"/>
                <a:ea typeface="NVIDIA Sans"/>
                <a:cs typeface="NVIDIA Sans"/>
                <a:sym typeface="NVIDIA Sans"/>
              </a:rPr>
              <a:t>Feed-Forward</a:t>
            </a:r>
            <a:endParaRPr sz="5400" b="1">
              <a:solidFill>
                <a:srgbClr val="3F3F3F"/>
              </a:solidFill>
              <a:latin typeface="NVIDIA Sans"/>
              <a:ea typeface="NVIDIA Sans"/>
              <a:cs typeface="NVIDIA Sans"/>
              <a:sym typeface="NVIDIA Sans"/>
            </a:endParaRPr>
          </a:p>
        </p:txBody>
      </p:sp>
      <p:pic>
        <p:nvPicPr>
          <p:cNvPr id="959" name="Google Shape;959;p86"/>
          <p:cNvPicPr preferRelativeResize="0"/>
          <p:nvPr/>
        </p:nvPicPr>
        <p:blipFill>
          <a:blip r:embed="rId4">
            <a:alphaModFix/>
          </a:blip>
          <a:stretch>
            <a:fillRect/>
          </a:stretch>
        </p:blipFill>
        <p:spPr>
          <a:xfrm>
            <a:off x="18380725" y="11655938"/>
            <a:ext cx="6419850" cy="4267200"/>
          </a:xfrm>
          <a:prstGeom prst="rect">
            <a:avLst/>
          </a:prstGeom>
          <a:noFill/>
          <a:ln>
            <a:noFill/>
          </a:ln>
        </p:spPr>
      </p:pic>
      <p:sp>
        <p:nvSpPr>
          <p:cNvPr id="960" name="Google Shape;960;p86"/>
          <p:cNvSpPr/>
          <p:nvPr/>
        </p:nvSpPr>
        <p:spPr>
          <a:xfrm>
            <a:off x="8262275" y="4828875"/>
            <a:ext cx="5617200" cy="13547700"/>
          </a:xfrm>
          <a:prstGeom prst="rect">
            <a:avLst/>
          </a:prstGeom>
          <a:noFill/>
          <a:ln w="1143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78662"/>
    </mc:Choice>
    <mc:Fallback xmlns="">
      <p:transition spd="slow" advTm="78662"/>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pic>
        <p:nvPicPr>
          <p:cNvPr id="965" name="Google Shape;965;p87"/>
          <p:cNvPicPr preferRelativeResize="0"/>
          <p:nvPr/>
        </p:nvPicPr>
        <p:blipFill>
          <a:blip r:embed="rId3">
            <a:alphaModFix/>
          </a:blip>
          <a:stretch>
            <a:fillRect/>
          </a:stretch>
        </p:blipFill>
        <p:spPr>
          <a:xfrm>
            <a:off x="18380725" y="11655938"/>
            <a:ext cx="6419850" cy="4267200"/>
          </a:xfrm>
          <a:prstGeom prst="rect">
            <a:avLst/>
          </a:prstGeom>
          <a:noFill/>
          <a:ln>
            <a:noFill/>
          </a:ln>
        </p:spPr>
      </p:pic>
      <p:pic>
        <p:nvPicPr>
          <p:cNvPr id="966" name="Google Shape;966;p87"/>
          <p:cNvPicPr preferRelativeResize="0"/>
          <p:nvPr/>
        </p:nvPicPr>
        <p:blipFill>
          <a:blip r:embed="rId4">
            <a:alphaModFix/>
          </a:blip>
          <a:stretch>
            <a:fillRect/>
          </a:stretch>
        </p:blipFill>
        <p:spPr>
          <a:xfrm>
            <a:off x="8924925" y="4897038"/>
            <a:ext cx="18726150" cy="12896850"/>
          </a:xfrm>
          <a:prstGeom prst="rect">
            <a:avLst/>
          </a:prstGeom>
          <a:noFill/>
          <a:ln>
            <a:noFill/>
          </a:ln>
        </p:spPr>
      </p:pic>
      <p:sp>
        <p:nvSpPr>
          <p:cNvPr id="967" name="Google Shape;967;p87"/>
          <p:cNvSpPr txBox="1"/>
          <p:nvPr/>
        </p:nvSpPr>
        <p:spPr>
          <a:xfrm>
            <a:off x="23294925" y="16695825"/>
            <a:ext cx="6408300" cy="1680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400" b="1">
                <a:solidFill>
                  <a:schemeClr val="dk2"/>
                </a:solidFill>
                <a:latin typeface="NVIDIA Sans"/>
                <a:ea typeface="NVIDIA Sans"/>
                <a:cs typeface="NVIDIA Sans"/>
                <a:sym typeface="NVIDIA Sans"/>
              </a:rPr>
              <a:t>Per-Token Predictions</a:t>
            </a:r>
            <a:endParaRPr b="1"/>
          </a:p>
        </p:txBody>
      </p:sp>
      <p:sp>
        <p:nvSpPr>
          <p:cNvPr id="968" name="Google Shape;968;p87"/>
          <p:cNvSpPr txBox="1"/>
          <p:nvPr/>
        </p:nvSpPr>
        <p:spPr>
          <a:xfrm>
            <a:off x="18386500" y="8847450"/>
            <a:ext cx="6408300" cy="1680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400" b="1">
                <a:solidFill>
                  <a:srgbClr val="3F3F3F"/>
                </a:solidFill>
                <a:latin typeface="NVIDIA Sans"/>
                <a:ea typeface="NVIDIA Sans"/>
                <a:cs typeface="NVIDIA Sans"/>
                <a:sym typeface="NVIDIA Sans"/>
              </a:rPr>
              <a:t>Per-Token</a:t>
            </a:r>
            <a:endParaRPr sz="5400" b="1">
              <a:solidFill>
                <a:srgbClr val="3F3F3F"/>
              </a:solidFill>
              <a:latin typeface="NVIDIA Sans"/>
              <a:ea typeface="NVIDIA Sans"/>
              <a:cs typeface="NVIDIA Sans"/>
              <a:sym typeface="NVIDIA Sans"/>
            </a:endParaRPr>
          </a:p>
          <a:p>
            <a:pPr marL="0" lvl="0" indent="0" algn="ctr" rtl="0">
              <a:lnSpc>
                <a:spcPct val="90000"/>
              </a:lnSpc>
              <a:spcBef>
                <a:spcPts val="0"/>
              </a:spcBef>
              <a:spcAft>
                <a:spcPts val="0"/>
              </a:spcAft>
              <a:buNone/>
            </a:pPr>
            <a:r>
              <a:rPr lang="en-US" sz="5400" b="1">
                <a:solidFill>
                  <a:srgbClr val="3F3F3F"/>
                </a:solidFill>
                <a:latin typeface="NVIDIA Sans"/>
                <a:ea typeface="NVIDIA Sans"/>
                <a:cs typeface="NVIDIA Sans"/>
                <a:sym typeface="NVIDIA Sans"/>
              </a:rPr>
              <a:t>Feed-Forward</a:t>
            </a:r>
            <a:endParaRPr sz="5400" b="1">
              <a:solidFill>
                <a:srgbClr val="3F3F3F"/>
              </a:solidFill>
              <a:latin typeface="NVIDIA Sans"/>
              <a:ea typeface="NVIDIA Sans"/>
              <a:cs typeface="NVIDIA Sans"/>
              <a:sym typeface="NVIDIA Sans"/>
            </a:endParaRPr>
          </a:p>
        </p:txBody>
      </p:sp>
      <p:sp>
        <p:nvSpPr>
          <p:cNvPr id="969" name="Google Shape;969;p8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Dealing With Ordered Classes</a:t>
            </a:r>
            <a:endParaRPr sz="8400"/>
          </a:p>
        </p:txBody>
      </p:sp>
      <p:sp>
        <p:nvSpPr>
          <p:cNvPr id="970" name="Google Shape;970;p87"/>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Ordered</a:t>
            </a:r>
            <a:r>
              <a:rPr lang="en-US" sz="5400"/>
              <a:t> Sequence of </a:t>
            </a:r>
            <a:r>
              <a:rPr lang="en-US" sz="5400" b="1"/>
              <a:t>Classes</a:t>
            </a:r>
            <a:endParaRPr sz="5400" b="1"/>
          </a:p>
        </p:txBody>
      </p:sp>
      <p:sp>
        <p:nvSpPr>
          <p:cNvPr id="971" name="Google Shape;971;p87"/>
          <p:cNvSpPr/>
          <p:nvPr/>
        </p:nvSpPr>
        <p:spPr>
          <a:xfrm>
            <a:off x="6303900" y="7177800"/>
            <a:ext cx="23968200" cy="6218400"/>
          </a:xfrm>
          <a:prstGeom prst="rect">
            <a:avLst/>
          </a:prstGeom>
          <a:solidFill>
            <a:srgbClr val="F2F2F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US" sz="8400">
                <a:solidFill>
                  <a:schemeClr val="accent1"/>
                </a:solidFill>
              </a:rPr>
              <a:t>Token-Level Reasoning Ok</a:t>
            </a:r>
            <a:endParaRPr sz="8400">
              <a:solidFill>
                <a:schemeClr val="accent1"/>
              </a:solidFill>
            </a:endParaRPr>
          </a:p>
          <a:p>
            <a:pPr marL="0" lvl="0" indent="0" algn="ctr" rtl="0">
              <a:spcBef>
                <a:spcPts val="0"/>
              </a:spcBef>
              <a:spcAft>
                <a:spcPts val="0"/>
              </a:spcAft>
              <a:buNone/>
            </a:pPr>
            <a:r>
              <a:rPr lang="en-US" sz="8400">
                <a:solidFill>
                  <a:srgbClr val="9E0000"/>
                </a:solidFill>
              </a:rPr>
              <a:t>Sequence-Level Reasoning Necessary</a:t>
            </a:r>
            <a:endParaRPr sz="8400">
              <a:solidFill>
                <a:srgbClr val="9E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9526"/>
    </mc:Choice>
    <mc:Fallback xmlns="">
      <p:transition spd="slow" advTm="39526"/>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88"/>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Transformers for Sequence Reasonings</a:t>
            </a:r>
            <a:endParaRPr sz="8400"/>
          </a:p>
        </p:txBody>
      </p:sp>
      <p:sp>
        <p:nvSpPr>
          <p:cNvPr id="977" name="Google Shape;977;p88"/>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a:t>
            </a:r>
            <a:r>
              <a:rPr lang="en-US" sz="5400" b="1"/>
              <a:t>Sequence</a:t>
            </a:r>
            <a:r>
              <a:rPr lang="en-US" sz="5400"/>
              <a:t> of Classes</a:t>
            </a:r>
            <a:endParaRPr sz="5400"/>
          </a:p>
        </p:txBody>
      </p:sp>
      <p:pic>
        <p:nvPicPr>
          <p:cNvPr id="978" name="Google Shape;978;p88"/>
          <p:cNvPicPr preferRelativeResize="0"/>
          <p:nvPr/>
        </p:nvPicPr>
        <p:blipFill>
          <a:blip r:embed="rId3">
            <a:alphaModFix/>
          </a:blip>
          <a:stretch>
            <a:fillRect/>
          </a:stretch>
        </p:blipFill>
        <p:spPr>
          <a:xfrm>
            <a:off x="3589500" y="5770056"/>
            <a:ext cx="29397002" cy="872723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2161"/>
    </mc:Choice>
    <mc:Fallback xmlns="">
      <p:transition spd="slow" advTm="52161"/>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Google Shape;983;p8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Transformers for Sequence Reasonings</a:t>
            </a:r>
            <a:endParaRPr sz="8400"/>
          </a:p>
        </p:txBody>
      </p:sp>
      <p:sp>
        <p:nvSpPr>
          <p:cNvPr id="984" name="Google Shape;984;p89"/>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a:t>
            </a:r>
            <a:r>
              <a:rPr lang="en-US" sz="5400" b="1"/>
              <a:t>Sequence</a:t>
            </a:r>
            <a:r>
              <a:rPr lang="en-US" sz="5400"/>
              <a:t> of Classes</a:t>
            </a:r>
            <a:endParaRPr sz="5400"/>
          </a:p>
        </p:txBody>
      </p:sp>
      <p:pic>
        <p:nvPicPr>
          <p:cNvPr id="985" name="Google Shape;985;p89"/>
          <p:cNvPicPr preferRelativeResize="0"/>
          <p:nvPr/>
        </p:nvPicPr>
        <p:blipFill>
          <a:blip r:embed="rId3">
            <a:alphaModFix/>
          </a:blip>
          <a:stretch>
            <a:fillRect/>
          </a:stretch>
        </p:blipFill>
        <p:spPr>
          <a:xfrm>
            <a:off x="3589500" y="5084250"/>
            <a:ext cx="29397002" cy="940187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35640"/>
    </mc:Choice>
    <mc:Fallback xmlns="">
      <p:transition spd="slow" advTm="3564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9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Transformers for Sequence Reasonings</a:t>
            </a:r>
            <a:endParaRPr sz="8400"/>
          </a:p>
        </p:txBody>
      </p:sp>
      <p:sp>
        <p:nvSpPr>
          <p:cNvPr id="991" name="Google Shape;991;p90"/>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a:t>
            </a:r>
            <a:r>
              <a:rPr lang="en-US" sz="5400" b="1"/>
              <a:t>Sequence</a:t>
            </a:r>
            <a:r>
              <a:rPr lang="en-US" sz="5400"/>
              <a:t> of Classes</a:t>
            </a:r>
            <a:endParaRPr sz="5400"/>
          </a:p>
        </p:txBody>
      </p:sp>
      <p:pic>
        <p:nvPicPr>
          <p:cNvPr id="992" name="Google Shape;992;p90"/>
          <p:cNvPicPr preferRelativeResize="0"/>
          <p:nvPr/>
        </p:nvPicPr>
        <p:blipFill>
          <a:blip r:embed="rId3">
            <a:alphaModFix/>
          </a:blip>
          <a:stretch>
            <a:fillRect/>
          </a:stretch>
        </p:blipFill>
        <p:spPr>
          <a:xfrm>
            <a:off x="3589500" y="5084250"/>
            <a:ext cx="29397002" cy="128611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43123"/>
    </mc:Choice>
    <mc:Fallback xmlns="">
      <p:transition spd="slow" advTm="43123"/>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p9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Transformers for Sequence Reasonings</a:t>
            </a:r>
            <a:endParaRPr sz="8400"/>
          </a:p>
        </p:txBody>
      </p:sp>
      <p:sp>
        <p:nvSpPr>
          <p:cNvPr id="998" name="Google Shape;998;p91"/>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a:t>
            </a:r>
            <a:r>
              <a:rPr lang="en-US" sz="5400" b="1"/>
              <a:t>Sequence</a:t>
            </a:r>
            <a:r>
              <a:rPr lang="en-US" sz="5400"/>
              <a:t> of Classes</a:t>
            </a:r>
            <a:endParaRPr sz="5400"/>
          </a:p>
        </p:txBody>
      </p:sp>
      <p:pic>
        <p:nvPicPr>
          <p:cNvPr id="999" name="Google Shape;999;p91"/>
          <p:cNvPicPr preferRelativeResize="0"/>
          <p:nvPr/>
        </p:nvPicPr>
        <p:blipFill>
          <a:blip r:embed="rId3">
            <a:alphaModFix/>
          </a:blip>
          <a:stretch>
            <a:fillRect/>
          </a:stretch>
        </p:blipFill>
        <p:spPr>
          <a:xfrm>
            <a:off x="3589500" y="5084251"/>
            <a:ext cx="29397002" cy="128611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60949"/>
    </mc:Choice>
    <mc:Fallback xmlns="">
      <p:transition spd="slow" advTm="160949"/>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Shape 1003"/>
        <p:cNvGrpSpPr/>
        <p:nvPr/>
      </p:nvGrpSpPr>
      <p:grpSpPr>
        <a:xfrm>
          <a:off x="0" y="0"/>
          <a:ext cx="0" cy="0"/>
          <a:chOff x="0" y="0"/>
          <a:chExt cx="0" cy="0"/>
        </a:xfrm>
      </p:grpSpPr>
      <p:sp>
        <p:nvSpPr>
          <p:cNvPr id="1004" name="Google Shape;1004;p9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Transformers for Sequence Reasonings</a:t>
            </a:r>
            <a:endParaRPr sz="8400"/>
          </a:p>
        </p:txBody>
      </p:sp>
      <p:sp>
        <p:nvSpPr>
          <p:cNvPr id="1005" name="Google Shape;1005;p92"/>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a:t>
            </a:r>
            <a:r>
              <a:rPr lang="en-US" sz="5400" b="1"/>
              <a:t>Sequence</a:t>
            </a:r>
            <a:r>
              <a:rPr lang="en-US" sz="5400"/>
              <a:t> of Classes</a:t>
            </a:r>
            <a:endParaRPr sz="5400"/>
          </a:p>
        </p:txBody>
      </p:sp>
      <p:pic>
        <p:nvPicPr>
          <p:cNvPr id="1006" name="Google Shape;1006;p92"/>
          <p:cNvPicPr preferRelativeResize="0"/>
          <p:nvPr/>
        </p:nvPicPr>
        <p:blipFill>
          <a:blip r:embed="rId3">
            <a:alphaModFix/>
          </a:blip>
          <a:stretch>
            <a:fillRect/>
          </a:stretch>
        </p:blipFill>
        <p:spPr>
          <a:xfrm>
            <a:off x="3589488" y="5084252"/>
            <a:ext cx="29397023" cy="12861197"/>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9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Transformers for Sequence Reasonings</a:t>
            </a:r>
            <a:endParaRPr sz="8400"/>
          </a:p>
        </p:txBody>
      </p:sp>
      <p:sp>
        <p:nvSpPr>
          <p:cNvPr id="1012" name="Google Shape;1012;p93"/>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a:t>
            </a:r>
            <a:r>
              <a:rPr lang="en-US" sz="5400" b="1"/>
              <a:t>Sequence</a:t>
            </a:r>
            <a:r>
              <a:rPr lang="en-US" sz="5400"/>
              <a:t> of Classes</a:t>
            </a:r>
            <a:endParaRPr sz="5400"/>
          </a:p>
        </p:txBody>
      </p:sp>
      <p:pic>
        <p:nvPicPr>
          <p:cNvPr id="1013" name="Google Shape;1013;p93"/>
          <p:cNvPicPr preferRelativeResize="0"/>
          <p:nvPr/>
        </p:nvPicPr>
        <p:blipFill>
          <a:blip r:embed="rId3">
            <a:alphaModFix/>
          </a:blip>
          <a:stretch>
            <a:fillRect/>
          </a:stretch>
        </p:blipFill>
        <p:spPr>
          <a:xfrm>
            <a:off x="3589500" y="5160451"/>
            <a:ext cx="29397002" cy="934446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03007"/>
    </mc:Choice>
    <mc:Fallback xmlns="">
      <p:transition spd="slow" advTm="103007"/>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pic>
        <p:nvPicPr>
          <p:cNvPr id="1018" name="Google Shape;1018;p94"/>
          <p:cNvPicPr preferRelativeResize="0"/>
          <p:nvPr/>
        </p:nvPicPr>
        <p:blipFill>
          <a:blip r:embed="rId3">
            <a:alphaModFix/>
          </a:blip>
          <a:stretch>
            <a:fillRect/>
          </a:stretch>
        </p:blipFill>
        <p:spPr>
          <a:xfrm>
            <a:off x="3589500" y="4124425"/>
            <a:ext cx="32097654" cy="15030124"/>
          </a:xfrm>
          <a:prstGeom prst="rect">
            <a:avLst/>
          </a:prstGeom>
          <a:noFill/>
          <a:ln>
            <a:noFill/>
          </a:ln>
        </p:spPr>
      </p:pic>
      <p:sp>
        <p:nvSpPr>
          <p:cNvPr id="1019" name="Google Shape;1019;p9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Transformers for Sequence Reasonings</a:t>
            </a:r>
            <a:endParaRPr sz="8400"/>
          </a:p>
        </p:txBody>
      </p:sp>
      <p:sp>
        <p:nvSpPr>
          <p:cNvPr id="1020" name="Google Shape;1020;p94"/>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Ordered </a:t>
            </a:r>
            <a:r>
              <a:rPr lang="en-US" sz="5400" b="1"/>
              <a:t>Sequence</a:t>
            </a:r>
            <a:r>
              <a:rPr lang="en-US" sz="5400"/>
              <a:t> of Classes</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1123"/>
    </mc:Choice>
    <mc:Fallback xmlns="">
      <p:transition spd="slow" advTm="1123"/>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9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Transformers Intuition</a:t>
            </a:r>
            <a:endParaRPr sz="8400"/>
          </a:p>
        </p:txBody>
      </p:sp>
      <p:sp>
        <p:nvSpPr>
          <p:cNvPr id="1026" name="Google Shape;1026;p95"/>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Attention Is All You Need</a:t>
            </a:r>
            <a:endParaRPr sz="5400"/>
          </a:p>
        </p:txBody>
      </p:sp>
      <p:pic>
        <p:nvPicPr>
          <p:cNvPr id="1027" name="Google Shape;1027;p95"/>
          <p:cNvPicPr preferRelativeResize="0"/>
          <p:nvPr/>
        </p:nvPicPr>
        <p:blipFill rotWithShape="1">
          <a:blip r:embed="rId3">
            <a:alphaModFix/>
          </a:blip>
          <a:srcRect r="52237"/>
          <a:stretch/>
        </p:blipFill>
        <p:spPr>
          <a:xfrm rot="5400000">
            <a:off x="20527088" y="6270287"/>
            <a:ext cx="11981024" cy="10363199"/>
          </a:xfrm>
          <a:prstGeom prst="rect">
            <a:avLst/>
          </a:prstGeom>
          <a:noFill/>
          <a:ln>
            <a:noFill/>
          </a:ln>
        </p:spPr>
      </p:pic>
      <p:pic>
        <p:nvPicPr>
          <p:cNvPr id="1028" name="Google Shape;1028;p95"/>
          <p:cNvPicPr preferRelativeResize="0"/>
          <p:nvPr/>
        </p:nvPicPr>
        <p:blipFill>
          <a:blip r:embed="rId4">
            <a:alphaModFix/>
          </a:blip>
          <a:stretch>
            <a:fillRect/>
          </a:stretch>
        </p:blipFill>
        <p:spPr>
          <a:xfrm>
            <a:off x="4993150" y="6624575"/>
            <a:ext cx="13637749" cy="9654624"/>
          </a:xfrm>
          <a:prstGeom prst="rect">
            <a:avLst/>
          </a:prstGeom>
          <a:noFill/>
          <a:ln>
            <a:noFill/>
          </a:ln>
        </p:spPr>
      </p:pic>
      <p:sp>
        <p:nvSpPr>
          <p:cNvPr id="1029" name="Google Shape;1029;p95"/>
          <p:cNvSpPr txBox="1"/>
          <p:nvPr/>
        </p:nvSpPr>
        <p:spPr>
          <a:xfrm>
            <a:off x="3148480" y="19216517"/>
            <a:ext cx="17327088"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Transformer: A Novel Neural Network Architecture for Language Understandin (2017)</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61438"/>
    </mc:Choice>
    <mc:Fallback xmlns="">
      <p:transition spd="slow" advTm="61438"/>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96"/>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Transformer Value Add</a:t>
            </a:r>
            <a:endParaRPr sz="8400"/>
          </a:p>
        </p:txBody>
      </p:sp>
      <p:sp>
        <p:nvSpPr>
          <p:cNvPr id="1035" name="Google Shape;1035;p96"/>
          <p:cNvSpPr txBox="1">
            <a:spLocks noGrp="1"/>
          </p:cNvSpPr>
          <p:nvPr>
            <p:ph type="body" idx="1"/>
          </p:nvPr>
        </p:nvSpPr>
        <p:spPr>
          <a:xfrm>
            <a:off x="2596900" y="6988200"/>
            <a:ext cx="15893100" cy="5184300"/>
          </a:xfrm>
          <a:prstGeom prst="rect">
            <a:avLst/>
          </a:prstGeom>
          <a:noFill/>
          <a:ln>
            <a:noFill/>
          </a:ln>
        </p:spPr>
        <p:txBody>
          <a:bodyPr spcFirstLastPara="1" wrap="square" lIns="91425" tIns="45700" rIns="91425" bIns="45700" anchor="t" anchorCtr="0">
            <a:noAutofit/>
          </a:bodyPr>
          <a:lstStyle/>
          <a:p>
            <a:pPr marL="457200" lvl="0" indent="-571500" algn="l" rtl="0">
              <a:lnSpc>
                <a:spcPct val="150000"/>
              </a:lnSpc>
              <a:spcBef>
                <a:spcPts val="3000"/>
              </a:spcBef>
              <a:spcAft>
                <a:spcPts val="0"/>
              </a:spcAft>
              <a:buSzPts val="5400"/>
              <a:buChar char="-"/>
            </a:pPr>
            <a:r>
              <a:rPr lang="en-US" sz="5400"/>
              <a:t>Lightweight Entry Interface via Attention</a:t>
            </a:r>
            <a:endParaRPr sz="5400"/>
          </a:p>
          <a:p>
            <a:pPr marL="457200" lvl="0" indent="-571500" algn="l" rtl="0">
              <a:lnSpc>
                <a:spcPct val="150000"/>
              </a:lnSpc>
              <a:spcBef>
                <a:spcPts val="0"/>
              </a:spcBef>
              <a:spcAft>
                <a:spcPts val="0"/>
              </a:spcAft>
              <a:buSzPts val="5400"/>
              <a:buChar char="-"/>
            </a:pPr>
            <a:r>
              <a:rPr lang="en-US" sz="5400"/>
              <a:t>Residual Connection To Enforce Ordering</a:t>
            </a:r>
            <a:endParaRPr sz="5400"/>
          </a:p>
          <a:p>
            <a:pPr marL="457200" lvl="0" indent="-571500" algn="l" rtl="0">
              <a:lnSpc>
                <a:spcPct val="150000"/>
              </a:lnSpc>
              <a:spcBef>
                <a:spcPts val="0"/>
              </a:spcBef>
              <a:spcAft>
                <a:spcPts val="0"/>
              </a:spcAft>
              <a:buSzPts val="5400"/>
              <a:buChar char="-"/>
            </a:pPr>
            <a:r>
              <a:rPr lang="en-US" sz="5400"/>
              <a:t>Interpretable and Transferable Representation</a:t>
            </a:r>
            <a:endParaRPr sz="5400"/>
          </a:p>
        </p:txBody>
      </p:sp>
      <p:sp>
        <p:nvSpPr>
          <p:cNvPr id="1036" name="Google Shape;1036;p96"/>
          <p:cNvSpPr>
            <a:spLocks noGrp="1"/>
          </p:cNvSpPr>
          <p:nvPr>
            <p:ph type="pic" idx="2"/>
          </p:nvPr>
        </p:nvSpPr>
        <p:spPr>
          <a:xfrm>
            <a:off x="20162837" y="0"/>
            <a:ext cx="16413300" cy="20574000"/>
          </a:xfrm>
          <a:prstGeom prst="rect">
            <a:avLst/>
          </a:prstGeom>
        </p:spPr>
        <p:txBody>
          <a:bodyPr/>
          <a:lstStyle/>
          <a:p>
            <a:endParaRPr lang="en-US"/>
          </a:p>
        </p:txBody>
      </p:sp>
      <p:sp>
        <p:nvSpPr>
          <p:cNvPr id="1037" name="Google Shape;1037;p96"/>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Natural Sequence Reasoners</a:t>
            </a:r>
            <a:endParaRPr sz="5400" b="1"/>
          </a:p>
        </p:txBody>
      </p:sp>
      <p:pic>
        <p:nvPicPr>
          <p:cNvPr id="1038" name="Google Shape;1038;p96"/>
          <p:cNvPicPr preferRelativeResize="0"/>
          <p:nvPr/>
        </p:nvPicPr>
        <p:blipFill>
          <a:blip r:embed="rId3">
            <a:alphaModFix/>
          </a:blip>
          <a:stretch>
            <a:fillRect/>
          </a:stretch>
        </p:blipFill>
        <p:spPr>
          <a:xfrm>
            <a:off x="4193050" y="11577100"/>
            <a:ext cx="11447100" cy="8103800"/>
          </a:xfrm>
          <a:prstGeom prst="rect">
            <a:avLst/>
          </a:prstGeom>
          <a:noFill/>
          <a:ln>
            <a:noFill/>
          </a:ln>
        </p:spPr>
      </p:pic>
      <p:pic>
        <p:nvPicPr>
          <p:cNvPr id="1039" name="Google Shape;1039;p96"/>
          <p:cNvPicPr preferRelativeResize="0"/>
          <p:nvPr/>
        </p:nvPicPr>
        <p:blipFill>
          <a:blip r:embed="rId4">
            <a:alphaModFix/>
          </a:blip>
          <a:stretch>
            <a:fillRect/>
          </a:stretch>
        </p:blipFill>
        <p:spPr>
          <a:xfrm>
            <a:off x="22383088" y="968325"/>
            <a:ext cx="11972776" cy="183156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83016"/>
    </mc:Choice>
    <mc:Fallback xmlns="">
      <p:transition spd="slow" advTm="83016"/>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sp>
        <p:nvSpPr>
          <p:cNvPr id="1044" name="Google Shape;1044;p9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“Encoder” Transformers In Practice</a:t>
            </a:r>
            <a:endParaRPr sz="8400"/>
          </a:p>
        </p:txBody>
      </p:sp>
      <p:sp>
        <p:nvSpPr>
          <p:cNvPr id="1045" name="Google Shape;1045;p97"/>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What Does SOTA Look Like?</a:t>
            </a:r>
            <a:endParaRPr sz="5400" b="1"/>
          </a:p>
        </p:txBody>
      </p:sp>
      <p:pic>
        <p:nvPicPr>
          <p:cNvPr id="1046" name="Google Shape;1046;p97"/>
          <p:cNvPicPr preferRelativeResize="0"/>
          <p:nvPr/>
        </p:nvPicPr>
        <p:blipFill rotWithShape="1">
          <a:blip r:embed="rId3">
            <a:alphaModFix/>
          </a:blip>
          <a:srcRect l="56698"/>
          <a:stretch/>
        </p:blipFill>
        <p:spPr>
          <a:xfrm>
            <a:off x="20044769" y="4332500"/>
            <a:ext cx="11354199" cy="14852251"/>
          </a:xfrm>
          <a:prstGeom prst="rect">
            <a:avLst/>
          </a:prstGeom>
          <a:noFill/>
          <a:ln>
            <a:noFill/>
          </a:ln>
        </p:spPr>
      </p:pic>
      <p:pic>
        <p:nvPicPr>
          <p:cNvPr id="1047" name="Google Shape;1047;p97"/>
          <p:cNvPicPr preferRelativeResize="0"/>
          <p:nvPr/>
        </p:nvPicPr>
        <p:blipFill rotWithShape="1">
          <a:blip r:embed="rId3">
            <a:alphaModFix/>
          </a:blip>
          <a:srcRect l="15625" t="18712" r="48690"/>
          <a:stretch/>
        </p:blipFill>
        <p:spPr>
          <a:xfrm>
            <a:off x="8269274" y="7111600"/>
            <a:ext cx="9356600" cy="12073150"/>
          </a:xfrm>
          <a:prstGeom prst="rect">
            <a:avLst/>
          </a:prstGeom>
          <a:noFill/>
          <a:ln>
            <a:noFill/>
          </a:ln>
        </p:spPr>
      </p:pic>
      <p:sp>
        <p:nvSpPr>
          <p:cNvPr id="2" name="Google Shape;1048;p97">
            <a:extLst>
              <a:ext uri="{FF2B5EF4-FFF2-40B4-BE49-F238E27FC236}">
                <a16:creationId xmlns:a16="http://schemas.microsoft.com/office/drawing/2014/main" id="{8392380B-EE5A-FD4A-E390-C81CF2EF3C27}"/>
              </a:ext>
            </a:extLst>
          </p:cNvPr>
          <p:cNvSpPr txBox="1"/>
          <p:nvPr/>
        </p:nvSpPr>
        <p:spPr>
          <a:xfrm>
            <a:off x="3851941" y="19412332"/>
            <a:ext cx="5689200" cy="750945"/>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200" b="1" dirty="0">
                <a:solidFill>
                  <a:schemeClr val="bg2"/>
                </a:solidFill>
                <a:hlinkClick r:id="rId4"/>
              </a:rPr>
              <a:t>BERT 101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45421"/>
    </mc:Choice>
    <mc:Fallback xmlns="">
      <p:transition spd="slow" advTm="45421"/>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1053" name="Google Shape;1053;p98"/>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BERT Model</a:t>
            </a:r>
            <a:endParaRPr sz="8400"/>
          </a:p>
        </p:txBody>
      </p:sp>
      <p:sp>
        <p:nvSpPr>
          <p:cNvPr id="1054" name="Google Shape;1054;p98"/>
          <p:cNvSpPr txBox="1">
            <a:spLocks noGrp="1"/>
          </p:cNvSpPr>
          <p:nvPr>
            <p:ph type="body" idx="1"/>
          </p:nvPr>
        </p:nvSpPr>
        <p:spPr>
          <a:xfrm>
            <a:off x="2596900" y="6988200"/>
            <a:ext cx="15893100" cy="5184300"/>
          </a:xfrm>
          <a:prstGeom prst="rect">
            <a:avLst/>
          </a:prstGeom>
          <a:noFill/>
          <a:ln>
            <a:noFill/>
          </a:ln>
        </p:spPr>
        <p:txBody>
          <a:bodyPr spcFirstLastPara="1" wrap="square" lIns="91425" tIns="45700" rIns="91425" bIns="45700" anchor="t" anchorCtr="0">
            <a:noAutofit/>
          </a:bodyPr>
          <a:lstStyle/>
          <a:p>
            <a:pPr marL="457200" lvl="0" indent="-571500" algn="l" rtl="0">
              <a:lnSpc>
                <a:spcPct val="100000"/>
              </a:lnSpc>
              <a:spcBef>
                <a:spcPts val="3000"/>
              </a:spcBef>
              <a:spcAft>
                <a:spcPts val="0"/>
              </a:spcAft>
              <a:buSzPts val="5400"/>
              <a:buChar char="-"/>
            </a:pPr>
            <a:r>
              <a:rPr lang="en-US" sz="5400" b="1"/>
              <a:t>Encoder: </a:t>
            </a:r>
            <a:r>
              <a:rPr lang="en-US" sz="5400"/>
              <a:t>Encodes </a:t>
            </a:r>
            <a:r>
              <a:rPr lang="en-US" sz="5400" b="1" i="1"/>
              <a:t>n</a:t>
            </a:r>
            <a:r>
              <a:rPr lang="en-US" sz="5400"/>
              <a:t>-sequence into </a:t>
            </a:r>
            <a:r>
              <a:rPr lang="en-US" sz="5400" b="1" i="1"/>
              <a:t>n</a:t>
            </a:r>
            <a:r>
              <a:rPr lang="en-US" sz="5400"/>
              <a:t>-encoding.</a:t>
            </a:r>
            <a:endParaRPr sz="5400"/>
          </a:p>
          <a:p>
            <a:pPr marL="457200" lvl="0" indent="-571500" algn="l" rtl="0">
              <a:lnSpc>
                <a:spcPct val="100000"/>
              </a:lnSpc>
              <a:spcBef>
                <a:spcPts val="3000"/>
              </a:spcBef>
              <a:spcAft>
                <a:spcPts val="0"/>
              </a:spcAft>
              <a:buSzPts val="5400"/>
              <a:buChar char="-"/>
            </a:pPr>
            <a:r>
              <a:rPr lang="en-US" sz="5400"/>
              <a:t>Trained on Masked Language Modeling (MLM).</a:t>
            </a:r>
            <a:endParaRPr sz="5400"/>
          </a:p>
          <a:p>
            <a:pPr marL="457200" lvl="0" indent="-571500" algn="l" rtl="0">
              <a:lnSpc>
                <a:spcPct val="100000"/>
              </a:lnSpc>
              <a:spcBef>
                <a:spcPts val="3000"/>
              </a:spcBef>
              <a:spcAft>
                <a:spcPts val="0"/>
              </a:spcAft>
              <a:buSzPts val="5400"/>
              <a:buChar char="-"/>
            </a:pPr>
            <a:r>
              <a:rPr lang="en-US" sz="5400"/>
              <a:t>Internet-Scale Pre-Training. </a:t>
            </a:r>
            <a:endParaRPr sz="5400"/>
          </a:p>
          <a:p>
            <a:pPr marL="457200" lvl="0" indent="-571500" algn="l" rtl="0">
              <a:lnSpc>
                <a:spcPct val="100000"/>
              </a:lnSpc>
              <a:spcBef>
                <a:spcPts val="3000"/>
              </a:spcBef>
              <a:spcAft>
                <a:spcPts val="0"/>
              </a:spcAft>
              <a:buSzPts val="5400"/>
              <a:buChar char="-"/>
            </a:pPr>
            <a:r>
              <a:rPr lang="en-US" sz="5400"/>
              <a:t>Just embeddings and transformer blocks.</a:t>
            </a:r>
            <a:endParaRPr sz="5400"/>
          </a:p>
          <a:p>
            <a:pPr marL="457200" lvl="0" indent="-571500" algn="l" rtl="0">
              <a:lnSpc>
                <a:spcPct val="100000"/>
              </a:lnSpc>
              <a:spcBef>
                <a:spcPts val="3000"/>
              </a:spcBef>
              <a:spcAft>
                <a:spcPts val="1000"/>
              </a:spcAft>
              <a:buSzPts val="5400"/>
              <a:buChar char="-"/>
            </a:pPr>
            <a:r>
              <a:rPr lang="en-US" sz="5400" b="1"/>
              <a:t>Used as language-reasoning backbone.</a:t>
            </a:r>
            <a:endParaRPr sz="5400"/>
          </a:p>
        </p:txBody>
      </p:sp>
      <p:sp>
        <p:nvSpPr>
          <p:cNvPr id="1055" name="Google Shape;1055;p98"/>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Powerful Encoder Model</a:t>
            </a:r>
            <a:endParaRPr sz="5400" b="1"/>
          </a:p>
        </p:txBody>
      </p:sp>
      <p:pic>
        <p:nvPicPr>
          <p:cNvPr id="1056" name="Google Shape;1056;p98"/>
          <p:cNvPicPr preferRelativeResize="0"/>
          <p:nvPr/>
        </p:nvPicPr>
        <p:blipFill rotWithShape="1">
          <a:blip r:embed="rId3">
            <a:alphaModFix/>
          </a:blip>
          <a:srcRect b="12679"/>
          <a:stretch/>
        </p:blipFill>
        <p:spPr>
          <a:xfrm>
            <a:off x="21774775" y="624849"/>
            <a:ext cx="10508426" cy="9373874"/>
          </a:xfrm>
          <a:prstGeom prst="rect">
            <a:avLst/>
          </a:prstGeom>
          <a:noFill/>
          <a:ln>
            <a:noFill/>
          </a:ln>
        </p:spPr>
      </p:pic>
      <p:pic>
        <p:nvPicPr>
          <p:cNvPr id="1057" name="Google Shape;1057;p98"/>
          <p:cNvPicPr preferRelativeResize="0"/>
          <p:nvPr/>
        </p:nvPicPr>
        <p:blipFill rotWithShape="1">
          <a:blip r:embed="rId4">
            <a:alphaModFix/>
          </a:blip>
          <a:srcRect l="47476" b="11205"/>
          <a:stretch/>
        </p:blipFill>
        <p:spPr>
          <a:xfrm>
            <a:off x="19184750" y="10325891"/>
            <a:ext cx="13297024" cy="9373875"/>
          </a:xfrm>
          <a:prstGeom prst="rect">
            <a:avLst/>
          </a:prstGeom>
          <a:noFill/>
          <a:ln>
            <a:noFill/>
          </a:ln>
        </p:spPr>
      </p:pic>
      <p:sp>
        <p:nvSpPr>
          <p:cNvPr id="1058" name="Google Shape;1058;p98"/>
          <p:cNvSpPr txBox="1"/>
          <p:nvPr/>
        </p:nvSpPr>
        <p:spPr>
          <a:xfrm>
            <a:off x="3565896" y="17592071"/>
            <a:ext cx="63507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1800" dirty="0">
                <a:solidFill>
                  <a:schemeClr val="lt1"/>
                </a:solidFill>
              </a:rPr>
              <a:t>https://</a:t>
            </a:r>
            <a:r>
              <a:rPr lang="en-US" sz="1800" dirty="0" err="1">
                <a:solidFill>
                  <a:schemeClr val="lt1"/>
                </a:solidFill>
              </a:rPr>
              <a:t>arxiv.org</a:t>
            </a:r>
            <a:r>
              <a:rPr lang="en-US" sz="1800" dirty="0">
                <a:solidFill>
                  <a:schemeClr val="lt1"/>
                </a:solidFill>
              </a:rPr>
              <a:t>/pdf/1810.04805v2.pdf</a:t>
            </a:r>
            <a:endParaRPr sz="1800" dirty="0">
              <a:solidFill>
                <a:schemeClr val="lt1"/>
              </a:solidFill>
            </a:endParaRPr>
          </a:p>
        </p:txBody>
      </p:sp>
      <p:sp>
        <p:nvSpPr>
          <p:cNvPr id="1059" name="Google Shape;1059;p98"/>
          <p:cNvSpPr txBox="1"/>
          <p:nvPr/>
        </p:nvSpPr>
        <p:spPr>
          <a:xfrm>
            <a:off x="32481777" y="4942338"/>
            <a:ext cx="3578700" cy="794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4400" b="1">
                <a:solidFill>
                  <a:schemeClr val="lt1"/>
                </a:solidFill>
                <a:latin typeface="NVIDIA Sans"/>
                <a:ea typeface="NVIDIA Sans"/>
                <a:cs typeface="NVIDIA Sans"/>
                <a:sym typeface="NVIDIA Sans"/>
              </a:rPr>
              <a:t>Pretraining</a:t>
            </a:r>
            <a:endParaRPr sz="4400" b="1">
              <a:solidFill>
                <a:schemeClr val="lt1"/>
              </a:solidFill>
              <a:latin typeface="NVIDIA Sans"/>
              <a:ea typeface="NVIDIA Sans"/>
              <a:cs typeface="NVIDIA Sans"/>
              <a:sym typeface="NVIDIA Sans"/>
            </a:endParaRPr>
          </a:p>
        </p:txBody>
      </p:sp>
      <p:sp>
        <p:nvSpPr>
          <p:cNvPr id="1060" name="Google Shape;1060;p98"/>
          <p:cNvSpPr txBox="1"/>
          <p:nvPr/>
        </p:nvSpPr>
        <p:spPr>
          <a:xfrm>
            <a:off x="32481775" y="14761740"/>
            <a:ext cx="3578700" cy="794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4400" b="1">
                <a:solidFill>
                  <a:schemeClr val="lt1"/>
                </a:solidFill>
                <a:latin typeface="NVIDIA Sans"/>
                <a:ea typeface="NVIDIA Sans"/>
                <a:cs typeface="NVIDIA Sans"/>
                <a:sym typeface="NVIDIA Sans"/>
              </a:rPr>
              <a:t>Fine-tuning</a:t>
            </a:r>
            <a:endParaRPr sz="4400" b="1">
              <a:solidFill>
                <a:schemeClr val="lt1"/>
              </a:solidFill>
              <a:latin typeface="NVIDIA Sans"/>
              <a:ea typeface="NVIDIA Sans"/>
              <a:cs typeface="NVIDIA Sans"/>
              <a:sym typeface="NVIDIA Sans"/>
            </a:endParaRPr>
          </a:p>
        </p:txBody>
      </p:sp>
      <p:sp>
        <p:nvSpPr>
          <p:cNvPr id="3" name="Google Shape;1379;p135">
            <a:extLst>
              <a:ext uri="{FF2B5EF4-FFF2-40B4-BE49-F238E27FC236}">
                <a16:creationId xmlns:a16="http://schemas.microsoft.com/office/drawing/2014/main" id="{3357BFF9-6505-4C55-361D-FE9CBA2398F6}"/>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5"/>
              </a:rPr>
              <a:t>BERT: Pre-training of Deep Bidirectional Transformers for Language Understanding (2019)</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44388"/>
    </mc:Choice>
    <mc:Fallback xmlns="">
      <p:transition spd="slow" advTm="144388"/>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99"/>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From Transformer to BERT</a:t>
            </a:r>
            <a:endParaRPr sz="8400"/>
          </a:p>
        </p:txBody>
      </p:sp>
      <p:sp>
        <p:nvSpPr>
          <p:cNvPr id="1066" name="Google Shape;1066;p99"/>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Necessary Modifications</a:t>
            </a:r>
            <a:endParaRPr sz="5400" b="1"/>
          </a:p>
        </p:txBody>
      </p:sp>
      <p:pic>
        <p:nvPicPr>
          <p:cNvPr id="1068" name="Google Shape;1068;p99"/>
          <p:cNvPicPr preferRelativeResize="0"/>
          <p:nvPr/>
        </p:nvPicPr>
        <p:blipFill>
          <a:blip r:embed="rId3">
            <a:alphaModFix/>
          </a:blip>
          <a:stretch>
            <a:fillRect/>
          </a:stretch>
        </p:blipFill>
        <p:spPr>
          <a:xfrm>
            <a:off x="23901857" y="1277027"/>
            <a:ext cx="10039361" cy="1773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9380"/>
    </mc:Choice>
    <mc:Fallback xmlns="">
      <p:transition spd="slow" advTm="1938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p100"/>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From Transformer to BERT</a:t>
            </a:r>
            <a:endParaRPr sz="8400"/>
          </a:p>
        </p:txBody>
      </p:sp>
      <p:sp>
        <p:nvSpPr>
          <p:cNvPr id="1074" name="Google Shape;1074;p100"/>
          <p:cNvSpPr txBox="1">
            <a:spLocks noGrp="1"/>
          </p:cNvSpPr>
          <p:nvPr>
            <p:ph type="body" idx="1"/>
          </p:nvPr>
        </p:nvSpPr>
        <p:spPr>
          <a:xfrm>
            <a:off x="2596900" y="6756650"/>
            <a:ext cx="20061000" cy="10278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Problem: </a:t>
            </a:r>
            <a:r>
              <a:rPr lang="en-US" sz="5400"/>
              <a:t>Need Deeper Reasoning</a:t>
            </a:r>
            <a:endParaRPr sz="5400"/>
          </a:p>
          <a:p>
            <a:pPr marL="457200" lvl="0" indent="-571500" algn="l" rtl="0">
              <a:lnSpc>
                <a:spcPct val="100000"/>
              </a:lnSpc>
              <a:spcBef>
                <a:spcPts val="1000"/>
              </a:spcBef>
              <a:spcAft>
                <a:spcPts val="1000"/>
              </a:spcAft>
              <a:buSzPts val="5400"/>
              <a:buChar char="-"/>
            </a:pPr>
            <a:r>
              <a:rPr lang="en-US" sz="5400"/>
              <a:t>On same data representation? </a:t>
            </a:r>
            <a:r>
              <a:rPr lang="en-US" sz="5400" b="1">
                <a:solidFill>
                  <a:schemeClr val="dk2"/>
                </a:solidFill>
              </a:rPr>
              <a:t>Multi-Headed Attention</a:t>
            </a:r>
            <a:endParaRPr sz="5400"/>
          </a:p>
        </p:txBody>
      </p:sp>
      <p:sp>
        <p:nvSpPr>
          <p:cNvPr id="1075" name="Google Shape;1075;p100"/>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Necessary Modifications</a:t>
            </a:r>
            <a:endParaRPr sz="5400" b="1"/>
          </a:p>
        </p:txBody>
      </p:sp>
      <p:pic>
        <p:nvPicPr>
          <p:cNvPr id="1077" name="Google Shape;1077;p100"/>
          <p:cNvPicPr preferRelativeResize="0"/>
          <p:nvPr/>
        </p:nvPicPr>
        <p:blipFill>
          <a:blip r:embed="rId3">
            <a:alphaModFix/>
          </a:blip>
          <a:stretch>
            <a:fillRect/>
          </a:stretch>
        </p:blipFill>
        <p:spPr>
          <a:xfrm>
            <a:off x="23869200" y="1277027"/>
            <a:ext cx="10096468" cy="1773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3503"/>
    </mc:Choice>
    <mc:Fallback xmlns="">
      <p:transition spd="slow" advTm="63503"/>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101"/>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From Transformer to BERT</a:t>
            </a:r>
            <a:endParaRPr sz="8400"/>
          </a:p>
        </p:txBody>
      </p:sp>
      <p:sp>
        <p:nvSpPr>
          <p:cNvPr id="1083" name="Google Shape;1083;p101"/>
          <p:cNvSpPr txBox="1">
            <a:spLocks noGrp="1"/>
          </p:cNvSpPr>
          <p:nvPr>
            <p:ph type="body" idx="1"/>
          </p:nvPr>
        </p:nvSpPr>
        <p:spPr>
          <a:xfrm>
            <a:off x="2596900" y="6756650"/>
            <a:ext cx="20061000" cy="10278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Problem: </a:t>
            </a:r>
            <a:r>
              <a:rPr lang="en-US" sz="5400"/>
              <a:t>Need Deeper Reasoning</a:t>
            </a:r>
            <a:endParaRPr sz="5400"/>
          </a:p>
          <a:p>
            <a:pPr marL="457200" lvl="0" indent="-571500" algn="l" rtl="0">
              <a:lnSpc>
                <a:spcPct val="100000"/>
              </a:lnSpc>
              <a:spcBef>
                <a:spcPts val="1000"/>
              </a:spcBef>
              <a:spcAft>
                <a:spcPts val="0"/>
              </a:spcAft>
              <a:buSzPts val="5400"/>
              <a:buChar char="-"/>
            </a:pPr>
            <a:r>
              <a:rPr lang="en-US" sz="5400"/>
              <a:t>On same data representation? </a:t>
            </a:r>
            <a:r>
              <a:rPr lang="en-US" sz="5400" b="1">
                <a:solidFill>
                  <a:schemeClr val="dk2"/>
                </a:solidFill>
              </a:rPr>
              <a:t>Multi-Headed Attention</a:t>
            </a:r>
            <a:endParaRPr sz="5400" b="1">
              <a:solidFill>
                <a:schemeClr val="dk2"/>
              </a:solidFill>
            </a:endParaRPr>
          </a:p>
          <a:p>
            <a:pPr marL="457200" lvl="0" indent="-571500" algn="l" rtl="0">
              <a:lnSpc>
                <a:spcPct val="100000"/>
              </a:lnSpc>
              <a:spcBef>
                <a:spcPts val="1000"/>
              </a:spcBef>
              <a:spcAft>
                <a:spcPts val="1000"/>
              </a:spcAft>
              <a:buSzPts val="5400"/>
              <a:buChar char="-"/>
            </a:pPr>
            <a:r>
              <a:rPr lang="en-US" sz="5400"/>
              <a:t>Need more representations? </a:t>
            </a:r>
            <a:r>
              <a:rPr lang="en-US" sz="5400" b="1">
                <a:solidFill>
                  <a:schemeClr val="dk2"/>
                </a:solidFill>
              </a:rPr>
              <a:t>Multiple Transformer Layers</a:t>
            </a:r>
            <a:endParaRPr sz="5400"/>
          </a:p>
        </p:txBody>
      </p:sp>
      <p:sp>
        <p:nvSpPr>
          <p:cNvPr id="1084" name="Google Shape;1084;p101"/>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Necessary Modifications</a:t>
            </a:r>
            <a:endParaRPr sz="5400" b="1"/>
          </a:p>
        </p:txBody>
      </p:sp>
      <p:pic>
        <p:nvPicPr>
          <p:cNvPr id="1086" name="Google Shape;1086;p101"/>
          <p:cNvPicPr preferRelativeResize="0"/>
          <p:nvPr/>
        </p:nvPicPr>
        <p:blipFill>
          <a:blip r:embed="rId3">
            <a:alphaModFix/>
          </a:blip>
          <a:stretch>
            <a:fillRect/>
          </a:stretch>
        </p:blipFill>
        <p:spPr>
          <a:xfrm>
            <a:off x="23901857" y="1277027"/>
            <a:ext cx="10039361" cy="1773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31235"/>
    </mc:Choice>
    <mc:Fallback xmlns="">
      <p:transition spd="slow" advTm="31235"/>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sp>
        <p:nvSpPr>
          <p:cNvPr id="1091" name="Google Shape;1091;p102"/>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From Transformer to BERT</a:t>
            </a:r>
            <a:endParaRPr sz="8400"/>
          </a:p>
        </p:txBody>
      </p:sp>
      <p:sp>
        <p:nvSpPr>
          <p:cNvPr id="1092" name="Google Shape;1092;p102"/>
          <p:cNvSpPr txBox="1">
            <a:spLocks noGrp="1"/>
          </p:cNvSpPr>
          <p:nvPr>
            <p:ph type="body" idx="1"/>
          </p:nvPr>
        </p:nvSpPr>
        <p:spPr>
          <a:xfrm>
            <a:off x="2596900" y="6756650"/>
            <a:ext cx="20061000" cy="10278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Problem: </a:t>
            </a:r>
            <a:r>
              <a:rPr lang="en-US" sz="5400"/>
              <a:t>Need Deeper Reasoning</a:t>
            </a:r>
            <a:endParaRPr sz="5400"/>
          </a:p>
          <a:p>
            <a:pPr marL="457200" lvl="0" indent="-571500" algn="l" rtl="0">
              <a:lnSpc>
                <a:spcPct val="100000"/>
              </a:lnSpc>
              <a:spcBef>
                <a:spcPts val="1000"/>
              </a:spcBef>
              <a:spcAft>
                <a:spcPts val="0"/>
              </a:spcAft>
              <a:buSzPts val="5400"/>
              <a:buChar char="-"/>
            </a:pPr>
            <a:r>
              <a:rPr lang="en-US" sz="5400"/>
              <a:t>On same data representation? </a:t>
            </a:r>
            <a:r>
              <a:rPr lang="en-US" sz="5400" b="1">
                <a:solidFill>
                  <a:schemeClr val="dk2"/>
                </a:solidFill>
              </a:rPr>
              <a:t>Multi-Headed Attention</a:t>
            </a:r>
            <a:endParaRPr sz="5400" b="1">
              <a:solidFill>
                <a:schemeClr val="dk2"/>
              </a:solidFill>
            </a:endParaRPr>
          </a:p>
          <a:p>
            <a:pPr marL="457200" lvl="0" indent="-571500" algn="l" rtl="0">
              <a:lnSpc>
                <a:spcPct val="100000"/>
              </a:lnSpc>
              <a:spcBef>
                <a:spcPts val="1000"/>
              </a:spcBef>
              <a:spcAft>
                <a:spcPts val="0"/>
              </a:spcAft>
              <a:buSzPts val="5400"/>
              <a:buChar char="-"/>
            </a:pPr>
            <a:r>
              <a:rPr lang="en-US" sz="5400"/>
              <a:t>Need more representations? </a:t>
            </a:r>
            <a:r>
              <a:rPr lang="en-US" sz="5400" b="1">
                <a:solidFill>
                  <a:schemeClr val="dk2"/>
                </a:solidFill>
              </a:rPr>
              <a:t>Multiple Transformer Layers</a:t>
            </a:r>
            <a:endParaRPr sz="5400" b="1">
              <a:solidFill>
                <a:schemeClr val="dk2"/>
              </a:solidFill>
            </a:endParaRPr>
          </a:p>
          <a:p>
            <a:pPr marL="0" lvl="0" indent="0" algn="l" rtl="0">
              <a:lnSpc>
                <a:spcPct val="100000"/>
              </a:lnSpc>
              <a:spcBef>
                <a:spcPts val="1000"/>
              </a:spcBef>
              <a:spcAft>
                <a:spcPts val="0"/>
              </a:spcAft>
              <a:buNone/>
            </a:pPr>
            <a:endParaRPr sz="5400" b="1"/>
          </a:p>
          <a:p>
            <a:pPr marL="0" lvl="0" indent="0" algn="l" rtl="0">
              <a:lnSpc>
                <a:spcPct val="100000"/>
              </a:lnSpc>
              <a:spcBef>
                <a:spcPts val="1000"/>
              </a:spcBef>
              <a:spcAft>
                <a:spcPts val="0"/>
              </a:spcAft>
              <a:buNone/>
            </a:pPr>
            <a:r>
              <a:rPr lang="en-US" sz="5400" b="1"/>
              <a:t>Problem: </a:t>
            </a:r>
            <a:r>
              <a:rPr lang="en-US" sz="5400"/>
              <a:t>Volatile gradients behavior, distribution shifts.</a:t>
            </a:r>
            <a:endParaRPr sz="5400"/>
          </a:p>
          <a:p>
            <a:pPr marL="457200" lvl="0" indent="-571500" algn="l" rtl="0">
              <a:lnSpc>
                <a:spcPct val="100000"/>
              </a:lnSpc>
              <a:spcBef>
                <a:spcPts val="1000"/>
              </a:spcBef>
              <a:spcAft>
                <a:spcPts val="0"/>
              </a:spcAft>
              <a:buSzPts val="5400"/>
              <a:buChar char="-"/>
            </a:pPr>
            <a:r>
              <a:rPr lang="en-US" sz="5400" b="1">
                <a:solidFill>
                  <a:schemeClr val="dk2"/>
                </a:solidFill>
              </a:rPr>
              <a:t>Layer Normalization</a:t>
            </a:r>
            <a:r>
              <a:rPr lang="en-US" sz="5400" i="1">
                <a:solidFill>
                  <a:schemeClr val="accent4"/>
                </a:solidFill>
              </a:rPr>
              <a:t> (as seen in BERT)</a:t>
            </a:r>
            <a:endParaRPr sz="5400" i="1">
              <a:solidFill>
                <a:schemeClr val="accent4"/>
              </a:solidFill>
            </a:endParaRPr>
          </a:p>
          <a:p>
            <a:pPr marL="457200" lvl="0" indent="-571500" algn="l" rtl="0">
              <a:lnSpc>
                <a:spcPct val="100000"/>
              </a:lnSpc>
              <a:spcBef>
                <a:spcPts val="1000"/>
              </a:spcBef>
              <a:spcAft>
                <a:spcPts val="0"/>
              </a:spcAft>
              <a:buClr>
                <a:schemeClr val="dk2"/>
              </a:buClr>
              <a:buSzPts val="5400"/>
              <a:buChar char="-"/>
            </a:pPr>
            <a:r>
              <a:rPr lang="en-US" sz="5400" b="1">
                <a:solidFill>
                  <a:schemeClr val="dk2"/>
                </a:solidFill>
              </a:rPr>
              <a:t>Gaussian Error Linear Unit (GELU) </a:t>
            </a:r>
            <a:r>
              <a:rPr lang="en-US" sz="5400" i="1">
                <a:solidFill>
                  <a:schemeClr val="accent4"/>
                </a:solidFill>
              </a:rPr>
              <a:t>(as seen in BERT)</a:t>
            </a:r>
            <a:endParaRPr sz="5400" i="1">
              <a:solidFill>
                <a:schemeClr val="accent4"/>
              </a:solidFill>
            </a:endParaRPr>
          </a:p>
          <a:p>
            <a:pPr marL="457200" lvl="0" indent="-571500" algn="l" rtl="0">
              <a:lnSpc>
                <a:spcPct val="100000"/>
              </a:lnSpc>
              <a:spcBef>
                <a:spcPts val="1000"/>
              </a:spcBef>
              <a:spcAft>
                <a:spcPts val="1000"/>
              </a:spcAft>
              <a:buSzPts val="5400"/>
              <a:buChar char="-"/>
            </a:pPr>
            <a:r>
              <a:rPr lang="en-US" sz="5400" b="1">
                <a:solidFill>
                  <a:schemeClr val="dk2"/>
                </a:solidFill>
              </a:rPr>
              <a:t>Dropout During Training</a:t>
            </a:r>
            <a:r>
              <a:rPr lang="en-US" sz="5400"/>
              <a:t> </a:t>
            </a:r>
            <a:r>
              <a:rPr lang="en-US" sz="5400" i="1">
                <a:solidFill>
                  <a:schemeClr val="accent4"/>
                </a:solidFill>
              </a:rPr>
              <a:t>(as seen in BERT)</a:t>
            </a:r>
            <a:endParaRPr sz="5400"/>
          </a:p>
        </p:txBody>
      </p:sp>
      <p:sp>
        <p:nvSpPr>
          <p:cNvPr id="1093" name="Google Shape;1093;p102"/>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Necessary Modifications</a:t>
            </a:r>
            <a:endParaRPr sz="5400" b="1"/>
          </a:p>
        </p:txBody>
      </p:sp>
      <p:pic>
        <p:nvPicPr>
          <p:cNvPr id="1095" name="Google Shape;1095;p102"/>
          <p:cNvPicPr preferRelativeResize="0"/>
          <p:nvPr/>
        </p:nvPicPr>
        <p:blipFill>
          <a:blip r:embed="rId3">
            <a:alphaModFix/>
          </a:blip>
          <a:stretch>
            <a:fillRect/>
          </a:stretch>
        </p:blipFill>
        <p:spPr>
          <a:xfrm>
            <a:off x="23901857" y="1277027"/>
            <a:ext cx="10039361" cy="1773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6376"/>
    </mc:Choice>
    <mc:Fallback xmlns="">
      <p:transition spd="slow" advTm="56376"/>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Google Shape;1100;p103"/>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From Transformer to BERT</a:t>
            </a:r>
            <a:endParaRPr sz="8400"/>
          </a:p>
        </p:txBody>
      </p:sp>
      <p:sp>
        <p:nvSpPr>
          <p:cNvPr id="1101" name="Google Shape;1101;p103"/>
          <p:cNvSpPr txBox="1">
            <a:spLocks noGrp="1"/>
          </p:cNvSpPr>
          <p:nvPr>
            <p:ph type="body" idx="1"/>
          </p:nvPr>
        </p:nvSpPr>
        <p:spPr>
          <a:xfrm>
            <a:off x="2596900" y="6756650"/>
            <a:ext cx="20061000" cy="10278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Problem: </a:t>
            </a:r>
            <a:r>
              <a:rPr lang="en-US" sz="5400"/>
              <a:t>Need Deeper Reasoning</a:t>
            </a:r>
            <a:endParaRPr sz="5400"/>
          </a:p>
          <a:p>
            <a:pPr marL="457200" lvl="0" indent="-571500" algn="l" rtl="0">
              <a:lnSpc>
                <a:spcPct val="100000"/>
              </a:lnSpc>
              <a:spcBef>
                <a:spcPts val="1000"/>
              </a:spcBef>
              <a:spcAft>
                <a:spcPts val="0"/>
              </a:spcAft>
              <a:buSzPts val="5400"/>
              <a:buChar char="-"/>
            </a:pPr>
            <a:r>
              <a:rPr lang="en-US" sz="5400"/>
              <a:t>On same data representation? </a:t>
            </a:r>
            <a:r>
              <a:rPr lang="en-US" sz="5400" b="1">
                <a:solidFill>
                  <a:schemeClr val="dk2"/>
                </a:solidFill>
              </a:rPr>
              <a:t>Multi-Headed Attention</a:t>
            </a:r>
            <a:endParaRPr sz="5400" b="1">
              <a:solidFill>
                <a:schemeClr val="dk2"/>
              </a:solidFill>
            </a:endParaRPr>
          </a:p>
          <a:p>
            <a:pPr marL="457200" lvl="0" indent="-571500" algn="l" rtl="0">
              <a:lnSpc>
                <a:spcPct val="100000"/>
              </a:lnSpc>
              <a:spcBef>
                <a:spcPts val="1000"/>
              </a:spcBef>
              <a:spcAft>
                <a:spcPts val="0"/>
              </a:spcAft>
              <a:buSzPts val="5400"/>
              <a:buChar char="-"/>
            </a:pPr>
            <a:r>
              <a:rPr lang="en-US" sz="5400"/>
              <a:t>Need more representations? </a:t>
            </a:r>
            <a:r>
              <a:rPr lang="en-US" sz="5400" b="1">
                <a:solidFill>
                  <a:schemeClr val="dk2"/>
                </a:solidFill>
              </a:rPr>
              <a:t>Multiple Transformer Layers</a:t>
            </a:r>
            <a:endParaRPr sz="5400" b="1">
              <a:solidFill>
                <a:schemeClr val="dk2"/>
              </a:solidFill>
            </a:endParaRPr>
          </a:p>
          <a:p>
            <a:pPr marL="0" lvl="0" indent="0" algn="l" rtl="0">
              <a:lnSpc>
                <a:spcPct val="100000"/>
              </a:lnSpc>
              <a:spcBef>
                <a:spcPts val="1000"/>
              </a:spcBef>
              <a:spcAft>
                <a:spcPts val="0"/>
              </a:spcAft>
              <a:buNone/>
            </a:pPr>
            <a:endParaRPr sz="5400" b="1"/>
          </a:p>
          <a:p>
            <a:pPr marL="0" lvl="0" indent="0" algn="l" rtl="0">
              <a:lnSpc>
                <a:spcPct val="100000"/>
              </a:lnSpc>
              <a:spcBef>
                <a:spcPts val="1000"/>
              </a:spcBef>
              <a:spcAft>
                <a:spcPts val="0"/>
              </a:spcAft>
              <a:buNone/>
            </a:pPr>
            <a:r>
              <a:rPr lang="en-US" sz="5400" b="1"/>
              <a:t>Problem: </a:t>
            </a:r>
            <a:r>
              <a:rPr lang="en-US" sz="5400"/>
              <a:t>Volatile gradients behavior, distribution shifts.</a:t>
            </a:r>
            <a:endParaRPr sz="5400"/>
          </a:p>
          <a:p>
            <a:pPr marL="457200" lvl="0" indent="-571500" algn="l" rtl="0">
              <a:lnSpc>
                <a:spcPct val="100000"/>
              </a:lnSpc>
              <a:spcBef>
                <a:spcPts val="1000"/>
              </a:spcBef>
              <a:spcAft>
                <a:spcPts val="0"/>
              </a:spcAft>
              <a:buSzPts val="5400"/>
              <a:buChar char="-"/>
            </a:pPr>
            <a:r>
              <a:rPr lang="en-US" sz="5400" b="1">
                <a:solidFill>
                  <a:schemeClr val="dk2"/>
                </a:solidFill>
              </a:rPr>
              <a:t>Layer Normalization</a:t>
            </a:r>
            <a:r>
              <a:rPr lang="en-US" sz="5400" i="1">
                <a:solidFill>
                  <a:schemeClr val="accent4"/>
                </a:solidFill>
              </a:rPr>
              <a:t> (as seen in BERT)</a:t>
            </a:r>
            <a:endParaRPr sz="5400" i="1">
              <a:solidFill>
                <a:schemeClr val="accent4"/>
              </a:solidFill>
            </a:endParaRPr>
          </a:p>
          <a:p>
            <a:pPr marL="457200" lvl="0" indent="-571500" algn="l" rtl="0">
              <a:lnSpc>
                <a:spcPct val="100000"/>
              </a:lnSpc>
              <a:spcBef>
                <a:spcPts val="1000"/>
              </a:spcBef>
              <a:spcAft>
                <a:spcPts val="0"/>
              </a:spcAft>
              <a:buClr>
                <a:schemeClr val="dk2"/>
              </a:buClr>
              <a:buSzPts val="5400"/>
              <a:buChar char="-"/>
            </a:pPr>
            <a:r>
              <a:rPr lang="en-US" sz="5400" b="1">
                <a:solidFill>
                  <a:schemeClr val="dk2"/>
                </a:solidFill>
              </a:rPr>
              <a:t>Gaussian Error Linear Unit (GELU) </a:t>
            </a:r>
            <a:r>
              <a:rPr lang="en-US" sz="5400" i="1">
                <a:solidFill>
                  <a:schemeClr val="accent4"/>
                </a:solidFill>
              </a:rPr>
              <a:t>(as seen in BERT)</a:t>
            </a:r>
            <a:endParaRPr sz="5400" i="1">
              <a:solidFill>
                <a:schemeClr val="accent4"/>
              </a:solidFill>
            </a:endParaRPr>
          </a:p>
          <a:p>
            <a:pPr marL="457200" lvl="0" indent="-571500" algn="l" rtl="0">
              <a:lnSpc>
                <a:spcPct val="100000"/>
              </a:lnSpc>
              <a:spcBef>
                <a:spcPts val="1000"/>
              </a:spcBef>
              <a:spcAft>
                <a:spcPts val="0"/>
              </a:spcAft>
              <a:buSzPts val="5400"/>
              <a:buChar char="-"/>
            </a:pPr>
            <a:r>
              <a:rPr lang="en-US" sz="5400" b="1">
                <a:solidFill>
                  <a:schemeClr val="dk2"/>
                </a:solidFill>
              </a:rPr>
              <a:t>Dropout During Training</a:t>
            </a:r>
            <a:r>
              <a:rPr lang="en-US" sz="5400"/>
              <a:t> </a:t>
            </a:r>
            <a:r>
              <a:rPr lang="en-US" sz="5400" i="1">
                <a:solidFill>
                  <a:schemeClr val="accent4"/>
                </a:solidFill>
              </a:rPr>
              <a:t>(as seen in BERT)</a:t>
            </a:r>
            <a:endParaRPr sz="5400" i="1">
              <a:solidFill>
                <a:schemeClr val="accent4"/>
              </a:solidFill>
            </a:endParaRPr>
          </a:p>
          <a:p>
            <a:pPr marL="457200" lvl="0" indent="0" algn="l" rtl="0">
              <a:lnSpc>
                <a:spcPct val="100000"/>
              </a:lnSpc>
              <a:spcBef>
                <a:spcPts val="1000"/>
              </a:spcBef>
              <a:spcAft>
                <a:spcPts val="0"/>
              </a:spcAft>
              <a:buNone/>
            </a:pPr>
            <a:endParaRPr sz="5400"/>
          </a:p>
          <a:p>
            <a:pPr marL="0" lvl="0" indent="0" algn="l" rtl="0">
              <a:lnSpc>
                <a:spcPct val="100000"/>
              </a:lnSpc>
              <a:spcBef>
                <a:spcPts val="1000"/>
              </a:spcBef>
              <a:spcAft>
                <a:spcPts val="0"/>
              </a:spcAft>
              <a:buNone/>
            </a:pPr>
            <a:r>
              <a:rPr lang="en-US" sz="5400" b="1"/>
              <a:t>Problem: </a:t>
            </a:r>
            <a:r>
              <a:rPr lang="en-US" sz="5400"/>
              <a:t>Network too deep; Gradients are vanishing</a:t>
            </a:r>
            <a:endParaRPr sz="5400"/>
          </a:p>
          <a:p>
            <a:pPr marL="457200" lvl="0" indent="-571500" algn="l" rtl="0">
              <a:lnSpc>
                <a:spcPct val="100000"/>
              </a:lnSpc>
              <a:spcBef>
                <a:spcPts val="1000"/>
              </a:spcBef>
              <a:spcAft>
                <a:spcPts val="1000"/>
              </a:spcAft>
              <a:buSzPts val="5400"/>
              <a:buChar char="-"/>
            </a:pPr>
            <a:r>
              <a:rPr lang="en-US" sz="5400" b="1">
                <a:solidFill>
                  <a:schemeClr val="dk2"/>
                </a:solidFill>
              </a:rPr>
              <a:t>Residual Connections</a:t>
            </a:r>
            <a:endParaRPr sz="5400"/>
          </a:p>
        </p:txBody>
      </p:sp>
      <p:sp>
        <p:nvSpPr>
          <p:cNvPr id="1102" name="Google Shape;1102;p103"/>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Necessary Modifications</a:t>
            </a:r>
            <a:endParaRPr sz="5400" b="1"/>
          </a:p>
        </p:txBody>
      </p:sp>
      <p:pic>
        <p:nvPicPr>
          <p:cNvPr id="1104" name="Google Shape;1104;p103"/>
          <p:cNvPicPr preferRelativeResize="0"/>
          <p:nvPr/>
        </p:nvPicPr>
        <p:blipFill>
          <a:blip r:embed="rId3">
            <a:alphaModFix/>
          </a:blip>
          <a:stretch>
            <a:fillRect/>
          </a:stretch>
        </p:blipFill>
        <p:spPr>
          <a:xfrm>
            <a:off x="23901850" y="1277025"/>
            <a:ext cx="10839450" cy="1773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35465"/>
    </mc:Choice>
    <mc:Fallback xmlns="">
      <p:transition spd="slow" advTm="35465"/>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sp>
        <p:nvSpPr>
          <p:cNvPr id="1109" name="Google Shape;1109;p10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BERT Constructed</a:t>
            </a:r>
            <a:endParaRPr sz="8400"/>
          </a:p>
        </p:txBody>
      </p:sp>
      <p:sp>
        <p:nvSpPr>
          <p:cNvPr id="1110" name="Google Shape;1110;p104"/>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From Transformer to BERT</a:t>
            </a:r>
            <a:endParaRPr sz="5400" b="1"/>
          </a:p>
        </p:txBody>
      </p:sp>
      <p:pic>
        <p:nvPicPr>
          <p:cNvPr id="1112" name="Google Shape;1112;p104"/>
          <p:cNvPicPr preferRelativeResize="0"/>
          <p:nvPr/>
        </p:nvPicPr>
        <p:blipFill>
          <a:blip r:embed="rId3">
            <a:alphaModFix/>
          </a:blip>
          <a:stretch>
            <a:fillRect/>
          </a:stretch>
        </p:blipFill>
        <p:spPr>
          <a:xfrm>
            <a:off x="5561338" y="3895825"/>
            <a:ext cx="25453327" cy="15175061"/>
          </a:xfrm>
          <a:prstGeom prst="rect">
            <a:avLst/>
          </a:prstGeom>
          <a:noFill/>
          <a:ln>
            <a:noFill/>
          </a:ln>
        </p:spPr>
      </p:pic>
      <p:sp>
        <p:nvSpPr>
          <p:cNvPr id="4" name="Google Shape;1048;p97">
            <a:extLst>
              <a:ext uri="{FF2B5EF4-FFF2-40B4-BE49-F238E27FC236}">
                <a16:creationId xmlns:a16="http://schemas.microsoft.com/office/drawing/2014/main" id="{A50DA020-B73D-925F-8648-48314250E5EB}"/>
              </a:ext>
            </a:extLst>
          </p:cNvPr>
          <p:cNvSpPr txBox="1"/>
          <p:nvPr/>
        </p:nvSpPr>
        <p:spPr>
          <a:xfrm>
            <a:off x="3851941" y="19412332"/>
            <a:ext cx="5689200" cy="750945"/>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200" b="1" dirty="0">
                <a:solidFill>
                  <a:schemeClr val="bg2"/>
                </a:solidFill>
                <a:hlinkClick r:id="rId4"/>
              </a:rPr>
              <a:t>BERT 101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031"/>
    </mc:Choice>
    <mc:Fallback xmlns="">
      <p:transition spd="slow" advTm="1031"/>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16"/>
        <p:cNvGrpSpPr/>
        <p:nvPr/>
      </p:nvGrpSpPr>
      <p:grpSpPr>
        <a:xfrm>
          <a:off x="0" y="0"/>
          <a:ext cx="0" cy="0"/>
          <a:chOff x="0" y="0"/>
          <a:chExt cx="0" cy="0"/>
        </a:xfrm>
      </p:grpSpPr>
      <p:graphicFrame>
        <p:nvGraphicFramePr>
          <p:cNvPr id="1117" name="Google Shape;1117;p105"/>
          <p:cNvGraphicFramePr/>
          <p:nvPr/>
        </p:nvGraphicFramePr>
        <p:xfrm>
          <a:off x="18651265" y="7034764"/>
          <a:ext cx="15895900" cy="7184900"/>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a:t>From Deep Learning to Language Modeling</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extLst>
                  <a:ext uri="{0D108BD9-81ED-4DB2-BD59-A6C34878D82A}">
                    <a16:rowId xmlns:a16="http://schemas.microsoft.com/office/drawing/2014/main" val="10000"/>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CAD8D2"/>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b="1">
                          <a:solidFill>
                            <a:srgbClr val="000000"/>
                          </a:solidFill>
                        </a:rPr>
                        <a:t>Pulling In Our First Model</a:t>
                      </a:r>
                      <a:endParaRPr sz="4800" b="1">
                        <a:solidFill>
                          <a:srgbClr val="000000"/>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CAD8D2"/>
                    </a:solidFill>
                  </a:tcPr>
                </a:tc>
                <a:extLst>
                  <a:ext uri="{0D108BD9-81ED-4DB2-BD59-A6C34878D82A}">
                    <a16:rowId xmlns:a16="http://schemas.microsoft.com/office/drawing/2014/main" val="1000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tc>
                  <a:txBody>
                    <a:bodyPr/>
                    <a:lstStyle/>
                    <a:p>
                      <a:pPr marL="457200" lvl="0" indent="0" algn="l" rtl="0">
                        <a:spcBef>
                          <a:spcPts val="0"/>
                        </a:spcBef>
                        <a:spcAft>
                          <a:spcPts val="0"/>
                        </a:spcAft>
                        <a:buNone/>
                      </a:pPr>
                      <a:r>
                        <a:rPr lang="en-US" sz="4800" b="1">
                          <a:solidFill>
                            <a:schemeClr val="lt1"/>
                          </a:solidFill>
                        </a:rPr>
                        <a:t>Model Architecture Intuitions</a:t>
                      </a:r>
                      <a:endParaRPr sz="4800">
                        <a:solidFill>
                          <a:schemeClr val="lt1"/>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extLst>
                  <a:ext uri="{0D108BD9-81ED-4DB2-BD59-A6C34878D82A}">
                    <a16:rowId xmlns:a16="http://schemas.microsoft.com/office/drawing/2014/main" val="10002"/>
                  </a:ext>
                </a:extLst>
              </a:tr>
              <a:tr h="1796225">
                <a:tc>
                  <a:txBody>
                    <a:bodyPr/>
                    <a:lstStyle/>
                    <a:p>
                      <a:pPr marL="0" marR="0" lvl="0" indent="0" algn="ctr" rtl="0">
                        <a:spcBef>
                          <a:spcPts val="0"/>
                        </a:spcBef>
                        <a:spcAft>
                          <a:spcPts val="0"/>
                        </a:spcAft>
                        <a:buNone/>
                      </a:pPr>
                      <a:r>
                        <a:rPr lang="en-US" sz="4800" b="1" u="none" strike="noStrike" cap="none">
                          <a:solidFill>
                            <a:schemeClr val="dk2"/>
                          </a:solidFill>
                        </a:rPr>
                        <a:t>•</a:t>
                      </a:r>
                      <a:endParaRPr sz="4800" b="1"/>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tc>
                  <a:txBody>
                    <a:bodyPr/>
                    <a:lstStyle/>
                    <a:p>
                      <a:pPr marL="457200" lvl="0" indent="0" algn="l" rtl="0">
                        <a:spcBef>
                          <a:spcPts val="0"/>
                        </a:spcBef>
                        <a:spcAft>
                          <a:spcPts val="0"/>
                        </a:spcAft>
                        <a:buNone/>
                      </a:pPr>
                      <a:r>
                        <a:rPr lang="en-US" sz="4800" b="1"/>
                        <a:t>Using Encoders For Encoding</a:t>
                      </a:r>
                      <a:endParaRPr sz="480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extLst>
                  <a:ext uri="{0D108BD9-81ED-4DB2-BD59-A6C34878D82A}">
                    <a16:rowId xmlns:a16="http://schemas.microsoft.com/office/drawing/2014/main" val="10003"/>
                  </a:ext>
                </a:extLst>
              </a:tr>
            </a:tbl>
          </a:graphicData>
        </a:graphic>
      </p:graphicFrame>
      <p:sp>
        <p:nvSpPr>
          <p:cNvPr id="1118" name="Google Shape;1118;p105"/>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a:solidFill>
                  <a:srgbClr val="76B900"/>
                </a:solidFill>
                <a:latin typeface="NVIDIA Sans"/>
                <a:ea typeface="NVIDIA Sans"/>
                <a:cs typeface="NVIDIA Sans"/>
                <a:sym typeface="NVIDIA Sans"/>
              </a:rPr>
              <a:t>Part 1: From DL To LLMs</a:t>
            </a:r>
            <a:endParaRPr/>
          </a:p>
        </p:txBody>
      </p:sp>
    </p:spTree>
  </p:cSld>
  <p:clrMapOvr>
    <a:masterClrMapping/>
  </p:clrMapOvr>
  <mc:AlternateContent xmlns:mc="http://schemas.openxmlformats.org/markup-compatibility/2006" xmlns:p14="http://schemas.microsoft.com/office/powerpoint/2010/main">
    <mc:Choice Requires="p14">
      <p:transition spd="slow" p14:dur="2000" advTm="37463"/>
    </mc:Choice>
    <mc:Fallback xmlns="">
      <p:transition spd="slow" advTm="37463"/>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122"/>
        <p:cNvGrpSpPr/>
        <p:nvPr/>
      </p:nvGrpSpPr>
      <p:grpSpPr>
        <a:xfrm>
          <a:off x="0" y="0"/>
          <a:ext cx="0" cy="0"/>
          <a:chOff x="0" y="0"/>
          <a:chExt cx="0" cy="0"/>
        </a:xfrm>
      </p:grpSpPr>
      <p:sp>
        <p:nvSpPr>
          <p:cNvPr id="1123" name="Google Shape;1123;p10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HF Pipeline Options</a:t>
            </a:r>
            <a:endParaRPr sz="8400"/>
          </a:p>
        </p:txBody>
      </p:sp>
      <p:sp>
        <p:nvSpPr>
          <p:cNvPr id="1124" name="Google Shape;1124;p106"/>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Automatic End-to-End Pipelines</a:t>
            </a:r>
            <a:endParaRPr sz="5400" b="1"/>
          </a:p>
          <a:p>
            <a:pPr marL="0" lvl="0" indent="0" algn="l" rtl="0">
              <a:spcBef>
                <a:spcPts val="600"/>
              </a:spcBef>
              <a:spcAft>
                <a:spcPts val="0"/>
              </a:spcAft>
              <a:buClr>
                <a:schemeClr val="dk2"/>
              </a:buClr>
              <a:buSzPts val="4800"/>
              <a:buFont typeface="NVIDIA Sans"/>
              <a:buNone/>
            </a:pP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1125" name="Google Shape;1125;p106"/>
          <p:cNvPicPr preferRelativeResize="0"/>
          <p:nvPr/>
        </p:nvPicPr>
        <p:blipFill>
          <a:blip r:embed="rId3">
            <a:alphaModFix/>
          </a:blip>
          <a:stretch>
            <a:fillRect/>
          </a:stretch>
        </p:blipFill>
        <p:spPr>
          <a:xfrm>
            <a:off x="2581213" y="4412074"/>
            <a:ext cx="31413576" cy="13482676"/>
          </a:xfrm>
          <a:prstGeom prst="rect">
            <a:avLst/>
          </a:prstGeom>
          <a:noFill/>
          <a:ln>
            <a:noFill/>
          </a:ln>
        </p:spPr>
      </p:pic>
      <p:sp>
        <p:nvSpPr>
          <p:cNvPr id="1126" name="Google Shape;1126;p106"/>
          <p:cNvSpPr/>
          <p:nvPr/>
        </p:nvSpPr>
        <p:spPr>
          <a:xfrm>
            <a:off x="2414625" y="4167725"/>
            <a:ext cx="14950800" cy="4134900"/>
          </a:xfrm>
          <a:prstGeom prst="rect">
            <a:avLst/>
          </a:prstGeom>
          <a:noFill/>
          <a:ln w="152400" cap="flat" cmpd="sng">
            <a:solidFill>
              <a:srgbClr val="FAC2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15318"/>
    </mc:Choice>
    <mc:Fallback xmlns="">
      <p:transition spd="slow" advTm="15318"/>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30"/>
        <p:cNvGrpSpPr/>
        <p:nvPr/>
      </p:nvGrpSpPr>
      <p:grpSpPr>
        <a:xfrm>
          <a:off x="0" y="0"/>
          <a:ext cx="0" cy="0"/>
          <a:chOff x="0" y="0"/>
          <a:chExt cx="0" cy="0"/>
        </a:xfrm>
      </p:grpSpPr>
      <p:sp>
        <p:nvSpPr>
          <p:cNvPr id="1131" name="Google Shape;1131;p10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Natural Encoder Tasks</a:t>
            </a:r>
            <a:endParaRPr sz="8400"/>
          </a:p>
        </p:txBody>
      </p:sp>
      <p:sp>
        <p:nvSpPr>
          <p:cNvPr id="1132" name="Google Shape;1132;p107"/>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From n-sequence Encodings</a:t>
            </a:r>
            <a:endParaRPr sz="5400" b="1"/>
          </a:p>
          <a:p>
            <a:pPr marL="0" lvl="0" indent="0" algn="l" rtl="0">
              <a:lnSpc>
                <a:spcPct val="90000"/>
              </a:lnSpc>
              <a:spcBef>
                <a:spcPts val="600"/>
              </a:spcBef>
              <a:spcAft>
                <a:spcPts val="0"/>
              </a:spcAft>
              <a:buClr>
                <a:schemeClr val="dk2"/>
              </a:buClr>
              <a:buSzPts val="4800"/>
              <a:buFont typeface="NVIDIA Sans"/>
              <a:buNone/>
            </a:pPr>
            <a:endParaRPr/>
          </a:p>
        </p:txBody>
      </p:sp>
      <p:pic>
        <p:nvPicPr>
          <p:cNvPr id="1133" name="Google Shape;1133;p107"/>
          <p:cNvPicPr preferRelativeResize="0"/>
          <p:nvPr/>
        </p:nvPicPr>
        <p:blipFill>
          <a:blip r:embed="rId3">
            <a:alphaModFix/>
          </a:blip>
          <a:stretch>
            <a:fillRect/>
          </a:stretch>
        </p:blipFill>
        <p:spPr>
          <a:xfrm>
            <a:off x="2871600" y="5437475"/>
            <a:ext cx="31189801" cy="12762252"/>
          </a:xfrm>
          <a:prstGeom prst="rect">
            <a:avLst/>
          </a:prstGeom>
          <a:noFill/>
          <a:ln>
            <a:noFill/>
          </a:ln>
        </p:spPr>
      </p:pic>
      <p:sp>
        <p:nvSpPr>
          <p:cNvPr id="1134" name="Google Shape;1134;p107"/>
          <p:cNvSpPr/>
          <p:nvPr/>
        </p:nvSpPr>
        <p:spPr>
          <a:xfrm>
            <a:off x="2871600" y="5437475"/>
            <a:ext cx="8699400" cy="46005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4"/>
                </a:solidFill>
              </a:rPr>
              <a:t>feature extraction</a:t>
            </a:r>
            <a:endParaRPr sz="6400" b="1">
              <a:solidFill>
                <a:schemeClr val="accent4"/>
              </a:solidFill>
            </a:endParaRPr>
          </a:p>
          <a:p>
            <a:pPr marL="0" lvl="0" indent="0" algn="ctr" rtl="0">
              <a:spcBef>
                <a:spcPts val="0"/>
              </a:spcBef>
              <a:spcAft>
                <a:spcPts val="0"/>
              </a:spcAft>
              <a:buNone/>
            </a:pPr>
            <a:r>
              <a:rPr lang="en-US" sz="6400" b="1">
                <a:solidFill>
                  <a:schemeClr val="accent4"/>
                </a:solidFill>
              </a:rPr>
              <a:t>token classification</a:t>
            </a:r>
            <a:endParaRPr sz="6400" b="1">
              <a:solidFill>
                <a:schemeClr val="accent4"/>
              </a:solidFill>
            </a:endParaRPr>
          </a:p>
          <a:p>
            <a:pPr marL="0" lvl="0" indent="0" algn="ctr" rtl="0">
              <a:spcBef>
                <a:spcPts val="0"/>
              </a:spcBef>
              <a:spcAft>
                <a:spcPts val="0"/>
              </a:spcAft>
              <a:buNone/>
            </a:pPr>
            <a:r>
              <a:rPr lang="en-US" sz="6400" b="1">
                <a:solidFill>
                  <a:schemeClr val="accent4"/>
                </a:solidFill>
              </a:rPr>
              <a:t>mask filling</a:t>
            </a:r>
            <a:endParaRPr sz="6400" b="1">
              <a:solidFill>
                <a:schemeClr val="accent4"/>
              </a:solidFill>
            </a:endParaRPr>
          </a:p>
          <a:p>
            <a:pPr marL="0" lvl="0" indent="0" algn="ctr" rtl="0">
              <a:spcBef>
                <a:spcPts val="0"/>
              </a:spcBef>
              <a:spcAft>
                <a:spcPts val="0"/>
              </a:spcAft>
              <a:buNone/>
            </a:pPr>
            <a:r>
              <a:rPr lang="en-US" sz="6400" b="1">
                <a:solidFill>
                  <a:schemeClr val="accent4"/>
                </a:solidFill>
              </a:rPr>
              <a:t>text classification</a:t>
            </a:r>
            <a:endParaRPr sz="6400" b="1">
              <a:solidFill>
                <a:schemeClr val="accent4"/>
              </a:solidFill>
            </a:endParaRPr>
          </a:p>
        </p:txBody>
      </p:sp>
      <p:sp>
        <p:nvSpPr>
          <p:cNvPr id="2" name="Google Shape;1379;p135">
            <a:extLst>
              <a:ext uri="{FF2B5EF4-FFF2-40B4-BE49-F238E27FC236}">
                <a16:creationId xmlns:a16="http://schemas.microsoft.com/office/drawing/2014/main" id="{48D6C5C5-95AF-3D74-E465-7E18EA5E19D2}"/>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4"/>
              </a:rPr>
              <a:t>Tasks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65735"/>
    </mc:Choice>
    <mc:Fallback xmlns="">
      <p:transition spd="slow" advTm="65735"/>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pic>
        <p:nvPicPr>
          <p:cNvPr id="1139" name="Google Shape;1139;p108"/>
          <p:cNvPicPr preferRelativeResize="0"/>
          <p:nvPr/>
        </p:nvPicPr>
        <p:blipFill rotWithShape="1">
          <a:blip r:embed="rId3">
            <a:alphaModFix/>
          </a:blip>
          <a:srcRect l="35077"/>
          <a:stretch/>
        </p:blipFill>
        <p:spPr>
          <a:xfrm>
            <a:off x="13937224" y="5434350"/>
            <a:ext cx="20481172" cy="13863326"/>
          </a:xfrm>
          <a:prstGeom prst="rect">
            <a:avLst/>
          </a:prstGeom>
          <a:noFill/>
          <a:ln>
            <a:noFill/>
          </a:ln>
        </p:spPr>
      </p:pic>
      <p:sp>
        <p:nvSpPr>
          <p:cNvPr id="1140" name="Google Shape;1140;p108"/>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Natural Encoder Tasks</a:t>
            </a:r>
            <a:endParaRPr sz="8400"/>
          </a:p>
        </p:txBody>
      </p:sp>
      <p:sp>
        <p:nvSpPr>
          <p:cNvPr id="1141" name="Google Shape;1141;p108"/>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From n-sequence Encodings</a:t>
            </a:r>
            <a:endParaRPr sz="5400" b="1"/>
          </a:p>
          <a:p>
            <a:pPr marL="0" lvl="0" indent="0" algn="l" rtl="0">
              <a:lnSpc>
                <a:spcPct val="90000"/>
              </a:lnSpc>
              <a:spcBef>
                <a:spcPts val="600"/>
              </a:spcBef>
              <a:spcAft>
                <a:spcPts val="0"/>
              </a:spcAft>
              <a:buClr>
                <a:schemeClr val="dk2"/>
              </a:buClr>
              <a:buSzPts val="4800"/>
              <a:buFont typeface="NVIDIA Sans"/>
              <a:buNone/>
            </a:pPr>
            <a:endParaRPr/>
          </a:p>
        </p:txBody>
      </p:sp>
      <p:sp>
        <p:nvSpPr>
          <p:cNvPr id="1142" name="Google Shape;1142;p108"/>
          <p:cNvSpPr/>
          <p:nvPr/>
        </p:nvSpPr>
        <p:spPr>
          <a:xfrm>
            <a:off x="2871600" y="5437475"/>
            <a:ext cx="8699400" cy="46005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4"/>
                </a:solidFill>
              </a:rPr>
              <a:t>feature extraction</a:t>
            </a:r>
            <a:endParaRPr sz="6400" b="1">
              <a:solidFill>
                <a:schemeClr val="accent4"/>
              </a:solidFill>
            </a:endParaRPr>
          </a:p>
          <a:p>
            <a:pPr marL="0" lvl="0" indent="0" algn="ctr" rtl="0">
              <a:spcBef>
                <a:spcPts val="0"/>
              </a:spcBef>
              <a:spcAft>
                <a:spcPts val="0"/>
              </a:spcAft>
              <a:buNone/>
            </a:pPr>
            <a:r>
              <a:rPr lang="en-US" sz="6400" b="1">
                <a:solidFill>
                  <a:schemeClr val="accent4"/>
                </a:solidFill>
              </a:rPr>
              <a:t>token classification</a:t>
            </a:r>
            <a:endParaRPr sz="6400" b="1">
              <a:solidFill>
                <a:schemeClr val="accent4"/>
              </a:solidFill>
            </a:endParaRPr>
          </a:p>
          <a:p>
            <a:pPr marL="0" lvl="0" indent="0" algn="ctr" rtl="0">
              <a:spcBef>
                <a:spcPts val="0"/>
              </a:spcBef>
              <a:spcAft>
                <a:spcPts val="0"/>
              </a:spcAft>
              <a:buNone/>
            </a:pPr>
            <a:r>
              <a:rPr lang="en-US" sz="6400" b="1">
                <a:solidFill>
                  <a:schemeClr val="accent4"/>
                </a:solidFill>
              </a:rPr>
              <a:t>mask filling</a:t>
            </a:r>
            <a:endParaRPr sz="6400" b="1">
              <a:solidFill>
                <a:schemeClr val="accent4"/>
              </a:solidFill>
            </a:endParaRPr>
          </a:p>
          <a:p>
            <a:pPr marL="0" lvl="0" indent="0" algn="ctr" rtl="0">
              <a:spcBef>
                <a:spcPts val="0"/>
              </a:spcBef>
              <a:spcAft>
                <a:spcPts val="0"/>
              </a:spcAft>
              <a:buNone/>
            </a:pPr>
            <a:r>
              <a:rPr lang="en-US" sz="6400" b="1">
                <a:solidFill>
                  <a:schemeClr val="accent4"/>
                </a:solidFill>
              </a:rPr>
              <a:t>text classification</a:t>
            </a:r>
            <a:endParaRPr sz="6400" b="1">
              <a:solidFill>
                <a:schemeClr val="accent4"/>
              </a:solidFill>
            </a:endParaRPr>
          </a:p>
        </p:txBody>
      </p:sp>
      <p:sp>
        <p:nvSpPr>
          <p:cNvPr id="2" name="Google Shape;1379;p135">
            <a:extLst>
              <a:ext uri="{FF2B5EF4-FFF2-40B4-BE49-F238E27FC236}">
                <a16:creationId xmlns:a16="http://schemas.microsoft.com/office/drawing/2014/main" id="{39AD364A-1CDE-7863-C2E9-54DB590DF64B}"/>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4"/>
              </a:rPr>
              <a:t>Tasks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46920"/>
    </mc:Choice>
    <mc:Fallback xmlns="">
      <p:transition spd="slow" advTm="4692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sp>
        <p:nvSpPr>
          <p:cNvPr id="1147" name="Google Shape;1147;p10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Natural Encoder Tasks</a:t>
            </a:r>
            <a:endParaRPr sz="8400"/>
          </a:p>
        </p:txBody>
      </p:sp>
      <p:sp>
        <p:nvSpPr>
          <p:cNvPr id="1148" name="Google Shape;1148;p109"/>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From n-sequence Encodings</a:t>
            </a:r>
            <a:endParaRPr sz="5400" b="1"/>
          </a:p>
          <a:p>
            <a:pPr marL="0" lvl="0" indent="0" algn="l" rtl="0">
              <a:lnSpc>
                <a:spcPct val="90000"/>
              </a:lnSpc>
              <a:spcBef>
                <a:spcPts val="600"/>
              </a:spcBef>
              <a:spcAft>
                <a:spcPts val="0"/>
              </a:spcAft>
              <a:buClr>
                <a:schemeClr val="dk2"/>
              </a:buClr>
              <a:buSzPts val="4800"/>
              <a:buFont typeface="NVIDIA Sans"/>
              <a:buNone/>
            </a:pPr>
            <a:endParaRPr/>
          </a:p>
        </p:txBody>
      </p:sp>
      <p:pic>
        <p:nvPicPr>
          <p:cNvPr id="1149" name="Google Shape;1149;p109"/>
          <p:cNvPicPr preferRelativeResize="0"/>
          <p:nvPr/>
        </p:nvPicPr>
        <p:blipFill rotWithShape="1">
          <a:blip r:embed="rId3">
            <a:alphaModFix/>
          </a:blip>
          <a:srcRect l="36860"/>
          <a:stretch/>
        </p:blipFill>
        <p:spPr>
          <a:xfrm>
            <a:off x="14310550" y="5434350"/>
            <a:ext cx="19593549" cy="13228200"/>
          </a:xfrm>
          <a:prstGeom prst="rect">
            <a:avLst/>
          </a:prstGeom>
          <a:noFill/>
          <a:ln>
            <a:noFill/>
          </a:ln>
        </p:spPr>
      </p:pic>
      <p:sp>
        <p:nvSpPr>
          <p:cNvPr id="1150" name="Google Shape;1150;p109"/>
          <p:cNvSpPr/>
          <p:nvPr/>
        </p:nvSpPr>
        <p:spPr>
          <a:xfrm>
            <a:off x="2871600" y="5437475"/>
            <a:ext cx="8699400" cy="46005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4"/>
                </a:solidFill>
              </a:rPr>
              <a:t>feature extraction</a:t>
            </a:r>
            <a:endParaRPr sz="6400" b="1">
              <a:solidFill>
                <a:schemeClr val="accent4"/>
              </a:solidFill>
            </a:endParaRPr>
          </a:p>
          <a:p>
            <a:pPr marL="0" lvl="0" indent="0" algn="ctr" rtl="0">
              <a:spcBef>
                <a:spcPts val="0"/>
              </a:spcBef>
              <a:spcAft>
                <a:spcPts val="0"/>
              </a:spcAft>
              <a:buNone/>
            </a:pPr>
            <a:r>
              <a:rPr lang="en-US" sz="6400" b="1">
                <a:solidFill>
                  <a:schemeClr val="accent4"/>
                </a:solidFill>
              </a:rPr>
              <a:t>token classification</a:t>
            </a:r>
            <a:endParaRPr sz="6400" b="1">
              <a:solidFill>
                <a:schemeClr val="accent4"/>
              </a:solidFill>
            </a:endParaRPr>
          </a:p>
          <a:p>
            <a:pPr marL="0" lvl="0" indent="0" algn="ctr" rtl="0">
              <a:spcBef>
                <a:spcPts val="0"/>
              </a:spcBef>
              <a:spcAft>
                <a:spcPts val="0"/>
              </a:spcAft>
              <a:buNone/>
            </a:pPr>
            <a:r>
              <a:rPr lang="en-US" sz="6400" b="1">
                <a:solidFill>
                  <a:schemeClr val="accent4"/>
                </a:solidFill>
              </a:rPr>
              <a:t>mask filling</a:t>
            </a:r>
            <a:endParaRPr sz="6400" b="1">
              <a:solidFill>
                <a:schemeClr val="accent4"/>
              </a:solidFill>
            </a:endParaRPr>
          </a:p>
          <a:p>
            <a:pPr marL="0" lvl="0" indent="0" algn="ctr" rtl="0">
              <a:spcBef>
                <a:spcPts val="0"/>
              </a:spcBef>
              <a:spcAft>
                <a:spcPts val="0"/>
              </a:spcAft>
              <a:buNone/>
            </a:pPr>
            <a:r>
              <a:rPr lang="en-US" sz="6400" b="1">
                <a:solidFill>
                  <a:schemeClr val="accent4"/>
                </a:solidFill>
              </a:rPr>
              <a:t>text classification</a:t>
            </a:r>
            <a:endParaRPr sz="6400" b="1">
              <a:solidFill>
                <a:schemeClr val="accent4"/>
              </a:solidFill>
            </a:endParaRPr>
          </a:p>
        </p:txBody>
      </p:sp>
      <p:sp>
        <p:nvSpPr>
          <p:cNvPr id="2" name="Google Shape;1379;p135">
            <a:extLst>
              <a:ext uri="{FF2B5EF4-FFF2-40B4-BE49-F238E27FC236}">
                <a16:creationId xmlns:a16="http://schemas.microsoft.com/office/drawing/2014/main" id="{1091D6AF-22B8-9804-88D7-0E2946C29678}"/>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4"/>
              </a:rPr>
              <a:t>Tasks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4166"/>
    </mc:Choice>
    <mc:Fallback xmlns="">
      <p:transition spd="slow" advTm="34166"/>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54"/>
        <p:cNvGrpSpPr/>
        <p:nvPr/>
      </p:nvGrpSpPr>
      <p:grpSpPr>
        <a:xfrm>
          <a:off x="0" y="0"/>
          <a:ext cx="0" cy="0"/>
          <a:chOff x="0" y="0"/>
          <a:chExt cx="0" cy="0"/>
        </a:xfrm>
      </p:grpSpPr>
      <p:pic>
        <p:nvPicPr>
          <p:cNvPr id="1155" name="Google Shape;1155;p110"/>
          <p:cNvPicPr preferRelativeResize="0"/>
          <p:nvPr/>
        </p:nvPicPr>
        <p:blipFill rotWithShape="1">
          <a:blip r:embed="rId3">
            <a:alphaModFix/>
          </a:blip>
          <a:srcRect l="35107"/>
          <a:stretch/>
        </p:blipFill>
        <p:spPr>
          <a:xfrm>
            <a:off x="14020174" y="5358500"/>
            <a:ext cx="20605573" cy="11907775"/>
          </a:xfrm>
          <a:prstGeom prst="rect">
            <a:avLst/>
          </a:prstGeom>
          <a:noFill/>
          <a:ln>
            <a:noFill/>
          </a:ln>
        </p:spPr>
      </p:pic>
      <p:sp>
        <p:nvSpPr>
          <p:cNvPr id="1156" name="Google Shape;1156;p11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Natural Encoder Tasks</a:t>
            </a:r>
            <a:endParaRPr sz="8400"/>
          </a:p>
        </p:txBody>
      </p:sp>
      <p:sp>
        <p:nvSpPr>
          <p:cNvPr id="1157" name="Google Shape;1157;p110"/>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From n-sequence Encodings</a:t>
            </a:r>
            <a:endParaRPr sz="5400" b="1"/>
          </a:p>
          <a:p>
            <a:pPr marL="0" lvl="0" indent="0" algn="l" rtl="0">
              <a:lnSpc>
                <a:spcPct val="90000"/>
              </a:lnSpc>
              <a:spcBef>
                <a:spcPts val="600"/>
              </a:spcBef>
              <a:spcAft>
                <a:spcPts val="0"/>
              </a:spcAft>
              <a:buClr>
                <a:schemeClr val="dk2"/>
              </a:buClr>
              <a:buSzPts val="4800"/>
              <a:buFont typeface="NVIDIA Sans"/>
              <a:buNone/>
            </a:pPr>
            <a:endParaRPr/>
          </a:p>
        </p:txBody>
      </p:sp>
      <p:sp>
        <p:nvSpPr>
          <p:cNvPr id="1158" name="Google Shape;1158;p110"/>
          <p:cNvSpPr/>
          <p:nvPr/>
        </p:nvSpPr>
        <p:spPr>
          <a:xfrm>
            <a:off x="2871600" y="5437475"/>
            <a:ext cx="8699400" cy="46005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4"/>
                </a:solidFill>
              </a:rPr>
              <a:t>feature extraction</a:t>
            </a:r>
            <a:endParaRPr sz="6400" b="1">
              <a:solidFill>
                <a:schemeClr val="accent4"/>
              </a:solidFill>
            </a:endParaRPr>
          </a:p>
          <a:p>
            <a:pPr marL="0" lvl="0" indent="0" algn="ctr" rtl="0">
              <a:spcBef>
                <a:spcPts val="0"/>
              </a:spcBef>
              <a:spcAft>
                <a:spcPts val="0"/>
              </a:spcAft>
              <a:buNone/>
            </a:pPr>
            <a:r>
              <a:rPr lang="en-US" sz="6400" b="1">
                <a:solidFill>
                  <a:schemeClr val="accent4"/>
                </a:solidFill>
              </a:rPr>
              <a:t>token classification</a:t>
            </a:r>
            <a:endParaRPr sz="6400" b="1">
              <a:solidFill>
                <a:schemeClr val="accent4"/>
              </a:solidFill>
            </a:endParaRPr>
          </a:p>
          <a:p>
            <a:pPr marL="0" lvl="0" indent="0" algn="ctr" rtl="0">
              <a:spcBef>
                <a:spcPts val="0"/>
              </a:spcBef>
              <a:spcAft>
                <a:spcPts val="0"/>
              </a:spcAft>
              <a:buNone/>
            </a:pPr>
            <a:r>
              <a:rPr lang="en-US" sz="6400" b="1">
                <a:solidFill>
                  <a:schemeClr val="accent4"/>
                </a:solidFill>
              </a:rPr>
              <a:t>mask filling</a:t>
            </a:r>
            <a:endParaRPr sz="6400" b="1">
              <a:solidFill>
                <a:schemeClr val="accent4"/>
              </a:solidFill>
            </a:endParaRPr>
          </a:p>
          <a:p>
            <a:pPr marL="0" lvl="0" indent="0" algn="ctr" rtl="0">
              <a:spcBef>
                <a:spcPts val="0"/>
              </a:spcBef>
              <a:spcAft>
                <a:spcPts val="0"/>
              </a:spcAft>
              <a:buNone/>
            </a:pPr>
            <a:r>
              <a:rPr lang="en-US" sz="6400" b="1">
                <a:solidFill>
                  <a:schemeClr val="accent4"/>
                </a:solidFill>
              </a:rPr>
              <a:t>text classification</a:t>
            </a:r>
            <a:endParaRPr sz="6400" b="1">
              <a:solidFill>
                <a:schemeClr val="accent4"/>
              </a:solidFill>
            </a:endParaRPr>
          </a:p>
        </p:txBody>
      </p:sp>
      <p:sp>
        <p:nvSpPr>
          <p:cNvPr id="2" name="Google Shape;1379;p135">
            <a:extLst>
              <a:ext uri="{FF2B5EF4-FFF2-40B4-BE49-F238E27FC236}">
                <a16:creationId xmlns:a16="http://schemas.microsoft.com/office/drawing/2014/main" id="{7AB5694F-D219-7BBF-826A-46C52F5B37E7}"/>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4"/>
              </a:rPr>
              <a:t>Tasks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66533"/>
    </mc:Choice>
    <mc:Fallback xmlns="">
      <p:transition spd="slow" advTm="66533"/>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Google Shape;1163;p11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Common Encoder Backbone</a:t>
            </a:r>
            <a:endParaRPr sz="8400"/>
          </a:p>
        </p:txBody>
      </p:sp>
      <p:sp>
        <p:nvSpPr>
          <p:cNvPr id="1164" name="Google Shape;1164;p111"/>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From n-sequence Encodings</a:t>
            </a:r>
            <a:endParaRPr sz="5400" b="1"/>
          </a:p>
          <a:p>
            <a:pPr marL="0" lvl="0" indent="0" algn="l" rtl="0">
              <a:lnSpc>
                <a:spcPct val="90000"/>
              </a:lnSpc>
              <a:spcBef>
                <a:spcPts val="600"/>
              </a:spcBef>
              <a:spcAft>
                <a:spcPts val="0"/>
              </a:spcAft>
              <a:buClr>
                <a:schemeClr val="dk2"/>
              </a:buClr>
              <a:buSzPts val="4800"/>
              <a:buFont typeface="NVIDIA Sans"/>
              <a:buNone/>
            </a:pPr>
            <a:endParaRPr/>
          </a:p>
        </p:txBody>
      </p:sp>
      <p:pic>
        <p:nvPicPr>
          <p:cNvPr id="1165" name="Google Shape;1165;p111"/>
          <p:cNvPicPr preferRelativeResize="0"/>
          <p:nvPr/>
        </p:nvPicPr>
        <p:blipFill>
          <a:blip r:embed="rId3">
            <a:alphaModFix/>
          </a:blip>
          <a:stretch>
            <a:fillRect/>
          </a:stretch>
        </p:blipFill>
        <p:spPr>
          <a:xfrm>
            <a:off x="2795388" y="4865525"/>
            <a:ext cx="30985226" cy="13359351"/>
          </a:xfrm>
          <a:prstGeom prst="rect">
            <a:avLst/>
          </a:prstGeom>
          <a:noFill/>
          <a:ln>
            <a:noFill/>
          </a:ln>
        </p:spPr>
      </p:pic>
      <p:sp>
        <p:nvSpPr>
          <p:cNvPr id="2" name="Google Shape;1379;p135">
            <a:extLst>
              <a:ext uri="{FF2B5EF4-FFF2-40B4-BE49-F238E27FC236}">
                <a16:creationId xmlns:a16="http://schemas.microsoft.com/office/drawing/2014/main" id="{6116D043-68E4-12CE-2921-EDBE4DBE8199}"/>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4"/>
              </a:rPr>
              <a:t>BERT: Pre-training of Deep Bidirectional Transformers for Language Understanding (2019)</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8995"/>
    </mc:Choice>
    <mc:Fallback xmlns="">
      <p:transition spd="slow" advTm="38995"/>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11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Common Encoder Backbone</a:t>
            </a:r>
            <a:endParaRPr sz="8400"/>
          </a:p>
        </p:txBody>
      </p:sp>
      <p:sp>
        <p:nvSpPr>
          <p:cNvPr id="1171" name="Google Shape;1171;p112"/>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From n-sequence Encodings</a:t>
            </a:r>
            <a:endParaRPr sz="5400" b="1"/>
          </a:p>
          <a:p>
            <a:pPr marL="0" lvl="0" indent="0" algn="l" rtl="0">
              <a:lnSpc>
                <a:spcPct val="90000"/>
              </a:lnSpc>
              <a:spcBef>
                <a:spcPts val="600"/>
              </a:spcBef>
              <a:spcAft>
                <a:spcPts val="0"/>
              </a:spcAft>
              <a:buClr>
                <a:schemeClr val="dk2"/>
              </a:buClr>
              <a:buSzPts val="4800"/>
              <a:buFont typeface="NVIDIA Sans"/>
              <a:buNone/>
            </a:pPr>
            <a:endParaRPr/>
          </a:p>
        </p:txBody>
      </p:sp>
      <p:pic>
        <p:nvPicPr>
          <p:cNvPr id="1172" name="Google Shape;1172;p112"/>
          <p:cNvPicPr preferRelativeResize="0"/>
          <p:nvPr/>
        </p:nvPicPr>
        <p:blipFill>
          <a:blip r:embed="rId3">
            <a:alphaModFix/>
          </a:blip>
          <a:stretch>
            <a:fillRect/>
          </a:stretch>
        </p:blipFill>
        <p:spPr>
          <a:xfrm>
            <a:off x="2795388" y="4865525"/>
            <a:ext cx="30985226" cy="13359351"/>
          </a:xfrm>
          <a:prstGeom prst="rect">
            <a:avLst/>
          </a:prstGeom>
          <a:noFill/>
          <a:ln>
            <a:noFill/>
          </a:ln>
        </p:spPr>
      </p:pic>
      <p:pic>
        <p:nvPicPr>
          <p:cNvPr id="1173" name="Google Shape;1173;p112"/>
          <p:cNvPicPr preferRelativeResize="0"/>
          <p:nvPr/>
        </p:nvPicPr>
        <p:blipFill>
          <a:blip r:embed="rId4">
            <a:alphaModFix/>
          </a:blip>
          <a:stretch>
            <a:fillRect/>
          </a:stretch>
        </p:blipFill>
        <p:spPr>
          <a:xfrm>
            <a:off x="19370225" y="4865525"/>
            <a:ext cx="14410401" cy="12504875"/>
          </a:xfrm>
          <a:prstGeom prst="rect">
            <a:avLst/>
          </a:prstGeom>
          <a:noFill/>
          <a:ln>
            <a:noFill/>
          </a:ln>
        </p:spPr>
      </p:pic>
      <p:sp>
        <p:nvSpPr>
          <p:cNvPr id="2" name="Google Shape;1379;p135">
            <a:extLst>
              <a:ext uri="{FF2B5EF4-FFF2-40B4-BE49-F238E27FC236}">
                <a16:creationId xmlns:a16="http://schemas.microsoft.com/office/drawing/2014/main" id="{5595802B-49F3-C25B-8AC4-A3209EAD180D}"/>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5"/>
              </a:rPr>
              <a:t>BERT: Pre-training of Deep Bidirectional Transformers for Language Understanding (2019)</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7489"/>
    </mc:Choice>
    <mc:Fallback xmlns="">
      <p:transition spd="slow" advTm="57489"/>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77"/>
        <p:cNvGrpSpPr/>
        <p:nvPr/>
      </p:nvGrpSpPr>
      <p:grpSpPr>
        <a:xfrm>
          <a:off x="0" y="0"/>
          <a:ext cx="0" cy="0"/>
          <a:chOff x="0" y="0"/>
          <a:chExt cx="0" cy="0"/>
        </a:xfrm>
      </p:grpSpPr>
      <p:sp>
        <p:nvSpPr>
          <p:cNvPr id="1178" name="Google Shape;1178;p11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Encoder Model Options</a:t>
            </a:r>
            <a:endParaRPr sz="8400"/>
          </a:p>
        </p:txBody>
      </p:sp>
      <p:sp>
        <p:nvSpPr>
          <p:cNvPr id="1179" name="Google Shape;1179;p113"/>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Common Derivatives/Flavors</a:t>
            </a:r>
            <a:endParaRPr sz="5400" b="1"/>
          </a:p>
          <a:p>
            <a:pPr marL="0" lvl="0" indent="0" algn="l" rtl="0">
              <a:lnSpc>
                <a:spcPct val="90000"/>
              </a:lnSpc>
              <a:spcBef>
                <a:spcPts val="600"/>
              </a:spcBef>
              <a:spcAft>
                <a:spcPts val="0"/>
              </a:spcAft>
              <a:buClr>
                <a:schemeClr val="dk2"/>
              </a:buClr>
              <a:buSzPts val="4800"/>
              <a:buFont typeface="NVIDIA Sans"/>
              <a:buNone/>
            </a:pPr>
            <a:endParaRPr/>
          </a:p>
        </p:txBody>
      </p:sp>
      <p:pic>
        <p:nvPicPr>
          <p:cNvPr id="1180" name="Google Shape;1180;p113"/>
          <p:cNvPicPr preferRelativeResize="0"/>
          <p:nvPr/>
        </p:nvPicPr>
        <p:blipFill>
          <a:blip r:embed="rId3">
            <a:alphaModFix/>
          </a:blip>
          <a:stretch>
            <a:fillRect/>
          </a:stretch>
        </p:blipFill>
        <p:spPr>
          <a:xfrm>
            <a:off x="3932875" y="4412101"/>
            <a:ext cx="28710252" cy="131915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42521"/>
    </mc:Choice>
    <mc:Fallback xmlns="">
      <p:transition spd="slow" advTm="42521"/>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84"/>
        <p:cNvGrpSpPr/>
        <p:nvPr/>
      </p:nvGrpSpPr>
      <p:grpSpPr>
        <a:xfrm>
          <a:off x="0" y="0"/>
          <a:ext cx="0" cy="0"/>
          <a:chOff x="0" y="0"/>
          <a:chExt cx="0" cy="0"/>
        </a:xfrm>
      </p:grpSpPr>
      <p:pic>
        <p:nvPicPr>
          <p:cNvPr id="1185" name="Google Shape;1185;p114"/>
          <p:cNvPicPr preferRelativeResize="0"/>
          <p:nvPr/>
        </p:nvPicPr>
        <p:blipFill>
          <a:blip r:embed="rId3">
            <a:alphaModFix/>
          </a:blip>
          <a:stretch>
            <a:fillRect/>
          </a:stretch>
        </p:blipFill>
        <p:spPr>
          <a:xfrm>
            <a:off x="3932875" y="4412095"/>
            <a:ext cx="28710272" cy="13191576"/>
          </a:xfrm>
          <a:prstGeom prst="rect">
            <a:avLst/>
          </a:prstGeom>
          <a:noFill/>
          <a:ln>
            <a:noFill/>
          </a:ln>
        </p:spPr>
      </p:pic>
      <p:sp>
        <p:nvSpPr>
          <p:cNvPr id="1186" name="Google Shape;1186;p11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Encoder Model Options</a:t>
            </a:r>
            <a:endParaRPr sz="8400"/>
          </a:p>
        </p:txBody>
      </p:sp>
      <p:sp>
        <p:nvSpPr>
          <p:cNvPr id="1187" name="Google Shape;1187;p114"/>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Common Derivatives/Flavors</a:t>
            </a:r>
            <a:endParaRPr sz="5400" b="1"/>
          </a:p>
          <a:p>
            <a:pPr marL="0" lvl="0" indent="0" algn="l" rtl="0">
              <a:lnSpc>
                <a:spcPct val="90000"/>
              </a:lnSpc>
              <a:spcBef>
                <a:spcPts val="600"/>
              </a:spcBef>
              <a:spcAft>
                <a:spcPts val="0"/>
              </a:spcAft>
              <a:buClr>
                <a:schemeClr val="dk2"/>
              </a:buClr>
              <a:buSzPts val="4800"/>
              <a:buFont typeface="NVIDIA Sans"/>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99933"/>
    </mc:Choice>
    <mc:Fallback xmlns="">
      <p:transition spd="slow" advTm="99933"/>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pic>
        <p:nvPicPr>
          <p:cNvPr id="1192" name="Google Shape;1192;p115"/>
          <p:cNvPicPr preferRelativeResize="0"/>
          <p:nvPr/>
        </p:nvPicPr>
        <p:blipFill>
          <a:blip r:embed="rId3">
            <a:alphaModFix/>
          </a:blip>
          <a:stretch>
            <a:fillRect/>
          </a:stretch>
        </p:blipFill>
        <p:spPr>
          <a:xfrm>
            <a:off x="3932875" y="4412103"/>
            <a:ext cx="28710272" cy="13191576"/>
          </a:xfrm>
          <a:prstGeom prst="rect">
            <a:avLst/>
          </a:prstGeom>
          <a:noFill/>
          <a:ln>
            <a:noFill/>
          </a:ln>
        </p:spPr>
      </p:pic>
      <p:sp>
        <p:nvSpPr>
          <p:cNvPr id="1193" name="Google Shape;1193;p11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Encoder Model Options</a:t>
            </a:r>
            <a:endParaRPr sz="8400"/>
          </a:p>
        </p:txBody>
      </p:sp>
      <p:sp>
        <p:nvSpPr>
          <p:cNvPr id="1194" name="Google Shape;1194;p115"/>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Common Derivatives/Flavors</a:t>
            </a:r>
            <a:endParaRPr sz="5400" b="1"/>
          </a:p>
          <a:p>
            <a:pPr marL="0" lvl="0" indent="0" algn="l" rtl="0">
              <a:lnSpc>
                <a:spcPct val="90000"/>
              </a:lnSpc>
              <a:spcBef>
                <a:spcPts val="600"/>
              </a:spcBef>
              <a:spcAft>
                <a:spcPts val="0"/>
              </a:spcAft>
              <a:buClr>
                <a:schemeClr val="dk2"/>
              </a:buClr>
              <a:buSzPts val="4800"/>
              <a:buFont typeface="NVIDIA Sans"/>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95205"/>
    </mc:Choice>
    <mc:Fallback xmlns="">
      <p:transition spd="slow" advTm="95205"/>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198"/>
        <p:cNvGrpSpPr/>
        <p:nvPr/>
      </p:nvGrpSpPr>
      <p:grpSpPr>
        <a:xfrm>
          <a:off x="0" y="0"/>
          <a:ext cx="0" cy="0"/>
          <a:chOff x="0" y="0"/>
          <a:chExt cx="0" cy="0"/>
        </a:xfrm>
      </p:grpSpPr>
      <p:sp>
        <p:nvSpPr>
          <p:cNvPr id="1199" name="Google Shape;1199;p116"/>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BERT Benefits</a:t>
            </a:r>
            <a:endParaRPr sz="8400"/>
          </a:p>
        </p:txBody>
      </p:sp>
      <p:sp>
        <p:nvSpPr>
          <p:cNvPr id="1200" name="Google Shape;1200;p116"/>
          <p:cNvSpPr txBox="1">
            <a:spLocks noGrp="1"/>
          </p:cNvSpPr>
          <p:nvPr>
            <p:ph type="body" idx="1"/>
          </p:nvPr>
        </p:nvSpPr>
        <p:spPr>
          <a:xfrm>
            <a:off x="2596900" y="6988200"/>
            <a:ext cx="16413300" cy="10575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Key Features: Simple and Small, But Powerful</a:t>
            </a:r>
            <a:endParaRPr sz="5400"/>
          </a:p>
          <a:p>
            <a:pPr marL="457200" lvl="0" indent="-571500" algn="l" rtl="0">
              <a:lnSpc>
                <a:spcPct val="100000"/>
              </a:lnSpc>
              <a:spcBef>
                <a:spcPts val="1000"/>
              </a:spcBef>
              <a:spcAft>
                <a:spcPts val="0"/>
              </a:spcAft>
              <a:buSzPts val="5400"/>
              <a:buChar char="-"/>
            </a:pPr>
            <a:r>
              <a:rPr lang="en-US" sz="5400"/>
              <a:t>Simple input-output schema; strong supervision.</a:t>
            </a:r>
            <a:endParaRPr sz="5400"/>
          </a:p>
          <a:p>
            <a:pPr marL="457200" lvl="0" indent="-571500" algn="l" rtl="0">
              <a:lnSpc>
                <a:spcPct val="100000"/>
              </a:lnSpc>
              <a:spcBef>
                <a:spcPts val="1000"/>
              </a:spcBef>
              <a:spcAft>
                <a:spcPts val="0"/>
              </a:spcAft>
              <a:buSzPts val="5400"/>
              <a:buChar char="-"/>
            </a:pPr>
            <a:r>
              <a:rPr lang="en-US" sz="5400"/>
              <a:t>Top-performing models usually &lt;1B parameters.</a:t>
            </a:r>
            <a:endParaRPr sz="5400"/>
          </a:p>
          <a:p>
            <a:pPr marL="457200" lvl="0" indent="-571500" algn="l" rtl="0">
              <a:lnSpc>
                <a:spcPct val="100000"/>
              </a:lnSpc>
              <a:spcBef>
                <a:spcPts val="1000"/>
              </a:spcBef>
              <a:spcAft>
                <a:spcPts val="0"/>
              </a:spcAft>
              <a:buSzPts val="5400"/>
              <a:buChar char="-"/>
            </a:pPr>
            <a:r>
              <a:rPr lang="en-US" sz="5400"/>
              <a:t>Transferable embeddings/attention interfaces.</a:t>
            </a:r>
            <a:endParaRPr sz="5400"/>
          </a:p>
          <a:p>
            <a:pPr marL="457200" lvl="0" indent="-571500" algn="l" rtl="0">
              <a:lnSpc>
                <a:spcPct val="100000"/>
              </a:lnSpc>
              <a:spcBef>
                <a:spcPts val="1000"/>
              </a:spcBef>
              <a:spcAft>
                <a:spcPts val="0"/>
              </a:spcAft>
              <a:buSzPts val="5400"/>
              <a:buChar char="-"/>
            </a:pPr>
            <a:r>
              <a:rPr lang="en-US" sz="5400"/>
              <a:t>Constant bidirectional enforcement </a:t>
            </a:r>
            <a:endParaRPr sz="5400"/>
          </a:p>
          <a:p>
            <a:pPr marL="0" lvl="0" indent="0" algn="l" rtl="0">
              <a:lnSpc>
                <a:spcPct val="100000"/>
              </a:lnSpc>
              <a:spcBef>
                <a:spcPts val="1000"/>
              </a:spcBef>
              <a:spcAft>
                <a:spcPts val="0"/>
              </a:spcAft>
              <a:buNone/>
            </a:pPr>
            <a:endParaRPr sz="5400" b="1"/>
          </a:p>
          <a:p>
            <a:pPr marL="0" lvl="0" indent="0" algn="l" rtl="0">
              <a:lnSpc>
                <a:spcPct val="100000"/>
              </a:lnSpc>
              <a:spcBef>
                <a:spcPts val="1000"/>
              </a:spcBef>
              <a:spcAft>
                <a:spcPts val="0"/>
              </a:spcAft>
              <a:buNone/>
            </a:pPr>
            <a:r>
              <a:rPr lang="en-US" sz="5400" b="1">
                <a:solidFill>
                  <a:schemeClr val="accent1"/>
                </a:solidFill>
              </a:rPr>
              <a:t>BEST WHEN </a:t>
            </a:r>
            <a:endParaRPr sz="5400" b="1">
              <a:solidFill>
                <a:schemeClr val="accent1"/>
              </a:solidFill>
            </a:endParaRPr>
          </a:p>
          <a:p>
            <a:pPr marL="457200" lvl="0" indent="-571500" algn="l" rtl="0">
              <a:lnSpc>
                <a:spcPct val="100000"/>
              </a:lnSpc>
              <a:spcBef>
                <a:spcPts val="1000"/>
              </a:spcBef>
              <a:spcAft>
                <a:spcPts val="1000"/>
              </a:spcAft>
              <a:buClr>
                <a:schemeClr val="accent1"/>
              </a:buClr>
              <a:buSzPts val="5400"/>
              <a:buChar char="-"/>
            </a:pPr>
            <a:r>
              <a:rPr lang="en-US" sz="5400">
                <a:solidFill>
                  <a:schemeClr val="accent1"/>
                </a:solidFill>
              </a:rPr>
              <a:t>When n-&gt;n, n-&gt;1, or subsetting is sufficient.</a:t>
            </a:r>
            <a:endParaRPr sz="5400">
              <a:solidFill>
                <a:srgbClr val="9E0000"/>
              </a:solidFill>
            </a:endParaRPr>
          </a:p>
        </p:txBody>
      </p:sp>
      <p:sp>
        <p:nvSpPr>
          <p:cNvPr id="1201" name="Google Shape;1201;p116"/>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When BERT-Style Encoders Shine</a:t>
            </a:r>
            <a:endParaRPr sz="5400" b="1"/>
          </a:p>
        </p:txBody>
      </p:sp>
      <p:pic>
        <p:nvPicPr>
          <p:cNvPr id="1202" name="Google Shape;1202;p116"/>
          <p:cNvPicPr preferRelativeResize="0"/>
          <p:nvPr/>
        </p:nvPicPr>
        <p:blipFill>
          <a:blip r:embed="rId3">
            <a:alphaModFix/>
          </a:blip>
          <a:stretch>
            <a:fillRect/>
          </a:stretch>
        </p:blipFill>
        <p:spPr>
          <a:xfrm>
            <a:off x="24014884" y="539225"/>
            <a:ext cx="8709175" cy="19495550"/>
          </a:xfrm>
          <a:prstGeom prst="rect">
            <a:avLst/>
          </a:prstGeom>
          <a:noFill/>
          <a:ln>
            <a:noFill/>
          </a:ln>
        </p:spPr>
      </p:pic>
      <p:sp>
        <p:nvSpPr>
          <p:cNvPr id="2" name="Google Shape;1048;p97">
            <a:extLst>
              <a:ext uri="{FF2B5EF4-FFF2-40B4-BE49-F238E27FC236}">
                <a16:creationId xmlns:a16="http://schemas.microsoft.com/office/drawing/2014/main" id="{B592D799-31D2-EA4C-43DC-BD09488F8F1D}"/>
              </a:ext>
            </a:extLst>
          </p:cNvPr>
          <p:cNvSpPr txBox="1"/>
          <p:nvPr/>
        </p:nvSpPr>
        <p:spPr>
          <a:xfrm>
            <a:off x="3851941" y="19453896"/>
            <a:ext cx="5689200" cy="750945"/>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200" b="1" dirty="0">
                <a:solidFill>
                  <a:schemeClr val="bg2"/>
                </a:solidFill>
                <a:hlinkClick r:id="rId4"/>
              </a:rPr>
              <a:t>BERT 101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38887"/>
    </mc:Choice>
    <mc:Fallback xmlns="">
      <p:transition spd="slow" advTm="138887"/>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06"/>
        <p:cNvGrpSpPr/>
        <p:nvPr/>
      </p:nvGrpSpPr>
      <p:grpSpPr>
        <a:xfrm>
          <a:off x="0" y="0"/>
          <a:ext cx="0" cy="0"/>
          <a:chOff x="0" y="0"/>
          <a:chExt cx="0" cy="0"/>
        </a:xfrm>
      </p:grpSpPr>
      <p:sp>
        <p:nvSpPr>
          <p:cNvPr id="1207" name="Google Shape;1207;p11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Multiple-Query Pipelines</a:t>
            </a:r>
            <a:endParaRPr sz="8400"/>
          </a:p>
        </p:txBody>
      </p:sp>
      <p:sp>
        <p:nvSpPr>
          <p:cNvPr id="1208" name="Google Shape;1208;p117"/>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Towards Zero-Shot Classification for Any Class</a:t>
            </a:r>
            <a:endParaRPr sz="5400" b="1"/>
          </a:p>
          <a:p>
            <a:pPr marL="0" lvl="0" indent="0" algn="l" rtl="0">
              <a:lnSpc>
                <a:spcPct val="90000"/>
              </a:lnSpc>
              <a:spcBef>
                <a:spcPts val="600"/>
              </a:spcBef>
              <a:spcAft>
                <a:spcPts val="0"/>
              </a:spcAft>
              <a:buClr>
                <a:schemeClr val="dk2"/>
              </a:buClr>
              <a:buSzPts val="4800"/>
              <a:buFont typeface="NVIDIA Sans"/>
              <a:buNone/>
            </a:pPr>
            <a:endParaRPr/>
          </a:p>
        </p:txBody>
      </p:sp>
      <p:pic>
        <p:nvPicPr>
          <p:cNvPr id="1209" name="Google Shape;1209;p117"/>
          <p:cNvPicPr preferRelativeResize="0"/>
          <p:nvPr/>
        </p:nvPicPr>
        <p:blipFill>
          <a:blip r:embed="rId3">
            <a:alphaModFix/>
          </a:blip>
          <a:stretch>
            <a:fillRect/>
          </a:stretch>
        </p:blipFill>
        <p:spPr>
          <a:xfrm>
            <a:off x="14441750" y="10071100"/>
            <a:ext cx="21065602" cy="8269299"/>
          </a:xfrm>
          <a:prstGeom prst="rect">
            <a:avLst/>
          </a:prstGeom>
          <a:noFill/>
          <a:ln>
            <a:noFill/>
          </a:ln>
        </p:spPr>
      </p:pic>
      <p:pic>
        <p:nvPicPr>
          <p:cNvPr id="1210" name="Google Shape;1210;p117"/>
          <p:cNvPicPr preferRelativeResize="0"/>
          <p:nvPr/>
        </p:nvPicPr>
        <p:blipFill>
          <a:blip r:embed="rId4">
            <a:alphaModFix/>
          </a:blip>
          <a:stretch>
            <a:fillRect/>
          </a:stretch>
        </p:blipFill>
        <p:spPr>
          <a:xfrm>
            <a:off x="14769800" y="5434350"/>
            <a:ext cx="18872398" cy="4636750"/>
          </a:xfrm>
          <a:prstGeom prst="rect">
            <a:avLst/>
          </a:prstGeom>
          <a:noFill/>
          <a:ln>
            <a:noFill/>
          </a:ln>
        </p:spPr>
      </p:pic>
      <p:sp>
        <p:nvSpPr>
          <p:cNvPr id="1211" name="Google Shape;1211;p117"/>
          <p:cNvSpPr/>
          <p:nvPr/>
        </p:nvSpPr>
        <p:spPr>
          <a:xfrm>
            <a:off x="1152900" y="5623200"/>
            <a:ext cx="13037100" cy="4636800"/>
          </a:xfrm>
          <a:prstGeom prst="rect">
            <a:avLst/>
          </a:prstGeom>
          <a:solidFill>
            <a:srgbClr val="F3F3F3"/>
          </a:solidFill>
          <a:ln>
            <a:noFill/>
          </a:ln>
        </p:spPr>
        <p:txBody>
          <a:bodyPr spcFirstLastPara="1" wrap="square" lIns="457200" tIns="91425" rIns="45700" bIns="91425" anchor="ctr" anchorCtr="0">
            <a:noAutofit/>
          </a:bodyPr>
          <a:lstStyle/>
          <a:p>
            <a:pPr marL="0" marR="0" lvl="0" indent="0" algn="l" rtl="0">
              <a:lnSpc>
                <a:spcPct val="90000"/>
              </a:lnSpc>
              <a:spcBef>
                <a:spcPts val="0"/>
              </a:spcBef>
              <a:spcAft>
                <a:spcPts val="0"/>
              </a:spcAft>
              <a:buNone/>
            </a:pPr>
            <a:r>
              <a:rPr lang="en-US" sz="4800">
                <a:solidFill>
                  <a:srgbClr val="666666"/>
                </a:solidFill>
                <a:latin typeface="Roboto Mono"/>
                <a:ea typeface="Roboto Mono"/>
                <a:cs typeface="Roboto Mono"/>
                <a:sym typeface="Roboto Mono"/>
              </a:rPr>
              <a:t>&lt;s&gt;</a:t>
            </a:r>
            <a:r>
              <a:rPr lang="en-US" sz="4800" b="1">
                <a:solidFill>
                  <a:schemeClr val="accent6"/>
                </a:solidFill>
                <a:latin typeface="Roboto Mono"/>
                <a:ea typeface="Roboto Mono"/>
                <a:cs typeface="Roboto Mono"/>
                <a:sym typeface="Roboto Mono"/>
              </a:rPr>
              <a:t>Dune is the best movie ever</a:t>
            </a:r>
            <a:r>
              <a:rPr lang="en-US" sz="4800">
                <a:solidFill>
                  <a:srgbClr val="666666"/>
                </a:solidFill>
                <a:latin typeface="Roboto Mono"/>
                <a:ea typeface="Roboto Mono"/>
                <a:cs typeface="Roboto Mono"/>
                <a:sym typeface="Roboto Mono"/>
              </a:rPr>
              <a:t>&lt;/s&gt;</a:t>
            </a:r>
            <a:endParaRPr sz="4800">
              <a:solidFill>
                <a:srgbClr val="666666"/>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800">
                <a:solidFill>
                  <a:srgbClr val="666666"/>
                </a:solidFill>
                <a:latin typeface="Roboto Mono"/>
                <a:ea typeface="Roboto Mono"/>
                <a:cs typeface="Roboto Mono"/>
                <a:sym typeface="Roboto Mono"/>
              </a:rPr>
              <a:t>This is about</a:t>
            </a:r>
            <a:r>
              <a:rPr lang="en-US" sz="4800">
                <a:solidFill>
                  <a:schemeClr val="accent6"/>
                </a:solidFill>
                <a:latin typeface="Roboto Mono"/>
                <a:ea typeface="Roboto Mono"/>
                <a:cs typeface="Roboto Mono"/>
                <a:sym typeface="Roboto Mono"/>
              </a:rPr>
              <a:t> </a:t>
            </a:r>
            <a:r>
              <a:rPr lang="en-US" sz="4800" b="1">
                <a:solidFill>
                  <a:srgbClr val="20A603"/>
                </a:solidFill>
                <a:latin typeface="Roboto Mono"/>
                <a:ea typeface="Roboto Mono"/>
                <a:cs typeface="Roboto Mono"/>
                <a:sym typeface="Roboto Mono"/>
              </a:rPr>
              <a:t>Cinema</a:t>
            </a:r>
            <a:r>
              <a:rPr lang="en-US" sz="4800" b="1">
                <a:solidFill>
                  <a:srgbClr val="9E0000"/>
                </a:solidFill>
                <a:latin typeface="Roboto Mono"/>
                <a:ea typeface="Roboto Mono"/>
                <a:cs typeface="Roboto Mono"/>
                <a:sym typeface="Roboto Mono"/>
              </a:rPr>
              <a:t>  </a:t>
            </a:r>
            <a:r>
              <a:rPr lang="en-US" sz="4800">
                <a:solidFill>
                  <a:srgbClr val="20A603"/>
                </a:solidFill>
                <a:latin typeface="Roboto Mono"/>
                <a:ea typeface="Roboto Mono"/>
                <a:cs typeface="Roboto Mono"/>
                <a:sym typeface="Roboto Mono"/>
              </a:rPr>
              <a:t>-&gt;</a:t>
            </a:r>
            <a:r>
              <a:rPr lang="en-US" sz="4800" b="1">
                <a:solidFill>
                  <a:srgbClr val="20A603"/>
                </a:solidFill>
                <a:latin typeface="Roboto Mono"/>
                <a:ea typeface="Roboto Mono"/>
                <a:cs typeface="Roboto Mono"/>
                <a:sym typeface="Roboto Mono"/>
              </a:rPr>
              <a:t> 0.6</a:t>
            </a:r>
            <a:endParaRPr sz="4800" b="1">
              <a:solidFill>
                <a:srgbClr val="20A603"/>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800">
                <a:solidFill>
                  <a:srgbClr val="666666"/>
                </a:solidFill>
                <a:latin typeface="Roboto Mono"/>
                <a:ea typeface="Roboto Mono"/>
                <a:cs typeface="Roboto Mono"/>
                <a:sym typeface="Roboto Mono"/>
              </a:rPr>
              <a:t>This is about</a:t>
            </a:r>
            <a:r>
              <a:rPr lang="en-US" sz="4800">
                <a:solidFill>
                  <a:srgbClr val="9E0000"/>
                </a:solidFill>
                <a:latin typeface="Roboto Mono"/>
                <a:ea typeface="Roboto Mono"/>
                <a:cs typeface="Roboto Mono"/>
                <a:sym typeface="Roboto Mono"/>
              </a:rPr>
              <a:t> </a:t>
            </a:r>
            <a:r>
              <a:rPr lang="en-US" sz="4800" b="1">
                <a:solidFill>
                  <a:srgbClr val="9E0000"/>
                </a:solidFill>
                <a:latin typeface="Roboto Mono"/>
                <a:ea typeface="Roboto Mono"/>
                <a:cs typeface="Roboto Mono"/>
                <a:sym typeface="Roboto Mono"/>
              </a:rPr>
              <a:t>Art     </a:t>
            </a:r>
            <a:r>
              <a:rPr lang="en-US" sz="4800">
                <a:solidFill>
                  <a:srgbClr val="9E0000"/>
                </a:solidFill>
                <a:latin typeface="Roboto Mono"/>
                <a:ea typeface="Roboto Mono"/>
                <a:cs typeface="Roboto Mono"/>
                <a:sym typeface="Roboto Mono"/>
              </a:rPr>
              <a:t>-&gt;</a:t>
            </a:r>
            <a:r>
              <a:rPr lang="en-US" sz="4800" b="1">
                <a:solidFill>
                  <a:srgbClr val="9E0000"/>
                </a:solidFill>
                <a:latin typeface="Roboto Mono"/>
                <a:ea typeface="Roboto Mono"/>
                <a:cs typeface="Roboto Mono"/>
                <a:sym typeface="Roboto Mono"/>
              </a:rPr>
              <a:t> 0.3</a:t>
            </a:r>
            <a:endParaRPr sz="4800" b="1">
              <a:solidFill>
                <a:srgbClr val="9E0000"/>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800">
                <a:solidFill>
                  <a:srgbClr val="666666"/>
                </a:solidFill>
                <a:latin typeface="Roboto Mono"/>
                <a:ea typeface="Roboto Mono"/>
                <a:cs typeface="Roboto Mono"/>
                <a:sym typeface="Roboto Mono"/>
              </a:rPr>
              <a:t>This is about</a:t>
            </a:r>
            <a:r>
              <a:rPr lang="en-US" sz="4800">
                <a:solidFill>
                  <a:srgbClr val="9E0000"/>
                </a:solidFill>
                <a:latin typeface="Roboto Mono"/>
                <a:ea typeface="Roboto Mono"/>
                <a:cs typeface="Roboto Mono"/>
                <a:sym typeface="Roboto Mono"/>
              </a:rPr>
              <a:t> </a:t>
            </a:r>
            <a:r>
              <a:rPr lang="en-US" sz="4800" b="1">
                <a:solidFill>
                  <a:srgbClr val="9E0000"/>
                </a:solidFill>
                <a:latin typeface="Roboto Mono"/>
                <a:ea typeface="Roboto Mono"/>
                <a:cs typeface="Roboto Mono"/>
                <a:sym typeface="Roboto Mono"/>
              </a:rPr>
              <a:t>Music   </a:t>
            </a:r>
            <a:r>
              <a:rPr lang="en-US" sz="4800">
                <a:solidFill>
                  <a:srgbClr val="9E0000"/>
                </a:solidFill>
                <a:latin typeface="Roboto Mono"/>
                <a:ea typeface="Roboto Mono"/>
                <a:cs typeface="Roboto Mono"/>
                <a:sym typeface="Roboto Mono"/>
              </a:rPr>
              <a:t>-&gt;</a:t>
            </a:r>
            <a:r>
              <a:rPr lang="en-US" sz="4800" b="1">
                <a:solidFill>
                  <a:srgbClr val="9E0000"/>
                </a:solidFill>
                <a:latin typeface="Roboto Mono"/>
                <a:ea typeface="Roboto Mono"/>
                <a:cs typeface="Roboto Mono"/>
                <a:sym typeface="Roboto Mono"/>
              </a:rPr>
              <a:t> 0.1</a:t>
            </a:r>
            <a:endParaRPr sz="4800" b="1">
              <a:solidFill>
                <a:srgbClr val="9E0000"/>
              </a:solidFill>
              <a:latin typeface="Roboto Mono"/>
              <a:ea typeface="Roboto Mono"/>
              <a:cs typeface="Roboto Mono"/>
              <a:sym typeface="Roboto Mono"/>
            </a:endParaRPr>
          </a:p>
          <a:p>
            <a:pPr marL="0" marR="0" lvl="0" indent="0" algn="l" rtl="0">
              <a:lnSpc>
                <a:spcPct val="90000"/>
              </a:lnSpc>
              <a:spcBef>
                <a:spcPts val="0"/>
              </a:spcBef>
              <a:spcAft>
                <a:spcPts val="0"/>
              </a:spcAft>
              <a:buNone/>
            </a:pPr>
            <a:endParaRPr sz="4800" b="1">
              <a:solidFill>
                <a:srgbClr val="9E0000"/>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5400" b="1">
                <a:solidFill>
                  <a:srgbClr val="9E0000"/>
                </a:solidFill>
                <a:latin typeface="Roboto Mono"/>
                <a:ea typeface="Roboto Mono"/>
                <a:cs typeface="Roboto Mono"/>
                <a:sym typeface="Roboto Mono"/>
              </a:rPr>
              <a:t>Contradiction</a:t>
            </a:r>
            <a:r>
              <a:rPr lang="en-US" sz="5400" b="1">
                <a:solidFill>
                  <a:srgbClr val="666666"/>
                </a:solidFill>
                <a:latin typeface="Roboto Mono"/>
                <a:ea typeface="Roboto Mono"/>
                <a:cs typeface="Roboto Mono"/>
                <a:sym typeface="Roboto Mono"/>
              </a:rPr>
              <a:t>/</a:t>
            </a:r>
            <a:r>
              <a:rPr lang="en-US" sz="5400" b="1">
                <a:solidFill>
                  <a:srgbClr val="20A603"/>
                </a:solidFill>
                <a:latin typeface="Roboto Mono"/>
                <a:ea typeface="Roboto Mono"/>
                <a:cs typeface="Roboto Mono"/>
                <a:sym typeface="Roboto Mono"/>
              </a:rPr>
              <a:t>Entailment </a:t>
            </a:r>
            <a:r>
              <a:rPr lang="en-US" sz="5400" b="1">
                <a:solidFill>
                  <a:srgbClr val="666666"/>
                </a:solidFill>
                <a:latin typeface="Roboto Mono"/>
                <a:ea typeface="Roboto Mono"/>
                <a:cs typeface="Roboto Mono"/>
                <a:sym typeface="Roboto Mono"/>
              </a:rPr>
              <a:t>Task</a:t>
            </a:r>
            <a:endParaRPr sz="5400" b="1">
              <a:solidFill>
                <a:srgbClr val="666666"/>
              </a:solidFill>
              <a:latin typeface="Roboto Mono"/>
              <a:ea typeface="Roboto Mono"/>
              <a:cs typeface="Roboto Mono"/>
              <a:sym typeface="Roboto Mono"/>
            </a:endParaRPr>
          </a:p>
        </p:txBody>
      </p:sp>
    </p:spTree>
  </p:cSld>
  <p:clrMapOvr>
    <a:masterClrMapping/>
  </p:clrMapOvr>
  <mc:AlternateContent xmlns:mc="http://schemas.openxmlformats.org/markup-compatibility/2006" xmlns:p14="http://schemas.microsoft.com/office/powerpoint/2010/main">
    <mc:Choice Requires="p14">
      <p:transition spd="slow" p14:dur="2000" advTm="97380"/>
    </mc:Choice>
    <mc:Fallback xmlns="">
      <p:transition spd="slow" advTm="9738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223"/>
        <p:cNvGrpSpPr/>
        <p:nvPr/>
      </p:nvGrpSpPr>
      <p:grpSpPr>
        <a:xfrm>
          <a:off x="0" y="0"/>
          <a:ext cx="0" cy="0"/>
          <a:chOff x="0" y="0"/>
          <a:chExt cx="0" cy="0"/>
        </a:xfrm>
      </p:grpSpPr>
      <p:sp>
        <p:nvSpPr>
          <p:cNvPr id="1224" name="Google Shape;1224;p11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Variable-Length Outputs</a:t>
            </a:r>
            <a:endParaRPr sz="8400"/>
          </a:p>
        </p:txBody>
      </p:sp>
      <p:sp>
        <p:nvSpPr>
          <p:cNvPr id="1225" name="Google Shape;1225;p119"/>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Range Selection Sufficient, But Limited</a:t>
            </a:r>
            <a:endParaRPr sz="5400" b="1"/>
          </a:p>
          <a:p>
            <a:pPr marL="0" lvl="0" indent="0" algn="l" rtl="0">
              <a:spcBef>
                <a:spcPts val="600"/>
              </a:spcBef>
              <a:spcAft>
                <a:spcPts val="0"/>
              </a:spcAft>
              <a:buClr>
                <a:schemeClr val="dk2"/>
              </a:buClr>
              <a:buSzPts val="4800"/>
              <a:buFont typeface="NVIDIA Sans"/>
              <a:buNone/>
            </a:pP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1226" name="Google Shape;1226;p119"/>
          <p:cNvPicPr preferRelativeResize="0"/>
          <p:nvPr/>
        </p:nvPicPr>
        <p:blipFill>
          <a:blip r:embed="rId3">
            <a:alphaModFix/>
          </a:blip>
          <a:stretch>
            <a:fillRect/>
          </a:stretch>
        </p:blipFill>
        <p:spPr>
          <a:xfrm>
            <a:off x="2878450" y="5197675"/>
            <a:ext cx="19399501" cy="12920350"/>
          </a:xfrm>
          <a:prstGeom prst="rect">
            <a:avLst/>
          </a:prstGeom>
          <a:noFill/>
          <a:ln>
            <a:noFill/>
          </a:ln>
        </p:spPr>
      </p:pic>
      <p:pic>
        <p:nvPicPr>
          <p:cNvPr id="1227" name="Google Shape;1227;p119"/>
          <p:cNvPicPr preferRelativeResize="0"/>
          <p:nvPr/>
        </p:nvPicPr>
        <p:blipFill>
          <a:blip r:embed="rId4">
            <a:alphaModFix/>
          </a:blip>
          <a:stretch>
            <a:fillRect/>
          </a:stretch>
        </p:blipFill>
        <p:spPr>
          <a:xfrm>
            <a:off x="23191175" y="4908246"/>
            <a:ext cx="11300250" cy="10962929"/>
          </a:xfrm>
          <a:prstGeom prst="rect">
            <a:avLst/>
          </a:prstGeom>
          <a:noFill/>
          <a:ln>
            <a:noFill/>
          </a:ln>
        </p:spPr>
      </p:pic>
      <p:sp>
        <p:nvSpPr>
          <p:cNvPr id="2" name="Google Shape;1379;p135">
            <a:extLst>
              <a:ext uri="{FF2B5EF4-FFF2-40B4-BE49-F238E27FC236}">
                <a16:creationId xmlns:a16="http://schemas.microsoft.com/office/drawing/2014/main" id="{4B3751C2-B0F2-C8A0-9B07-A3855B662F1D}"/>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5"/>
              </a:rPr>
              <a:t>Tasks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84927"/>
    </mc:Choice>
    <mc:Fallback xmlns="">
      <p:transition spd="slow" advTm="84927"/>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215"/>
        <p:cNvGrpSpPr/>
        <p:nvPr/>
      </p:nvGrpSpPr>
      <p:grpSpPr>
        <a:xfrm>
          <a:off x="0" y="0"/>
          <a:ext cx="0" cy="0"/>
          <a:chOff x="0" y="0"/>
          <a:chExt cx="0" cy="0"/>
        </a:xfrm>
      </p:grpSpPr>
      <p:sp>
        <p:nvSpPr>
          <p:cNvPr id="1216" name="Google Shape;1216;p118"/>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BERT Benefits</a:t>
            </a:r>
            <a:endParaRPr sz="8400"/>
          </a:p>
        </p:txBody>
      </p:sp>
      <p:sp>
        <p:nvSpPr>
          <p:cNvPr id="1217" name="Google Shape;1217;p118"/>
          <p:cNvSpPr txBox="1">
            <a:spLocks noGrp="1"/>
          </p:cNvSpPr>
          <p:nvPr>
            <p:ph type="body" idx="1"/>
          </p:nvPr>
        </p:nvSpPr>
        <p:spPr>
          <a:xfrm>
            <a:off x="2596900" y="6988200"/>
            <a:ext cx="17167500" cy="10575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dirty="0"/>
              <a:t>Key Features: Simple and Small, But Powerful</a:t>
            </a:r>
            <a:endParaRPr sz="5400" dirty="0"/>
          </a:p>
          <a:p>
            <a:pPr marL="457200" lvl="0" indent="-571500" algn="l" rtl="0">
              <a:lnSpc>
                <a:spcPct val="100000"/>
              </a:lnSpc>
              <a:spcBef>
                <a:spcPts val="1000"/>
              </a:spcBef>
              <a:spcAft>
                <a:spcPts val="0"/>
              </a:spcAft>
              <a:buSzPts val="5400"/>
              <a:buChar char="-"/>
            </a:pPr>
            <a:r>
              <a:rPr lang="en-US" sz="5400" dirty="0"/>
              <a:t>Simple input-output schema; strong supervision.</a:t>
            </a:r>
            <a:endParaRPr sz="5400" dirty="0"/>
          </a:p>
          <a:p>
            <a:pPr marL="457200" lvl="0" indent="-571500" algn="l" rtl="0">
              <a:lnSpc>
                <a:spcPct val="100000"/>
              </a:lnSpc>
              <a:spcBef>
                <a:spcPts val="1000"/>
              </a:spcBef>
              <a:spcAft>
                <a:spcPts val="0"/>
              </a:spcAft>
              <a:buSzPts val="5400"/>
              <a:buChar char="-"/>
            </a:pPr>
            <a:r>
              <a:rPr lang="en-US" sz="5400" dirty="0"/>
              <a:t>Top-performing models usually &lt;1B parameters.</a:t>
            </a:r>
            <a:endParaRPr sz="5400" dirty="0"/>
          </a:p>
          <a:p>
            <a:pPr marL="457200" lvl="0" indent="-571500" algn="l" rtl="0">
              <a:lnSpc>
                <a:spcPct val="100000"/>
              </a:lnSpc>
              <a:spcBef>
                <a:spcPts val="1000"/>
              </a:spcBef>
              <a:spcAft>
                <a:spcPts val="0"/>
              </a:spcAft>
              <a:buSzPts val="5400"/>
              <a:buChar char="-"/>
            </a:pPr>
            <a:r>
              <a:rPr lang="en-US" sz="5400" dirty="0"/>
              <a:t>Transferable embeddings/attention interfaces.</a:t>
            </a:r>
            <a:endParaRPr sz="5400" dirty="0"/>
          </a:p>
          <a:p>
            <a:pPr marL="457200" lvl="0" indent="-571500" algn="l" rtl="0">
              <a:lnSpc>
                <a:spcPct val="100000"/>
              </a:lnSpc>
              <a:spcBef>
                <a:spcPts val="1000"/>
              </a:spcBef>
              <a:spcAft>
                <a:spcPts val="0"/>
              </a:spcAft>
              <a:buSzPts val="5400"/>
              <a:buChar char="-"/>
            </a:pPr>
            <a:r>
              <a:rPr lang="en-US" sz="5400" dirty="0"/>
              <a:t>Constant bidirectional enforcement </a:t>
            </a:r>
            <a:endParaRPr sz="5400" dirty="0"/>
          </a:p>
          <a:p>
            <a:pPr marL="0" lvl="0" indent="0" algn="l" rtl="0">
              <a:lnSpc>
                <a:spcPct val="100000"/>
              </a:lnSpc>
              <a:spcBef>
                <a:spcPts val="1000"/>
              </a:spcBef>
              <a:spcAft>
                <a:spcPts val="0"/>
              </a:spcAft>
              <a:buNone/>
            </a:pPr>
            <a:endParaRPr sz="5400" b="1" dirty="0"/>
          </a:p>
          <a:p>
            <a:pPr marL="0" lvl="0" indent="0" algn="l" rtl="0">
              <a:lnSpc>
                <a:spcPct val="100000"/>
              </a:lnSpc>
              <a:spcBef>
                <a:spcPts val="1000"/>
              </a:spcBef>
              <a:spcAft>
                <a:spcPts val="0"/>
              </a:spcAft>
              <a:buNone/>
            </a:pPr>
            <a:r>
              <a:rPr lang="en-US" sz="5400" b="1" dirty="0">
                <a:solidFill>
                  <a:schemeClr val="accent1"/>
                </a:solidFill>
              </a:rPr>
              <a:t>BEST WHEN </a:t>
            </a:r>
            <a:endParaRPr sz="5400" b="1" dirty="0">
              <a:solidFill>
                <a:schemeClr val="accent1"/>
              </a:solidFill>
            </a:endParaRPr>
          </a:p>
          <a:p>
            <a:pPr marL="457200" lvl="0" indent="-571500" algn="l" rtl="0">
              <a:lnSpc>
                <a:spcPct val="100000"/>
              </a:lnSpc>
              <a:spcBef>
                <a:spcPts val="1000"/>
              </a:spcBef>
              <a:spcAft>
                <a:spcPts val="0"/>
              </a:spcAft>
              <a:buClr>
                <a:schemeClr val="accent1"/>
              </a:buClr>
              <a:buSzPts val="5400"/>
              <a:buChar char="-"/>
            </a:pPr>
            <a:r>
              <a:rPr lang="en-US" sz="5400" dirty="0">
                <a:solidFill>
                  <a:schemeClr val="accent1"/>
                </a:solidFill>
              </a:rPr>
              <a:t>n-&gt;n, n-&gt;1, n-&gt;(1,1, ...).</a:t>
            </a:r>
            <a:endParaRPr sz="5400" dirty="0">
              <a:solidFill>
                <a:schemeClr val="accent1"/>
              </a:solidFill>
            </a:endParaRPr>
          </a:p>
          <a:p>
            <a:pPr marL="457200" lvl="0" indent="-571500" algn="l" rtl="0">
              <a:lnSpc>
                <a:spcPct val="100000"/>
              </a:lnSpc>
              <a:spcBef>
                <a:spcPts val="1000"/>
              </a:spcBef>
              <a:spcAft>
                <a:spcPts val="0"/>
              </a:spcAft>
              <a:buClr>
                <a:schemeClr val="accent1"/>
              </a:buClr>
              <a:buSzPts val="5400"/>
              <a:buChar char="-"/>
            </a:pPr>
            <a:endParaRPr sz="5400" dirty="0">
              <a:solidFill>
                <a:schemeClr val="accent1"/>
              </a:solidFill>
            </a:endParaRPr>
          </a:p>
          <a:p>
            <a:pPr marL="0" lvl="0" indent="0" algn="l" rtl="0">
              <a:lnSpc>
                <a:spcPct val="100000"/>
              </a:lnSpc>
              <a:spcBef>
                <a:spcPts val="1000"/>
              </a:spcBef>
              <a:spcAft>
                <a:spcPts val="0"/>
              </a:spcAft>
              <a:buClr>
                <a:schemeClr val="lt1"/>
              </a:buClr>
              <a:buSzPts val="1100"/>
              <a:buFont typeface="Arial"/>
              <a:buNone/>
            </a:pPr>
            <a:r>
              <a:rPr lang="en-US" sz="5400" b="1" dirty="0">
                <a:solidFill>
                  <a:srgbClr val="9E0000"/>
                </a:solidFill>
              </a:rPr>
              <a:t>BUT NOT GOOD WHEN</a:t>
            </a:r>
            <a:endParaRPr sz="5400" b="1" dirty="0">
              <a:solidFill>
                <a:srgbClr val="9E0000"/>
              </a:solidFill>
            </a:endParaRPr>
          </a:p>
          <a:p>
            <a:pPr marL="457200" lvl="0" indent="-571500" algn="l" rtl="0">
              <a:lnSpc>
                <a:spcPct val="100000"/>
              </a:lnSpc>
              <a:spcBef>
                <a:spcPts val="1000"/>
              </a:spcBef>
              <a:spcAft>
                <a:spcPts val="1000"/>
              </a:spcAft>
              <a:buClr>
                <a:srgbClr val="9E0000"/>
              </a:buClr>
              <a:buSzPts val="5400"/>
              <a:buChar char="-"/>
            </a:pPr>
            <a:r>
              <a:rPr lang="en-US" sz="5400" dirty="0">
                <a:solidFill>
                  <a:srgbClr val="9E0000"/>
                </a:solidFill>
              </a:rPr>
              <a:t>Need to generate new tokens/sequences.</a:t>
            </a:r>
            <a:endParaRPr sz="5400" dirty="0">
              <a:solidFill>
                <a:srgbClr val="9E0000"/>
              </a:solidFill>
            </a:endParaRPr>
          </a:p>
        </p:txBody>
      </p:sp>
      <p:sp>
        <p:nvSpPr>
          <p:cNvPr id="1218" name="Google Shape;1218;p118"/>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When BERT-Style Encoders Shine</a:t>
            </a:r>
            <a:endParaRPr sz="5400" b="1"/>
          </a:p>
        </p:txBody>
      </p:sp>
      <p:pic>
        <p:nvPicPr>
          <p:cNvPr id="1219" name="Google Shape;1219;p118"/>
          <p:cNvPicPr preferRelativeResize="0"/>
          <p:nvPr/>
        </p:nvPicPr>
        <p:blipFill>
          <a:blip r:embed="rId3">
            <a:alphaModFix/>
          </a:blip>
          <a:stretch>
            <a:fillRect/>
          </a:stretch>
        </p:blipFill>
        <p:spPr>
          <a:xfrm>
            <a:off x="24014884" y="539225"/>
            <a:ext cx="8709175" cy="19495550"/>
          </a:xfrm>
          <a:prstGeom prst="rect">
            <a:avLst/>
          </a:prstGeom>
          <a:noFill/>
          <a:ln>
            <a:noFill/>
          </a:ln>
        </p:spPr>
      </p:pic>
      <p:sp>
        <p:nvSpPr>
          <p:cNvPr id="2" name="Google Shape;1048;p97">
            <a:extLst>
              <a:ext uri="{FF2B5EF4-FFF2-40B4-BE49-F238E27FC236}">
                <a16:creationId xmlns:a16="http://schemas.microsoft.com/office/drawing/2014/main" id="{B94D76A3-9870-6440-A988-6325BBF6F6A0}"/>
              </a:ext>
            </a:extLst>
          </p:cNvPr>
          <p:cNvSpPr txBox="1"/>
          <p:nvPr/>
        </p:nvSpPr>
        <p:spPr>
          <a:xfrm>
            <a:off x="3851941" y="19412332"/>
            <a:ext cx="5689200" cy="750945"/>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200" b="1" dirty="0">
                <a:solidFill>
                  <a:schemeClr val="bg2"/>
                </a:solidFill>
                <a:hlinkClick r:id="rId4"/>
              </a:rPr>
              <a:t>BERT 101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4745"/>
    </mc:Choice>
    <mc:Fallback xmlns="">
      <p:transition spd="slow" advTm="54745"/>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graphicFrame>
        <p:nvGraphicFramePr>
          <p:cNvPr id="1240" name="Google Shape;1240;p121"/>
          <p:cNvGraphicFramePr/>
          <p:nvPr>
            <p:extLst>
              <p:ext uri="{D42A27DB-BD31-4B8C-83A1-F6EECF244321}">
                <p14:modId xmlns:p14="http://schemas.microsoft.com/office/powerpoint/2010/main" val="1569688178"/>
              </p:ext>
            </p:extLst>
          </p:nvPr>
        </p:nvGraphicFramePr>
        <p:xfrm>
          <a:off x="18651265" y="7034764"/>
          <a:ext cx="15895900" cy="5388675"/>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dirty="0">
                          <a:solidFill>
                            <a:schemeClr val="dk2"/>
                          </a:solidFill>
                        </a:rPr>
                        <a:t>•</a:t>
                      </a:r>
                      <a:endParaRPr sz="4800"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dirty="0">
                          <a:solidFill>
                            <a:schemeClr val="dk1"/>
                          </a:solidFill>
                        </a:rPr>
                        <a:t>Decoders for Sequence Forecasting</a:t>
                      </a:r>
                      <a:endParaRPr sz="4800" dirty="0">
                        <a:solidFill>
                          <a:schemeClr val="dk1"/>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dirty="0">
                          <a:solidFill>
                            <a:schemeClr val="dk2"/>
                          </a:solidFill>
                        </a:rPr>
                        <a:t>•</a:t>
                      </a:r>
                      <a:endParaRPr sz="4800"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CAD8D2"/>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b="1" dirty="0">
                          <a:solidFill>
                            <a:srgbClr val="000000"/>
                          </a:solidFill>
                        </a:rPr>
                        <a:t>Multimodal Reasoning and Generation</a:t>
                      </a:r>
                      <a:endParaRPr sz="4800" b="1" dirty="0">
                        <a:solidFill>
                          <a:srgbClr val="000000"/>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CAD8D2"/>
                    </a:solidFill>
                  </a:tcPr>
                </a:tc>
                <a:extLst>
                  <a:ext uri="{0D108BD9-81ED-4DB2-BD59-A6C34878D82A}">
                    <a16:rowId xmlns:a16="http://schemas.microsoft.com/office/drawing/2014/main" val="1000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b="1" u="none" strike="noStrike" cap="none" dirty="0">
                          <a:solidFill>
                            <a:schemeClr val="dk2"/>
                          </a:solidFill>
                        </a:rPr>
                        <a:t>•</a:t>
                      </a:r>
                      <a:endParaRPr sz="4800" b="1"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tc>
                  <a:txBody>
                    <a:bodyPr/>
                    <a:lstStyle/>
                    <a:p>
                      <a:pPr marL="457200" lvl="0" indent="0" algn="l">
                        <a:spcBef>
                          <a:spcPts val="0"/>
                        </a:spcBef>
                        <a:spcAft>
                          <a:spcPts val="0"/>
                        </a:spcAft>
                        <a:buNone/>
                      </a:pPr>
                      <a:r>
                        <a:rPr lang="en-US" sz="4800" b="1" dirty="0" err="1">
                          <a:solidFill>
                            <a:srgbClr val="000000"/>
                          </a:solidFill>
                        </a:rPr>
                        <a:t>GenAI</a:t>
                      </a:r>
                      <a:r>
                        <a:rPr lang="en-US" sz="4800" b="1" dirty="0">
                          <a:solidFill>
                            <a:srgbClr val="000000"/>
                          </a:solidFill>
                        </a:rPr>
                        <a:t> Servers and Deployment</a:t>
                      </a:r>
                      <a:endParaRPr dirty="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extLst>
                  <a:ext uri="{0D108BD9-81ED-4DB2-BD59-A6C34878D82A}">
                    <a16:rowId xmlns:a16="http://schemas.microsoft.com/office/drawing/2014/main" val="10002"/>
                  </a:ext>
                </a:extLst>
              </a:tr>
            </a:tbl>
          </a:graphicData>
        </a:graphic>
      </p:graphicFrame>
      <p:sp>
        <p:nvSpPr>
          <p:cNvPr id="1241" name="Google Shape;1241;p121"/>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dirty="0">
                <a:solidFill>
                  <a:srgbClr val="76B900"/>
                </a:solidFill>
                <a:latin typeface="NVIDIA Sans"/>
                <a:ea typeface="NVIDIA Sans"/>
                <a:cs typeface="NVIDIA Sans"/>
                <a:sym typeface="NVIDIA Sans"/>
              </a:rPr>
              <a:t>Part 2: </a:t>
            </a:r>
            <a:r>
              <a:rPr lang="en-US" sz="9600" b="1" dirty="0" err="1">
                <a:solidFill>
                  <a:srgbClr val="76B900"/>
                </a:solidFill>
                <a:latin typeface="NVIDIA Sans"/>
                <a:ea typeface="NVIDIA Sans"/>
                <a:cs typeface="NVIDIA Sans"/>
                <a:sym typeface="NVIDIA Sans"/>
              </a:rPr>
              <a:t>GenAI</a:t>
            </a:r>
            <a:r>
              <a:rPr lang="en-US" sz="9600" b="1" dirty="0">
                <a:solidFill>
                  <a:srgbClr val="76B900"/>
                </a:solidFill>
                <a:latin typeface="NVIDIA Sans"/>
                <a:ea typeface="NVIDIA Sans"/>
                <a:cs typeface="NVIDIA Sans"/>
                <a:sym typeface="NVIDIA Sans"/>
              </a:rPr>
              <a:t> Models</a:t>
            </a:r>
            <a:endParaRPr dirty="0"/>
          </a:p>
        </p:txBody>
      </p:sp>
    </p:spTree>
  </p:cSld>
  <p:clrMapOvr>
    <a:masterClrMapping/>
  </p:clrMapOvr>
  <mc:AlternateContent xmlns:mc="http://schemas.openxmlformats.org/markup-compatibility/2006" xmlns:p14="http://schemas.microsoft.com/office/powerpoint/2010/main">
    <mc:Choice Requires="p14">
      <p:transition spd="slow" p14:dur="2000" advTm="66976"/>
    </mc:Choice>
    <mc:Fallback xmlns="">
      <p:transition spd="slow" advTm="66976"/>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79"/>
        <p:cNvGrpSpPr/>
        <p:nvPr/>
      </p:nvGrpSpPr>
      <p:grpSpPr>
        <a:xfrm>
          <a:off x="0" y="0"/>
          <a:ext cx="0" cy="0"/>
          <a:chOff x="0" y="0"/>
          <a:chExt cx="0" cy="0"/>
        </a:xfrm>
      </p:grpSpPr>
      <p:sp>
        <p:nvSpPr>
          <p:cNvPr id="1280" name="Google Shape;1280;p12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Variable-Length Outputs</a:t>
            </a:r>
            <a:endParaRPr sz="8400"/>
          </a:p>
        </p:txBody>
      </p:sp>
      <p:sp>
        <p:nvSpPr>
          <p:cNvPr id="1281" name="Google Shape;1281;p124"/>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Range Selection Sufficient, But Limited</a:t>
            </a:r>
            <a:endParaRPr sz="5400" b="1"/>
          </a:p>
          <a:p>
            <a:pPr marL="0" lvl="0" indent="0" algn="l" rtl="0">
              <a:spcBef>
                <a:spcPts val="600"/>
              </a:spcBef>
              <a:spcAft>
                <a:spcPts val="0"/>
              </a:spcAft>
              <a:buClr>
                <a:schemeClr val="dk2"/>
              </a:buClr>
              <a:buSzPts val="4800"/>
              <a:buFont typeface="NVIDIA Sans"/>
              <a:buNone/>
            </a:pP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1282" name="Google Shape;1282;p124"/>
          <p:cNvPicPr preferRelativeResize="0"/>
          <p:nvPr/>
        </p:nvPicPr>
        <p:blipFill>
          <a:blip r:embed="rId3">
            <a:alphaModFix/>
          </a:blip>
          <a:stretch>
            <a:fillRect/>
          </a:stretch>
        </p:blipFill>
        <p:spPr>
          <a:xfrm>
            <a:off x="2878450" y="5197675"/>
            <a:ext cx="19399501" cy="12920350"/>
          </a:xfrm>
          <a:prstGeom prst="rect">
            <a:avLst/>
          </a:prstGeom>
          <a:noFill/>
          <a:ln>
            <a:noFill/>
          </a:ln>
        </p:spPr>
      </p:pic>
      <p:pic>
        <p:nvPicPr>
          <p:cNvPr id="1283" name="Google Shape;1283;p124"/>
          <p:cNvPicPr preferRelativeResize="0"/>
          <p:nvPr/>
        </p:nvPicPr>
        <p:blipFill>
          <a:blip r:embed="rId4">
            <a:alphaModFix/>
          </a:blip>
          <a:stretch>
            <a:fillRect/>
          </a:stretch>
        </p:blipFill>
        <p:spPr>
          <a:xfrm>
            <a:off x="23191175" y="4908246"/>
            <a:ext cx="11300250" cy="10962929"/>
          </a:xfrm>
          <a:prstGeom prst="rect">
            <a:avLst/>
          </a:prstGeom>
          <a:noFill/>
          <a:ln>
            <a:noFill/>
          </a:ln>
        </p:spPr>
      </p:pic>
      <p:sp>
        <p:nvSpPr>
          <p:cNvPr id="2" name="Google Shape;1379;p135">
            <a:extLst>
              <a:ext uri="{FF2B5EF4-FFF2-40B4-BE49-F238E27FC236}">
                <a16:creationId xmlns:a16="http://schemas.microsoft.com/office/drawing/2014/main" id="{9727C044-7D8B-843A-E567-2B1CFF322A5B}"/>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5"/>
              </a:rPr>
              <a:t>Tasks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64710"/>
    </mc:Choice>
    <mc:Fallback xmlns="">
      <p:transition spd="slow" advTm="6471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pic>
        <p:nvPicPr>
          <p:cNvPr id="1288" name="Google Shape;1288;p125"/>
          <p:cNvPicPr preferRelativeResize="0"/>
          <p:nvPr/>
        </p:nvPicPr>
        <p:blipFill rotWithShape="1">
          <a:blip r:embed="rId3">
            <a:alphaModFix/>
          </a:blip>
          <a:srcRect r="41082"/>
          <a:stretch/>
        </p:blipFill>
        <p:spPr>
          <a:xfrm>
            <a:off x="2878450" y="5197675"/>
            <a:ext cx="16736323" cy="12358575"/>
          </a:xfrm>
          <a:prstGeom prst="rect">
            <a:avLst/>
          </a:prstGeom>
          <a:noFill/>
          <a:ln>
            <a:noFill/>
          </a:ln>
        </p:spPr>
      </p:pic>
      <p:sp>
        <p:nvSpPr>
          <p:cNvPr id="1289" name="Google Shape;1289;p12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Translation Tasks</a:t>
            </a:r>
            <a:endParaRPr sz="8400"/>
          </a:p>
        </p:txBody>
      </p:sp>
      <p:sp>
        <p:nvSpPr>
          <p:cNvPr id="1290" name="Google Shape;1290;p125"/>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Encoder-Only Insufficient for General m-&gt;n</a:t>
            </a:r>
            <a:endParaRPr sz="5400" b="1"/>
          </a:p>
          <a:p>
            <a:pPr marL="0" lvl="0" indent="0" algn="l" rtl="0">
              <a:spcBef>
                <a:spcPts val="600"/>
              </a:spcBef>
              <a:spcAft>
                <a:spcPts val="0"/>
              </a:spcAft>
              <a:buClr>
                <a:schemeClr val="dk2"/>
              </a:buClr>
              <a:buSzPts val="4800"/>
              <a:buFont typeface="NVIDIA Sans"/>
              <a:buNone/>
            </a:pP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1291" name="Google Shape;1291;p125"/>
          <p:cNvPicPr preferRelativeResize="0"/>
          <p:nvPr/>
        </p:nvPicPr>
        <p:blipFill>
          <a:blip r:embed="rId4">
            <a:alphaModFix/>
          </a:blip>
          <a:stretch>
            <a:fillRect/>
          </a:stretch>
        </p:blipFill>
        <p:spPr>
          <a:xfrm>
            <a:off x="21489350" y="5197675"/>
            <a:ext cx="12572050" cy="13107402"/>
          </a:xfrm>
          <a:prstGeom prst="rect">
            <a:avLst/>
          </a:prstGeom>
          <a:noFill/>
          <a:ln>
            <a:noFill/>
          </a:ln>
        </p:spPr>
      </p:pic>
      <p:sp>
        <p:nvSpPr>
          <p:cNvPr id="2" name="Google Shape;1379;p135">
            <a:extLst>
              <a:ext uri="{FF2B5EF4-FFF2-40B4-BE49-F238E27FC236}">
                <a16:creationId xmlns:a16="http://schemas.microsoft.com/office/drawing/2014/main" id="{28D661A2-184C-DF24-6750-1A007F554B5D}"/>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5"/>
              </a:rPr>
              <a:t>Tasks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73842"/>
    </mc:Choice>
    <mc:Fallback xmlns="">
      <p:transition spd="slow" advTm="73842"/>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p12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From Encoding to Decoding</a:t>
            </a:r>
            <a:endParaRPr sz="8400"/>
          </a:p>
        </p:txBody>
      </p:sp>
      <p:sp>
        <p:nvSpPr>
          <p:cNvPr id="1297" name="Google Shape;1297;p126"/>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Predict ?-&gt;1 To Forecast n Predictions</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298" name="Google Shape;1298;p126"/>
          <p:cNvPicPr preferRelativeResize="0"/>
          <p:nvPr/>
        </p:nvPicPr>
        <p:blipFill>
          <a:blip r:embed="rId3">
            <a:alphaModFix/>
          </a:blip>
          <a:stretch>
            <a:fillRect/>
          </a:stretch>
        </p:blipFill>
        <p:spPr>
          <a:xfrm>
            <a:off x="4286975" y="4194755"/>
            <a:ext cx="28002028" cy="14520575"/>
          </a:xfrm>
          <a:prstGeom prst="rect">
            <a:avLst/>
          </a:prstGeom>
          <a:noFill/>
          <a:ln>
            <a:noFill/>
          </a:ln>
        </p:spPr>
      </p:pic>
      <p:sp>
        <p:nvSpPr>
          <p:cNvPr id="1299" name="Google Shape;1299;p126"/>
          <p:cNvSpPr/>
          <p:nvPr/>
        </p:nvSpPr>
        <p:spPr>
          <a:xfrm>
            <a:off x="18580700" y="3839838"/>
            <a:ext cx="16493100" cy="152304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0" name="Google Shape;1300;p126"/>
          <p:cNvSpPr/>
          <p:nvPr/>
        </p:nvSpPr>
        <p:spPr>
          <a:xfrm>
            <a:off x="18297675" y="3839838"/>
            <a:ext cx="16493100" cy="152304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37828"/>
    </mc:Choice>
    <mc:Fallback xmlns="">
      <p:transition spd="slow" advTm="37828"/>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304"/>
        <p:cNvGrpSpPr/>
        <p:nvPr/>
      </p:nvGrpSpPr>
      <p:grpSpPr>
        <a:xfrm>
          <a:off x="0" y="0"/>
          <a:ext cx="0" cy="0"/>
          <a:chOff x="0" y="0"/>
          <a:chExt cx="0" cy="0"/>
        </a:xfrm>
      </p:grpSpPr>
      <p:sp>
        <p:nvSpPr>
          <p:cNvPr id="1305" name="Google Shape;1305;p12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From Encoding to Decoding</a:t>
            </a:r>
            <a:endParaRPr sz="8400"/>
          </a:p>
        </p:txBody>
      </p:sp>
      <p:sp>
        <p:nvSpPr>
          <p:cNvPr id="1306" name="Google Shape;1306;p127"/>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Predict ?-&gt;1 To Forecast n Predictions</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307" name="Google Shape;1307;p127"/>
          <p:cNvPicPr preferRelativeResize="0"/>
          <p:nvPr/>
        </p:nvPicPr>
        <p:blipFill>
          <a:blip r:embed="rId3">
            <a:alphaModFix/>
          </a:blip>
          <a:stretch>
            <a:fillRect/>
          </a:stretch>
        </p:blipFill>
        <p:spPr>
          <a:xfrm>
            <a:off x="4286975" y="4194755"/>
            <a:ext cx="28002028" cy="14520575"/>
          </a:xfrm>
          <a:prstGeom prst="rect">
            <a:avLst/>
          </a:prstGeom>
          <a:noFill/>
          <a:ln>
            <a:noFill/>
          </a:ln>
        </p:spPr>
      </p:pic>
      <p:sp>
        <p:nvSpPr>
          <p:cNvPr id="1308" name="Google Shape;1308;p127"/>
          <p:cNvSpPr/>
          <p:nvPr/>
        </p:nvSpPr>
        <p:spPr>
          <a:xfrm>
            <a:off x="1816700" y="3839825"/>
            <a:ext cx="16493100" cy="152304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46459"/>
    </mc:Choice>
    <mc:Fallback xmlns="">
      <p:transition spd="slow" advTm="46459"/>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312"/>
        <p:cNvGrpSpPr/>
        <p:nvPr/>
      </p:nvGrpSpPr>
      <p:grpSpPr>
        <a:xfrm>
          <a:off x="0" y="0"/>
          <a:ext cx="0" cy="0"/>
          <a:chOff x="0" y="0"/>
          <a:chExt cx="0" cy="0"/>
        </a:xfrm>
      </p:grpSpPr>
      <p:sp>
        <p:nvSpPr>
          <p:cNvPr id="1313" name="Google Shape;1313;p128"/>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From Encoding to Decoding</a:t>
            </a:r>
            <a:endParaRPr sz="8400"/>
          </a:p>
        </p:txBody>
      </p:sp>
      <p:sp>
        <p:nvSpPr>
          <p:cNvPr id="1314" name="Google Shape;1314;p128"/>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Predict ?-&gt;1 To Forecast n Predictions</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315" name="Google Shape;1315;p128"/>
          <p:cNvPicPr preferRelativeResize="0"/>
          <p:nvPr/>
        </p:nvPicPr>
        <p:blipFill>
          <a:blip r:embed="rId3">
            <a:alphaModFix/>
          </a:blip>
          <a:stretch>
            <a:fillRect/>
          </a:stretch>
        </p:blipFill>
        <p:spPr>
          <a:xfrm>
            <a:off x="4612988" y="4125050"/>
            <a:ext cx="27350026" cy="1494367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6166"/>
    </mc:Choice>
    <mc:Fallback xmlns="">
      <p:transition spd="slow" advTm="66166"/>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338"/>
        <p:cNvGrpSpPr/>
        <p:nvPr/>
      </p:nvGrpSpPr>
      <p:grpSpPr>
        <a:xfrm>
          <a:off x="0" y="0"/>
          <a:ext cx="0" cy="0"/>
          <a:chOff x="0" y="0"/>
          <a:chExt cx="0" cy="0"/>
        </a:xfrm>
      </p:grpSpPr>
      <p:sp>
        <p:nvSpPr>
          <p:cNvPr id="1339" name="Google Shape;1339;p13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Decoder Training Parallelization</a:t>
            </a:r>
            <a:endParaRPr sz="8400"/>
          </a:p>
        </p:txBody>
      </p:sp>
      <p:sp>
        <p:nvSpPr>
          <p:cNvPr id="1340" name="Google Shape;1340;p131"/>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Why Unidirectional Reasoning Is Standard</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341" name="Google Shape;1341;p131"/>
          <p:cNvPicPr preferRelativeResize="0"/>
          <p:nvPr/>
        </p:nvPicPr>
        <p:blipFill>
          <a:blip r:embed="rId3">
            <a:alphaModFix/>
          </a:blip>
          <a:stretch>
            <a:fillRect/>
          </a:stretch>
        </p:blipFill>
        <p:spPr>
          <a:xfrm>
            <a:off x="3200075" y="4214150"/>
            <a:ext cx="30175852" cy="14483782"/>
          </a:xfrm>
          <a:prstGeom prst="rect">
            <a:avLst/>
          </a:prstGeom>
          <a:noFill/>
          <a:ln>
            <a:noFill/>
          </a:ln>
        </p:spPr>
      </p:pic>
      <p:sp>
        <p:nvSpPr>
          <p:cNvPr id="1343" name="Google Shape;1343;p131"/>
          <p:cNvSpPr/>
          <p:nvPr/>
        </p:nvSpPr>
        <p:spPr>
          <a:xfrm>
            <a:off x="14053450" y="9710050"/>
            <a:ext cx="20737200" cy="93603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44" name="Google Shape;1344;p131"/>
          <p:cNvSpPr/>
          <p:nvPr/>
        </p:nvSpPr>
        <p:spPr>
          <a:xfrm>
            <a:off x="14053450" y="9710050"/>
            <a:ext cx="20737200" cy="93603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45" name="Google Shape;1345;p131"/>
          <p:cNvSpPr/>
          <p:nvPr/>
        </p:nvSpPr>
        <p:spPr>
          <a:xfrm>
            <a:off x="16992600" y="5606850"/>
            <a:ext cx="17514900" cy="41031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46" name="Google Shape;1346;p131"/>
          <p:cNvSpPr/>
          <p:nvPr/>
        </p:nvSpPr>
        <p:spPr>
          <a:xfrm>
            <a:off x="16992600" y="5606850"/>
            <a:ext cx="17514900" cy="41031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Google Shape;1342;p131">
            <a:extLst>
              <a:ext uri="{FF2B5EF4-FFF2-40B4-BE49-F238E27FC236}">
                <a16:creationId xmlns:a16="http://schemas.microsoft.com/office/drawing/2014/main" id="{BAA86D22-144B-2CC2-6852-3431C1D1CB08}"/>
              </a:ext>
            </a:extLst>
          </p:cNvPr>
          <p:cNvSpPr txBox="1"/>
          <p:nvPr/>
        </p:nvSpPr>
        <p:spPr>
          <a:xfrm>
            <a:off x="3776670" y="19517812"/>
            <a:ext cx="1868600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Exploring the Limits of Transfer Learning with a Unified Text-to-Text Transformer (2020)</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136296"/>
    </mc:Choice>
    <mc:Fallback xmlns="">
      <p:transition spd="slow" advTm="136296"/>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13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Decoder Training Parallelization</a:t>
            </a:r>
            <a:endParaRPr sz="8400"/>
          </a:p>
        </p:txBody>
      </p:sp>
      <p:sp>
        <p:nvSpPr>
          <p:cNvPr id="1352" name="Google Shape;1352;p132"/>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Why Unidirectional Reasoning Is Standard</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353" name="Google Shape;1353;p132"/>
          <p:cNvPicPr preferRelativeResize="0"/>
          <p:nvPr/>
        </p:nvPicPr>
        <p:blipFill>
          <a:blip r:embed="rId3">
            <a:alphaModFix/>
          </a:blip>
          <a:stretch>
            <a:fillRect/>
          </a:stretch>
        </p:blipFill>
        <p:spPr>
          <a:xfrm>
            <a:off x="3200075" y="4214150"/>
            <a:ext cx="30175852" cy="14483782"/>
          </a:xfrm>
          <a:prstGeom prst="rect">
            <a:avLst/>
          </a:prstGeom>
          <a:noFill/>
          <a:ln>
            <a:noFill/>
          </a:ln>
        </p:spPr>
      </p:pic>
      <p:sp>
        <p:nvSpPr>
          <p:cNvPr id="1355" name="Google Shape;1355;p132"/>
          <p:cNvSpPr/>
          <p:nvPr/>
        </p:nvSpPr>
        <p:spPr>
          <a:xfrm>
            <a:off x="14053500" y="3895825"/>
            <a:ext cx="10776900" cy="64131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56" name="Google Shape;1356;p132"/>
          <p:cNvSpPr/>
          <p:nvPr/>
        </p:nvSpPr>
        <p:spPr>
          <a:xfrm>
            <a:off x="2514600" y="3895825"/>
            <a:ext cx="11538900" cy="157539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57" name="Google Shape;1357;p132"/>
          <p:cNvSpPr/>
          <p:nvPr/>
        </p:nvSpPr>
        <p:spPr>
          <a:xfrm>
            <a:off x="19605175" y="12485925"/>
            <a:ext cx="5715000" cy="74820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Google Shape;1342;p131">
            <a:extLst>
              <a:ext uri="{FF2B5EF4-FFF2-40B4-BE49-F238E27FC236}">
                <a16:creationId xmlns:a16="http://schemas.microsoft.com/office/drawing/2014/main" id="{68CDAC3F-8050-CC49-9BDA-F744656CABD9}"/>
              </a:ext>
            </a:extLst>
          </p:cNvPr>
          <p:cNvSpPr txBox="1"/>
          <p:nvPr/>
        </p:nvSpPr>
        <p:spPr>
          <a:xfrm>
            <a:off x="3776670" y="19517812"/>
            <a:ext cx="1868600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Exploring the Limits of Transfer Learning with a Unified Text-to-Text Transformer (2020)</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75666"/>
    </mc:Choice>
    <mc:Fallback xmlns="">
      <p:transition spd="slow" advTm="75666"/>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327"/>
        <p:cNvGrpSpPr/>
        <p:nvPr/>
      </p:nvGrpSpPr>
      <p:grpSpPr>
        <a:xfrm>
          <a:off x="0" y="0"/>
          <a:ext cx="0" cy="0"/>
          <a:chOff x="0" y="0"/>
          <a:chExt cx="0" cy="0"/>
        </a:xfrm>
      </p:grpSpPr>
      <p:sp>
        <p:nvSpPr>
          <p:cNvPr id="1328" name="Google Shape;1328;p13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Context Limits</a:t>
            </a:r>
            <a:endParaRPr sz="8400"/>
          </a:p>
        </p:txBody>
      </p:sp>
      <p:sp>
        <p:nvSpPr>
          <p:cNvPr id="1329" name="Google Shape;1329;p130"/>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600"/>
              </a:spcAft>
              <a:buClr>
                <a:schemeClr val="lt1"/>
              </a:buClr>
              <a:buSzPts val="1100"/>
              <a:buFont typeface="Arial"/>
              <a:buNone/>
            </a:pPr>
            <a:r>
              <a:rPr lang="en-US" sz="5400" b="1"/>
              <a:t>Why Autoregressing Indefinitely Is Not Great</a:t>
            </a:r>
            <a:endParaRPr/>
          </a:p>
        </p:txBody>
      </p:sp>
      <p:pic>
        <p:nvPicPr>
          <p:cNvPr id="1330" name="Google Shape;1330;p130"/>
          <p:cNvPicPr preferRelativeResize="0"/>
          <p:nvPr/>
        </p:nvPicPr>
        <p:blipFill rotWithShape="1">
          <a:blip r:embed="rId3">
            <a:alphaModFix/>
          </a:blip>
          <a:srcRect b="8096"/>
          <a:stretch/>
        </p:blipFill>
        <p:spPr>
          <a:xfrm>
            <a:off x="4298325" y="6694475"/>
            <a:ext cx="27979351" cy="11764075"/>
          </a:xfrm>
          <a:prstGeom prst="rect">
            <a:avLst/>
          </a:prstGeom>
          <a:noFill/>
          <a:ln>
            <a:noFill/>
          </a:ln>
        </p:spPr>
      </p:pic>
      <p:sp>
        <p:nvSpPr>
          <p:cNvPr id="1331" name="Google Shape;1331;p130"/>
          <p:cNvSpPr/>
          <p:nvPr/>
        </p:nvSpPr>
        <p:spPr>
          <a:xfrm>
            <a:off x="2514600" y="7838800"/>
            <a:ext cx="9336600" cy="1408200"/>
          </a:xfrm>
          <a:prstGeom prst="rect">
            <a:avLst/>
          </a:prstGeom>
          <a:solidFill>
            <a:srgbClr val="F2F2F2"/>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800">
                <a:solidFill>
                  <a:schemeClr val="accent1"/>
                </a:solidFill>
              </a:rPr>
              <a:t>Like Training</a:t>
            </a:r>
            <a:endParaRPr sz="5800">
              <a:solidFill>
                <a:schemeClr val="accent1"/>
              </a:solidFill>
            </a:endParaRPr>
          </a:p>
        </p:txBody>
      </p:sp>
      <p:sp>
        <p:nvSpPr>
          <p:cNvPr id="1332" name="Google Shape;1332;p130"/>
          <p:cNvSpPr/>
          <p:nvPr/>
        </p:nvSpPr>
        <p:spPr>
          <a:xfrm>
            <a:off x="26387700" y="7838800"/>
            <a:ext cx="7673700" cy="1408200"/>
          </a:xfrm>
          <a:prstGeom prst="rect">
            <a:avLst/>
          </a:prstGeom>
          <a:solidFill>
            <a:srgbClr val="F2F2F2"/>
          </a:solidFill>
          <a:ln w="76200" cap="flat" cmpd="sng">
            <a:solidFill>
              <a:srgbClr val="9E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800">
                <a:solidFill>
                  <a:srgbClr val="CC0000"/>
                </a:solidFill>
              </a:rPr>
              <a:t>Out Of Distribution</a:t>
            </a:r>
            <a:endParaRPr sz="5800">
              <a:solidFill>
                <a:srgbClr val="CC0000"/>
              </a:solidFill>
            </a:endParaRPr>
          </a:p>
        </p:txBody>
      </p:sp>
      <p:sp>
        <p:nvSpPr>
          <p:cNvPr id="1333" name="Google Shape;1333;p130"/>
          <p:cNvSpPr/>
          <p:nvPr/>
        </p:nvSpPr>
        <p:spPr>
          <a:xfrm>
            <a:off x="17179950" y="15552700"/>
            <a:ext cx="5210700" cy="2514600"/>
          </a:xfrm>
          <a:prstGeom prst="roundRect">
            <a:avLst>
              <a:gd name="adj" fmla="val 16667"/>
            </a:avLst>
          </a:prstGeom>
          <a:solidFill>
            <a:schemeClr val="accent5"/>
          </a:solidFill>
          <a:ln>
            <a:noFill/>
          </a:ln>
        </p:spPr>
        <p:txBody>
          <a:bodyPr spcFirstLastPara="1" wrap="square" lIns="45700" tIns="91425" rIns="45700" bIns="91425" anchor="ctr" anchorCtr="0">
            <a:noAutofit/>
          </a:bodyPr>
          <a:lstStyle/>
          <a:p>
            <a:pPr marL="0" marR="0" lvl="0" indent="0" algn="ctr" rtl="0">
              <a:lnSpc>
                <a:spcPct val="90000"/>
              </a:lnSpc>
              <a:spcBef>
                <a:spcPts val="0"/>
              </a:spcBef>
              <a:spcAft>
                <a:spcPts val="0"/>
              </a:spcAft>
              <a:buNone/>
            </a:pPr>
            <a:r>
              <a:rPr lang="en-US" sz="4800" b="1">
                <a:solidFill>
                  <a:schemeClr val="dk1"/>
                </a:solidFill>
                <a:latin typeface="NVIDIA Sans"/>
                <a:ea typeface="NVIDIA Sans"/>
                <a:cs typeface="NVIDIA Sans"/>
                <a:sym typeface="NVIDIA Sans"/>
              </a:rPr>
              <a:t>Slower Training For Longer Sequences</a:t>
            </a:r>
            <a:endParaRPr sz="4800" b="1">
              <a:solidFill>
                <a:schemeClr val="dk1"/>
              </a:solidFill>
              <a:latin typeface="NVIDIA Sans"/>
              <a:ea typeface="NVIDIA Sans"/>
              <a:cs typeface="NVIDIA Sans"/>
              <a:sym typeface="NVIDIA Sans"/>
            </a:endParaRPr>
          </a:p>
        </p:txBody>
      </p:sp>
      <p:pic>
        <p:nvPicPr>
          <p:cNvPr id="1334" name="Google Shape;1334;p130"/>
          <p:cNvPicPr preferRelativeResize="0"/>
          <p:nvPr/>
        </p:nvPicPr>
        <p:blipFill rotWithShape="1">
          <a:blip r:embed="rId3">
            <a:alphaModFix/>
          </a:blip>
          <a:srcRect l="64396" t="91351" r="30169"/>
          <a:stretch/>
        </p:blipFill>
        <p:spPr>
          <a:xfrm>
            <a:off x="11941901" y="18178375"/>
            <a:ext cx="1520348" cy="1107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24808"/>
    </mc:Choice>
    <mc:Fallback xmlns="">
      <p:transition spd="slow" advTm="124808"/>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p12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Decoder-Guided Generation</a:t>
            </a:r>
            <a:endParaRPr sz="8400"/>
          </a:p>
        </p:txBody>
      </p:sp>
      <p:sp>
        <p:nvSpPr>
          <p:cNvPr id="1321" name="Google Shape;1321;p129"/>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Continue The Thought</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322" name="Google Shape;1322;p129"/>
          <p:cNvPicPr preferRelativeResize="0"/>
          <p:nvPr/>
        </p:nvPicPr>
        <p:blipFill>
          <a:blip r:embed="rId3">
            <a:alphaModFix/>
          </a:blip>
          <a:stretch>
            <a:fillRect/>
          </a:stretch>
        </p:blipFill>
        <p:spPr>
          <a:xfrm>
            <a:off x="5054950" y="4695925"/>
            <a:ext cx="13765399" cy="14876124"/>
          </a:xfrm>
          <a:prstGeom prst="rect">
            <a:avLst/>
          </a:prstGeom>
          <a:noFill/>
          <a:ln>
            <a:noFill/>
          </a:ln>
        </p:spPr>
      </p:pic>
      <p:sp>
        <p:nvSpPr>
          <p:cNvPr id="1323" name="Google Shape;1323;p129"/>
          <p:cNvSpPr txBox="1">
            <a:spLocks noGrp="1"/>
          </p:cNvSpPr>
          <p:nvPr>
            <p:ph type="body" idx="1"/>
          </p:nvPr>
        </p:nvSpPr>
        <p:spPr>
          <a:xfrm>
            <a:off x="19443350" y="7780350"/>
            <a:ext cx="10553700" cy="6613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HARD PROS</a:t>
            </a:r>
            <a:endParaRPr sz="5400"/>
          </a:p>
          <a:p>
            <a:pPr marL="457200" lvl="0" indent="-228600" algn="l" rtl="0">
              <a:lnSpc>
                <a:spcPct val="100000"/>
              </a:lnSpc>
              <a:spcBef>
                <a:spcPts val="1000"/>
              </a:spcBef>
              <a:spcAft>
                <a:spcPts val="0"/>
              </a:spcAft>
              <a:buClr>
                <a:srgbClr val="588A00"/>
              </a:buClr>
              <a:buSzPts val="4800"/>
              <a:buNone/>
            </a:pPr>
            <a:r>
              <a:rPr lang="en-US">
                <a:solidFill>
                  <a:srgbClr val="588A00"/>
                </a:solidFill>
              </a:rPr>
              <a:t>Everything goes in one path</a:t>
            </a:r>
            <a:endParaRPr>
              <a:solidFill>
                <a:srgbClr val="588A00"/>
              </a:solidFill>
            </a:endParaRPr>
          </a:p>
          <a:p>
            <a:pPr marL="457200" lvl="0" indent="-228600" algn="l" rtl="0">
              <a:lnSpc>
                <a:spcPct val="100000"/>
              </a:lnSpc>
              <a:spcBef>
                <a:spcPts val="1000"/>
              </a:spcBef>
              <a:spcAft>
                <a:spcPts val="0"/>
              </a:spcAft>
              <a:buClr>
                <a:srgbClr val="588A00"/>
              </a:buClr>
              <a:buSzPts val="4800"/>
              <a:buNone/>
            </a:pPr>
            <a:r>
              <a:rPr lang="en-US">
                <a:solidFill>
                  <a:srgbClr val="588A00"/>
                </a:solidFill>
              </a:rPr>
              <a:t>Decoder gets much more training</a:t>
            </a:r>
            <a:endParaRPr>
              <a:solidFill>
                <a:srgbClr val="588A00"/>
              </a:solidFill>
            </a:endParaRPr>
          </a:p>
          <a:p>
            <a:pPr marL="457200" lvl="0" indent="-228600" algn="l" rtl="0">
              <a:lnSpc>
                <a:spcPct val="100000"/>
              </a:lnSpc>
              <a:spcBef>
                <a:spcPts val="1000"/>
              </a:spcBef>
              <a:spcAft>
                <a:spcPts val="0"/>
              </a:spcAft>
              <a:buClr>
                <a:srgbClr val="588A00"/>
              </a:buClr>
              <a:buSzPts val="5400"/>
              <a:buNone/>
            </a:pPr>
            <a:endParaRPr sz="5400">
              <a:solidFill>
                <a:srgbClr val="588A00"/>
              </a:solidFill>
            </a:endParaRPr>
          </a:p>
          <a:p>
            <a:pPr marL="0" lvl="0" indent="0" algn="l" rtl="0">
              <a:lnSpc>
                <a:spcPct val="100000"/>
              </a:lnSpc>
              <a:spcBef>
                <a:spcPts val="1000"/>
              </a:spcBef>
              <a:spcAft>
                <a:spcPts val="0"/>
              </a:spcAft>
              <a:buNone/>
            </a:pPr>
            <a:r>
              <a:rPr lang="en-US" sz="5400" b="1">
                <a:solidFill>
                  <a:srgbClr val="9E0000"/>
                </a:solidFill>
              </a:rPr>
              <a:t>HARD CONS</a:t>
            </a:r>
            <a:endParaRPr sz="5400">
              <a:solidFill>
                <a:srgbClr val="9E0000"/>
              </a:solidFill>
            </a:endParaRPr>
          </a:p>
          <a:p>
            <a:pPr marL="457200" lvl="0" indent="0" algn="l" rtl="0">
              <a:lnSpc>
                <a:spcPct val="100000"/>
              </a:lnSpc>
              <a:spcBef>
                <a:spcPts val="1000"/>
              </a:spcBef>
              <a:spcAft>
                <a:spcPts val="0"/>
              </a:spcAft>
              <a:buNone/>
            </a:pPr>
            <a:r>
              <a:rPr lang="en-US">
                <a:solidFill>
                  <a:srgbClr val="9E0000"/>
                </a:solidFill>
              </a:rPr>
              <a:t>Needs way more training</a:t>
            </a:r>
            <a:endParaRPr>
              <a:solidFill>
                <a:srgbClr val="9E0000"/>
              </a:solidFill>
            </a:endParaRPr>
          </a:p>
          <a:p>
            <a:pPr marL="457200" lvl="0" indent="0" algn="l" rtl="0">
              <a:lnSpc>
                <a:spcPct val="100000"/>
              </a:lnSpc>
              <a:spcBef>
                <a:spcPts val="1000"/>
              </a:spcBef>
              <a:spcAft>
                <a:spcPts val="1000"/>
              </a:spcAft>
              <a:buNone/>
            </a:pPr>
            <a:r>
              <a:rPr lang="en-US">
                <a:solidFill>
                  <a:srgbClr val="9E0000"/>
                </a:solidFill>
              </a:rPr>
              <a:t>Needs to handle way more inputs</a:t>
            </a:r>
            <a:endParaRPr sz="5800">
              <a:solidFill>
                <a:srgbClr val="9E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52789"/>
    </mc:Choice>
    <mc:Fallback xmlns="">
      <p:transition spd="slow" advTm="152789"/>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sp>
        <p:nvSpPr>
          <p:cNvPr id="1362" name="Google Shape;1362;p13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Encoders vs Decoders</a:t>
            </a:r>
            <a:endParaRPr sz="8400"/>
          </a:p>
        </p:txBody>
      </p:sp>
      <p:sp>
        <p:nvSpPr>
          <p:cNvPr id="1363" name="Google Shape;1363;p133"/>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Both Options Have Pros and Cons</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364" name="Google Shape;1364;p133"/>
          <p:cNvPicPr preferRelativeResize="0"/>
          <p:nvPr/>
        </p:nvPicPr>
        <p:blipFill>
          <a:blip r:embed="rId3">
            <a:alphaModFix/>
          </a:blip>
          <a:stretch>
            <a:fillRect/>
          </a:stretch>
        </p:blipFill>
        <p:spPr>
          <a:xfrm>
            <a:off x="5815863" y="4349278"/>
            <a:ext cx="24944276" cy="148106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6713"/>
    </mc:Choice>
    <mc:Fallback xmlns="">
      <p:transition spd="slow" advTm="56713"/>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368"/>
        <p:cNvGrpSpPr/>
        <p:nvPr/>
      </p:nvGrpSpPr>
      <p:grpSpPr>
        <a:xfrm>
          <a:off x="0" y="0"/>
          <a:ext cx="0" cy="0"/>
          <a:chOff x="0" y="0"/>
          <a:chExt cx="0" cy="0"/>
        </a:xfrm>
      </p:grpSpPr>
      <p:sp>
        <p:nvSpPr>
          <p:cNvPr id="1369" name="Google Shape;1369;p13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Encoders vs Decoders</a:t>
            </a:r>
            <a:endParaRPr sz="8400"/>
          </a:p>
        </p:txBody>
      </p:sp>
      <p:sp>
        <p:nvSpPr>
          <p:cNvPr id="1370" name="Google Shape;1370;p134"/>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Both Options Have Pros and Cons</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371" name="Google Shape;1371;p134"/>
          <p:cNvPicPr preferRelativeResize="0"/>
          <p:nvPr/>
        </p:nvPicPr>
        <p:blipFill>
          <a:blip r:embed="rId3">
            <a:alphaModFix/>
          </a:blip>
          <a:stretch>
            <a:fillRect/>
          </a:stretch>
        </p:blipFill>
        <p:spPr>
          <a:xfrm>
            <a:off x="5815863" y="4349278"/>
            <a:ext cx="24944276" cy="14810649"/>
          </a:xfrm>
          <a:prstGeom prst="rect">
            <a:avLst/>
          </a:prstGeom>
          <a:noFill/>
          <a:ln>
            <a:noFill/>
          </a:ln>
        </p:spPr>
      </p:pic>
      <p:sp>
        <p:nvSpPr>
          <p:cNvPr id="1372" name="Google Shape;1372;p134"/>
          <p:cNvSpPr/>
          <p:nvPr/>
        </p:nvSpPr>
        <p:spPr>
          <a:xfrm>
            <a:off x="6303900" y="7177800"/>
            <a:ext cx="23968200" cy="6218400"/>
          </a:xfrm>
          <a:prstGeom prst="rect">
            <a:avLst/>
          </a:prstGeom>
          <a:solidFill>
            <a:srgbClr val="F2F2F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8400">
                <a:solidFill>
                  <a:srgbClr val="9E0000"/>
                </a:solidFill>
              </a:rPr>
              <a:t>Both Have Limitations</a:t>
            </a:r>
            <a:endParaRPr sz="8400">
              <a:solidFill>
                <a:srgbClr val="9E0000"/>
              </a:solidFill>
            </a:endParaRPr>
          </a:p>
          <a:p>
            <a:pPr marL="0" lvl="0" indent="0" algn="ctr" rtl="0">
              <a:spcBef>
                <a:spcPts val="0"/>
              </a:spcBef>
              <a:spcAft>
                <a:spcPts val="0"/>
              </a:spcAft>
              <a:buNone/>
            </a:pPr>
            <a:endParaRPr sz="8400">
              <a:solidFill>
                <a:srgbClr val="9E0000"/>
              </a:solidFill>
            </a:endParaRPr>
          </a:p>
          <a:p>
            <a:pPr marL="0" lvl="0" indent="0" algn="ctr" rtl="0">
              <a:lnSpc>
                <a:spcPct val="150000"/>
              </a:lnSpc>
              <a:spcBef>
                <a:spcPts val="0"/>
              </a:spcBef>
              <a:spcAft>
                <a:spcPts val="0"/>
              </a:spcAft>
              <a:buClr>
                <a:schemeClr val="lt1"/>
              </a:buClr>
              <a:buSzPts val="1100"/>
              <a:buFont typeface="Arial"/>
              <a:buNone/>
            </a:pPr>
            <a:r>
              <a:rPr lang="en-US" sz="8400" b="1">
                <a:solidFill>
                  <a:schemeClr val="accent1"/>
                </a:solidFill>
              </a:rPr>
              <a:t>Why Not Combine Them?</a:t>
            </a:r>
            <a:endParaRPr sz="8400" b="1">
              <a:solidFill>
                <a:srgbClr val="9E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0888"/>
    </mc:Choice>
    <mc:Fallback xmlns="">
      <p:transition spd="slow" advTm="10888"/>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135"/>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Encoder-Decoder</a:t>
            </a:r>
            <a:endParaRPr sz="8400"/>
          </a:p>
        </p:txBody>
      </p:sp>
      <p:sp>
        <p:nvSpPr>
          <p:cNvPr id="1378" name="Google Shape;1378;p135"/>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Best of Both Worlds (Possibly)</a:t>
            </a:r>
            <a:endParaRPr sz="5400" b="1"/>
          </a:p>
        </p:txBody>
      </p:sp>
      <p:sp>
        <p:nvSpPr>
          <p:cNvPr id="1379" name="Google Shape;1379;p135"/>
          <p:cNvSpPr txBox="1"/>
          <p:nvPr/>
        </p:nvSpPr>
        <p:spPr>
          <a:xfrm>
            <a:off x="3764465" y="19515036"/>
            <a:ext cx="8285071"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3"/>
              </a:rPr>
              <a:t>Attention is All You Need (2017)</a:t>
            </a:r>
            <a:endParaRPr sz="3200" b="1" dirty="0">
              <a:solidFill>
                <a:schemeClr val="bg2"/>
              </a:solidFill>
            </a:endParaRPr>
          </a:p>
        </p:txBody>
      </p:sp>
      <p:pic>
        <p:nvPicPr>
          <p:cNvPr id="1380" name="Google Shape;1380;p135"/>
          <p:cNvPicPr preferRelativeResize="0"/>
          <p:nvPr/>
        </p:nvPicPr>
        <p:blipFill>
          <a:blip r:embed="rId4">
            <a:alphaModFix/>
          </a:blip>
          <a:stretch>
            <a:fillRect/>
          </a:stretch>
        </p:blipFill>
        <p:spPr>
          <a:xfrm>
            <a:off x="18887450" y="0"/>
            <a:ext cx="14427681" cy="20574002"/>
          </a:xfrm>
          <a:prstGeom prst="rect">
            <a:avLst/>
          </a:prstGeom>
          <a:noFill/>
          <a:ln>
            <a:noFill/>
          </a:ln>
        </p:spPr>
      </p:pic>
      <p:pic>
        <p:nvPicPr>
          <p:cNvPr id="1381" name="Google Shape;1381;p135"/>
          <p:cNvPicPr preferRelativeResize="0"/>
          <p:nvPr/>
        </p:nvPicPr>
        <p:blipFill>
          <a:blip r:embed="rId5">
            <a:alphaModFix/>
          </a:blip>
          <a:stretch>
            <a:fillRect/>
          </a:stretch>
        </p:blipFill>
        <p:spPr>
          <a:xfrm>
            <a:off x="22084625" y="19217075"/>
            <a:ext cx="419100" cy="419100"/>
          </a:xfrm>
          <a:prstGeom prst="rect">
            <a:avLst/>
          </a:prstGeom>
          <a:noFill/>
          <a:ln>
            <a:noFill/>
          </a:ln>
        </p:spPr>
      </p:pic>
      <p:pic>
        <p:nvPicPr>
          <p:cNvPr id="1382" name="Google Shape;1382;p135"/>
          <p:cNvPicPr preferRelativeResize="0"/>
          <p:nvPr/>
        </p:nvPicPr>
        <p:blipFill>
          <a:blip r:embed="rId6">
            <a:alphaModFix/>
          </a:blip>
          <a:stretch>
            <a:fillRect/>
          </a:stretch>
        </p:blipFill>
        <p:spPr>
          <a:xfrm>
            <a:off x="26507450" y="19184675"/>
            <a:ext cx="647700" cy="419100"/>
          </a:xfrm>
          <a:prstGeom prst="rect">
            <a:avLst/>
          </a:prstGeom>
          <a:noFill/>
          <a:ln>
            <a:noFill/>
          </a:ln>
        </p:spPr>
      </p:pic>
      <p:grpSp>
        <p:nvGrpSpPr>
          <p:cNvPr id="1383" name="Google Shape;1383;p135"/>
          <p:cNvGrpSpPr/>
          <p:nvPr/>
        </p:nvGrpSpPr>
        <p:grpSpPr>
          <a:xfrm>
            <a:off x="5234082" y="7883648"/>
            <a:ext cx="9365026" cy="9085072"/>
            <a:chOff x="5707813" y="7936838"/>
            <a:chExt cx="8199113" cy="8141475"/>
          </a:xfrm>
        </p:grpSpPr>
        <p:pic>
          <p:nvPicPr>
            <p:cNvPr id="1384" name="Google Shape;1384;p135"/>
            <p:cNvPicPr preferRelativeResize="0"/>
            <p:nvPr/>
          </p:nvPicPr>
          <p:blipFill>
            <a:blip r:embed="rId7">
              <a:alphaModFix/>
            </a:blip>
            <a:stretch>
              <a:fillRect/>
            </a:stretch>
          </p:blipFill>
          <p:spPr>
            <a:xfrm>
              <a:off x="11019063" y="8584538"/>
              <a:ext cx="2250300" cy="3365700"/>
            </a:xfrm>
            <a:prstGeom prst="rect">
              <a:avLst/>
            </a:prstGeom>
            <a:noFill/>
            <a:ln>
              <a:noFill/>
            </a:ln>
          </p:spPr>
        </p:pic>
        <p:pic>
          <p:nvPicPr>
            <p:cNvPr id="1385" name="Google Shape;1385;p135"/>
            <p:cNvPicPr preferRelativeResize="0"/>
            <p:nvPr/>
          </p:nvPicPr>
          <p:blipFill>
            <a:blip r:embed="rId8">
              <a:alphaModFix/>
            </a:blip>
            <a:stretch>
              <a:fillRect/>
            </a:stretch>
          </p:blipFill>
          <p:spPr>
            <a:xfrm>
              <a:off x="6355513" y="8584538"/>
              <a:ext cx="2965797" cy="3365700"/>
            </a:xfrm>
            <a:prstGeom prst="rect">
              <a:avLst/>
            </a:prstGeom>
            <a:noFill/>
            <a:ln>
              <a:noFill/>
            </a:ln>
          </p:spPr>
        </p:pic>
        <p:pic>
          <p:nvPicPr>
            <p:cNvPr id="1386" name="Google Shape;1386;p135"/>
            <p:cNvPicPr preferRelativeResize="0"/>
            <p:nvPr/>
          </p:nvPicPr>
          <p:blipFill>
            <a:blip r:embed="rId5">
              <a:alphaModFix/>
            </a:blip>
            <a:stretch>
              <a:fillRect/>
            </a:stretch>
          </p:blipFill>
          <p:spPr>
            <a:xfrm>
              <a:off x="7628863" y="7936838"/>
              <a:ext cx="419100" cy="419100"/>
            </a:xfrm>
            <a:prstGeom prst="rect">
              <a:avLst/>
            </a:prstGeom>
            <a:noFill/>
            <a:ln>
              <a:noFill/>
            </a:ln>
          </p:spPr>
        </p:pic>
        <p:pic>
          <p:nvPicPr>
            <p:cNvPr id="1387" name="Google Shape;1387;p135"/>
            <p:cNvPicPr preferRelativeResize="0"/>
            <p:nvPr/>
          </p:nvPicPr>
          <p:blipFill>
            <a:blip r:embed="rId9">
              <a:alphaModFix/>
            </a:blip>
            <a:stretch>
              <a:fillRect/>
            </a:stretch>
          </p:blipFill>
          <p:spPr>
            <a:xfrm>
              <a:off x="6557150" y="12712612"/>
              <a:ext cx="2562516" cy="3365700"/>
            </a:xfrm>
            <a:prstGeom prst="rect">
              <a:avLst/>
            </a:prstGeom>
            <a:noFill/>
            <a:ln>
              <a:noFill/>
            </a:ln>
          </p:spPr>
        </p:pic>
        <p:pic>
          <p:nvPicPr>
            <p:cNvPr id="1388" name="Google Shape;1388;p135"/>
            <p:cNvPicPr preferRelativeResize="0"/>
            <p:nvPr/>
          </p:nvPicPr>
          <p:blipFill>
            <a:blip r:embed="rId6">
              <a:alphaModFix/>
            </a:blip>
            <a:stretch>
              <a:fillRect/>
            </a:stretch>
          </p:blipFill>
          <p:spPr>
            <a:xfrm>
              <a:off x="5707813" y="9567288"/>
              <a:ext cx="647700" cy="419100"/>
            </a:xfrm>
            <a:prstGeom prst="rect">
              <a:avLst/>
            </a:prstGeom>
            <a:noFill/>
            <a:ln>
              <a:noFill/>
            </a:ln>
          </p:spPr>
        </p:pic>
        <p:pic>
          <p:nvPicPr>
            <p:cNvPr id="1389" name="Google Shape;1389;p135"/>
            <p:cNvPicPr preferRelativeResize="0"/>
            <p:nvPr/>
          </p:nvPicPr>
          <p:blipFill>
            <a:blip r:embed="rId5">
              <a:alphaModFix/>
            </a:blip>
            <a:stretch>
              <a:fillRect/>
            </a:stretch>
          </p:blipFill>
          <p:spPr>
            <a:xfrm>
              <a:off x="10599963" y="9567288"/>
              <a:ext cx="419100" cy="419100"/>
            </a:xfrm>
            <a:prstGeom prst="rect">
              <a:avLst/>
            </a:prstGeom>
            <a:noFill/>
            <a:ln>
              <a:noFill/>
            </a:ln>
          </p:spPr>
        </p:pic>
        <p:pic>
          <p:nvPicPr>
            <p:cNvPr id="1390" name="Google Shape;1390;p135"/>
            <p:cNvPicPr preferRelativeResize="0"/>
            <p:nvPr/>
          </p:nvPicPr>
          <p:blipFill>
            <a:blip r:embed="rId10">
              <a:alphaModFix/>
            </a:blip>
            <a:stretch>
              <a:fillRect/>
            </a:stretch>
          </p:blipFill>
          <p:spPr>
            <a:xfrm>
              <a:off x="10381500" y="13074986"/>
              <a:ext cx="3525425" cy="2011450"/>
            </a:xfrm>
            <a:prstGeom prst="rect">
              <a:avLst/>
            </a:prstGeom>
            <a:noFill/>
            <a:ln>
              <a:noFill/>
            </a:ln>
          </p:spPr>
        </p:pic>
      </p:grpSp>
      <p:sp>
        <p:nvSpPr>
          <p:cNvPr id="1391" name="Google Shape;1391;p135"/>
          <p:cNvSpPr/>
          <p:nvPr/>
        </p:nvSpPr>
        <p:spPr>
          <a:xfrm>
            <a:off x="2702788" y="6653000"/>
            <a:ext cx="14427600" cy="121581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2" name="Google Shape;1392;p135"/>
          <p:cNvSpPr/>
          <p:nvPr/>
        </p:nvSpPr>
        <p:spPr>
          <a:xfrm>
            <a:off x="2702788" y="6653000"/>
            <a:ext cx="14427600" cy="121581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63403"/>
    </mc:Choice>
    <mc:Fallback xmlns="">
      <p:transition spd="slow" advTm="63403"/>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396"/>
        <p:cNvGrpSpPr/>
        <p:nvPr/>
      </p:nvGrpSpPr>
      <p:grpSpPr>
        <a:xfrm>
          <a:off x="0" y="0"/>
          <a:ext cx="0" cy="0"/>
          <a:chOff x="0" y="0"/>
          <a:chExt cx="0" cy="0"/>
        </a:xfrm>
      </p:grpSpPr>
      <p:sp>
        <p:nvSpPr>
          <p:cNvPr id="1397" name="Google Shape;1397;p136"/>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Encoder-Decoder</a:t>
            </a:r>
            <a:endParaRPr sz="8400"/>
          </a:p>
        </p:txBody>
      </p:sp>
      <p:sp>
        <p:nvSpPr>
          <p:cNvPr id="1398" name="Google Shape;1398;p136"/>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Best of Both Worlds (Possibly)</a:t>
            </a:r>
            <a:endParaRPr sz="5400" b="1"/>
          </a:p>
        </p:txBody>
      </p:sp>
      <p:pic>
        <p:nvPicPr>
          <p:cNvPr id="1400" name="Google Shape;1400;p136"/>
          <p:cNvPicPr preferRelativeResize="0"/>
          <p:nvPr/>
        </p:nvPicPr>
        <p:blipFill>
          <a:blip r:embed="rId3">
            <a:alphaModFix/>
          </a:blip>
          <a:stretch>
            <a:fillRect/>
          </a:stretch>
        </p:blipFill>
        <p:spPr>
          <a:xfrm>
            <a:off x="18887450" y="0"/>
            <a:ext cx="14427681" cy="20574002"/>
          </a:xfrm>
          <a:prstGeom prst="rect">
            <a:avLst/>
          </a:prstGeom>
          <a:noFill/>
          <a:ln>
            <a:noFill/>
          </a:ln>
        </p:spPr>
      </p:pic>
      <p:pic>
        <p:nvPicPr>
          <p:cNvPr id="1401" name="Google Shape;1401;p136"/>
          <p:cNvPicPr preferRelativeResize="0"/>
          <p:nvPr/>
        </p:nvPicPr>
        <p:blipFill>
          <a:blip r:embed="rId4">
            <a:alphaModFix/>
          </a:blip>
          <a:stretch>
            <a:fillRect/>
          </a:stretch>
        </p:blipFill>
        <p:spPr>
          <a:xfrm>
            <a:off x="22084625" y="19217075"/>
            <a:ext cx="419100" cy="419100"/>
          </a:xfrm>
          <a:prstGeom prst="rect">
            <a:avLst/>
          </a:prstGeom>
          <a:noFill/>
          <a:ln>
            <a:noFill/>
          </a:ln>
        </p:spPr>
      </p:pic>
      <p:pic>
        <p:nvPicPr>
          <p:cNvPr id="1402" name="Google Shape;1402;p136"/>
          <p:cNvPicPr preferRelativeResize="0"/>
          <p:nvPr/>
        </p:nvPicPr>
        <p:blipFill>
          <a:blip r:embed="rId5">
            <a:alphaModFix/>
          </a:blip>
          <a:stretch>
            <a:fillRect/>
          </a:stretch>
        </p:blipFill>
        <p:spPr>
          <a:xfrm>
            <a:off x="26507450" y="19184675"/>
            <a:ext cx="647700" cy="419100"/>
          </a:xfrm>
          <a:prstGeom prst="rect">
            <a:avLst/>
          </a:prstGeom>
          <a:noFill/>
          <a:ln>
            <a:noFill/>
          </a:ln>
        </p:spPr>
      </p:pic>
      <p:grpSp>
        <p:nvGrpSpPr>
          <p:cNvPr id="1403" name="Google Shape;1403;p136"/>
          <p:cNvGrpSpPr/>
          <p:nvPr/>
        </p:nvGrpSpPr>
        <p:grpSpPr>
          <a:xfrm>
            <a:off x="5234082" y="7883648"/>
            <a:ext cx="9365026" cy="9085072"/>
            <a:chOff x="5707813" y="7936838"/>
            <a:chExt cx="8199113" cy="8141475"/>
          </a:xfrm>
        </p:grpSpPr>
        <p:pic>
          <p:nvPicPr>
            <p:cNvPr id="1404" name="Google Shape;1404;p136"/>
            <p:cNvPicPr preferRelativeResize="0"/>
            <p:nvPr/>
          </p:nvPicPr>
          <p:blipFill>
            <a:blip r:embed="rId6">
              <a:alphaModFix/>
            </a:blip>
            <a:stretch>
              <a:fillRect/>
            </a:stretch>
          </p:blipFill>
          <p:spPr>
            <a:xfrm>
              <a:off x="11019063" y="8584538"/>
              <a:ext cx="2250300" cy="3365700"/>
            </a:xfrm>
            <a:prstGeom prst="rect">
              <a:avLst/>
            </a:prstGeom>
            <a:noFill/>
            <a:ln>
              <a:noFill/>
            </a:ln>
          </p:spPr>
        </p:pic>
        <p:pic>
          <p:nvPicPr>
            <p:cNvPr id="1405" name="Google Shape;1405;p136"/>
            <p:cNvPicPr preferRelativeResize="0"/>
            <p:nvPr/>
          </p:nvPicPr>
          <p:blipFill>
            <a:blip r:embed="rId7">
              <a:alphaModFix/>
            </a:blip>
            <a:stretch>
              <a:fillRect/>
            </a:stretch>
          </p:blipFill>
          <p:spPr>
            <a:xfrm>
              <a:off x="6355513" y="8584538"/>
              <a:ext cx="2965797" cy="3365700"/>
            </a:xfrm>
            <a:prstGeom prst="rect">
              <a:avLst/>
            </a:prstGeom>
            <a:noFill/>
            <a:ln>
              <a:noFill/>
            </a:ln>
          </p:spPr>
        </p:pic>
        <p:pic>
          <p:nvPicPr>
            <p:cNvPr id="1406" name="Google Shape;1406;p136"/>
            <p:cNvPicPr preferRelativeResize="0"/>
            <p:nvPr/>
          </p:nvPicPr>
          <p:blipFill>
            <a:blip r:embed="rId4">
              <a:alphaModFix/>
            </a:blip>
            <a:stretch>
              <a:fillRect/>
            </a:stretch>
          </p:blipFill>
          <p:spPr>
            <a:xfrm>
              <a:off x="7628863" y="7936838"/>
              <a:ext cx="419100" cy="419100"/>
            </a:xfrm>
            <a:prstGeom prst="rect">
              <a:avLst/>
            </a:prstGeom>
            <a:noFill/>
            <a:ln>
              <a:noFill/>
            </a:ln>
          </p:spPr>
        </p:pic>
        <p:pic>
          <p:nvPicPr>
            <p:cNvPr id="1407" name="Google Shape;1407;p136"/>
            <p:cNvPicPr preferRelativeResize="0"/>
            <p:nvPr/>
          </p:nvPicPr>
          <p:blipFill>
            <a:blip r:embed="rId8">
              <a:alphaModFix/>
            </a:blip>
            <a:stretch>
              <a:fillRect/>
            </a:stretch>
          </p:blipFill>
          <p:spPr>
            <a:xfrm>
              <a:off x="6557150" y="12712612"/>
              <a:ext cx="2562516" cy="3365700"/>
            </a:xfrm>
            <a:prstGeom prst="rect">
              <a:avLst/>
            </a:prstGeom>
            <a:noFill/>
            <a:ln>
              <a:noFill/>
            </a:ln>
          </p:spPr>
        </p:pic>
        <p:pic>
          <p:nvPicPr>
            <p:cNvPr id="1408" name="Google Shape;1408;p136"/>
            <p:cNvPicPr preferRelativeResize="0"/>
            <p:nvPr/>
          </p:nvPicPr>
          <p:blipFill>
            <a:blip r:embed="rId5">
              <a:alphaModFix/>
            </a:blip>
            <a:stretch>
              <a:fillRect/>
            </a:stretch>
          </p:blipFill>
          <p:spPr>
            <a:xfrm>
              <a:off x="5707813" y="9567288"/>
              <a:ext cx="647700" cy="419100"/>
            </a:xfrm>
            <a:prstGeom prst="rect">
              <a:avLst/>
            </a:prstGeom>
            <a:noFill/>
            <a:ln>
              <a:noFill/>
            </a:ln>
          </p:spPr>
        </p:pic>
        <p:pic>
          <p:nvPicPr>
            <p:cNvPr id="1409" name="Google Shape;1409;p136"/>
            <p:cNvPicPr preferRelativeResize="0"/>
            <p:nvPr/>
          </p:nvPicPr>
          <p:blipFill>
            <a:blip r:embed="rId4">
              <a:alphaModFix/>
            </a:blip>
            <a:stretch>
              <a:fillRect/>
            </a:stretch>
          </p:blipFill>
          <p:spPr>
            <a:xfrm>
              <a:off x="10599963" y="9567288"/>
              <a:ext cx="419100" cy="419100"/>
            </a:xfrm>
            <a:prstGeom prst="rect">
              <a:avLst/>
            </a:prstGeom>
            <a:noFill/>
            <a:ln>
              <a:noFill/>
            </a:ln>
          </p:spPr>
        </p:pic>
        <p:pic>
          <p:nvPicPr>
            <p:cNvPr id="1410" name="Google Shape;1410;p136"/>
            <p:cNvPicPr preferRelativeResize="0"/>
            <p:nvPr/>
          </p:nvPicPr>
          <p:blipFill>
            <a:blip r:embed="rId9">
              <a:alphaModFix/>
            </a:blip>
            <a:stretch>
              <a:fillRect/>
            </a:stretch>
          </p:blipFill>
          <p:spPr>
            <a:xfrm>
              <a:off x="10381500" y="13074986"/>
              <a:ext cx="3525425" cy="2011450"/>
            </a:xfrm>
            <a:prstGeom prst="rect">
              <a:avLst/>
            </a:prstGeom>
            <a:noFill/>
            <a:ln>
              <a:noFill/>
            </a:ln>
          </p:spPr>
        </p:pic>
      </p:grpSp>
      <p:sp>
        <p:nvSpPr>
          <p:cNvPr id="3" name="Google Shape;1379;p135">
            <a:extLst>
              <a:ext uri="{FF2B5EF4-FFF2-40B4-BE49-F238E27FC236}">
                <a16:creationId xmlns:a16="http://schemas.microsoft.com/office/drawing/2014/main" id="{847F193C-46BA-E5C2-F5EB-407B5FC84B32}"/>
              </a:ext>
            </a:extLst>
          </p:cNvPr>
          <p:cNvSpPr txBox="1"/>
          <p:nvPr/>
        </p:nvSpPr>
        <p:spPr>
          <a:xfrm>
            <a:off x="3764465" y="19515036"/>
            <a:ext cx="8285071"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10"/>
              </a:rPr>
              <a:t>Attention is All You Need (2017)</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12825"/>
    </mc:Choice>
    <mc:Fallback xmlns="">
      <p:transition spd="slow" advTm="112825"/>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423"/>
        <p:cNvGrpSpPr/>
        <p:nvPr/>
      </p:nvGrpSpPr>
      <p:grpSpPr>
        <a:xfrm>
          <a:off x="0" y="0"/>
          <a:ext cx="0" cy="0"/>
          <a:chOff x="0" y="0"/>
          <a:chExt cx="0" cy="0"/>
        </a:xfrm>
      </p:grpSpPr>
      <p:sp>
        <p:nvSpPr>
          <p:cNvPr id="1424" name="Google Shape;1424;p138"/>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Encoder-Decoder Benefits</a:t>
            </a:r>
            <a:endParaRPr sz="8400"/>
          </a:p>
        </p:txBody>
      </p:sp>
      <p:sp>
        <p:nvSpPr>
          <p:cNvPr id="1425" name="Google Shape;1425;p138"/>
          <p:cNvSpPr txBox="1">
            <a:spLocks noGrp="1"/>
          </p:cNvSpPr>
          <p:nvPr>
            <p:ph type="body" idx="1"/>
          </p:nvPr>
        </p:nvSpPr>
        <p:spPr>
          <a:xfrm>
            <a:off x="2596900" y="6988200"/>
            <a:ext cx="16413300" cy="10575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Key Features: Powerful and Efficient</a:t>
            </a:r>
            <a:endParaRPr sz="5400" b="1"/>
          </a:p>
          <a:p>
            <a:pPr marL="457200" lvl="0" indent="-571500" algn="l" rtl="0">
              <a:lnSpc>
                <a:spcPct val="100000"/>
              </a:lnSpc>
              <a:spcBef>
                <a:spcPts val="1000"/>
              </a:spcBef>
              <a:spcAft>
                <a:spcPts val="0"/>
              </a:spcAft>
              <a:buSzPts val="5400"/>
              <a:buChar char="-"/>
            </a:pPr>
            <a:r>
              <a:rPr lang="en-US" sz="5400"/>
              <a:t>Grounds harder-to-train decoder with context</a:t>
            </a:r>
            <a:endParaRPr sz="5400"/>
          </a:p>
          <a:p>
            <a:pPr marL="1371600" lvl="2" indent="-571500" algn="l" rtl="0">
              <a:lnSpc>
                <a:spcPct val="100000"/>
              </a:lnSpc>
              <a:spcBef>
                <a:spcPts val="1000"/>
              </a:spcBef>
              <a:spcAft>
                <a:spcPts val="0"/>
              </a:spcAft>
              <a:buSzPts val="5400"/>
              <a:buChar char="-"/>
            </a:pPr>
            <a:r>
              <a:rPr lang="en-US" sz="5400"/>
              <a:t>Static context also allows KV caching</a:t>
            </a:r>
            <a:endParaRPr sz="5400"/>
          </a:p>
          <a:p>
            <a:pPr marL="457200" lvl="0" indent="-571500" algn="l" rtl="0">
              <a:lnSpc>
                <a:spcPct val="100000"/>
              </a:lnSpc>
              <a:spcBef>
                <a:spcPts val="1000"/>
              </a:spcBef>
              <a:spcAft>
                <a:spcPts val="0"/>
              </a:spcAft>
              <a:buSzPts val="5400"/>
              <a:buChar char="-"/>
            </a:pPr>
            <a:r>
              <a:rPr lang="en-US" sz="5400"/>
              <a:t>Leverages decoder’s forecasting formulation</a:t>
            </a:r>
            <a:endParaRPr sz="5400"/>
          </a:p>
          <a:p>
            <a:pPr marL="0" lvl="0" indent="0" algn="l" rtl="0">
              <a:lnSpc>
                <a:spcPct val="100000"/>
              </a:lnSpc>
              <a:spcBef>
                <a:spcPts val="1000"/>
              </a:spcBef>
              <a:spcAft>
                <a:spcPts val="0"/>
              </a:spcAft>
              <a:buNone/>
            </a:pPr>
            <a:endParaRPr sz="5400" b="1"/>
          </a:p>
          <a:p>
            <a:pPr marL="0" lvl="0" indent="0" algn="l" rtl="0">
              <a:lnSpc>
                <a:spcPct val="100000"/>
              </a:lnSpc>
              <a:spcBef>
                <a:spcPts val="1000"/>
              </a:spcBef>
              <a:spcAft>
                <a:spcPts val="0"/>
              </a:spcAft>
              <a:buNone/>
            </a:pPr>
            <a:r>
              <a:rPr lang="en-US" sz="5400" b="1">
                <a:solidFill>
                  <a:schemeClr val="accent1"/>
                </a:solidFill>
              </a:rPr>
              <a:t>BEST WHEN </a:t>
            </a:r>
            <a:endParaRPr sz="5400" b="1">
              <a:solidFill>
                <a:schemeClr val="accent1"/>
              </a:solidFill>
            </a:endParaRPr>
          </a:p>
          <a:p>
            <a:pPr marL="457200" lvl="0" indent="-571500" algn="l" rtl="0">
              <a:lnSpc>
                <a:spcPct val="100000"/>
              </a:lnSpc>
              <a:spcBef>
                <a:spcPts val="1000"/>
              </a:spcBef>
              <a:spcAft>
                <a:spcPts val="0"/>
              </a:spcAft>
              <a:buClr>
                <a:schemeClr val="accent1"/>
              </a:buClr>
              <a:buSzPts val="5400"/>
              <a:buChar char="-"/>
            </a:pPr>
            <a:r>
              <a:rPr lang="en-US" sz="5400">
                <a:solidFill>
                  <a:schemeClr val="accent1"/>
                </a:solidFill>
              </a:rPr>
              <a:t>Context and response are strongly separated</a:t>
            </a:r>
            <a:endParaRPr sz="5400" b="1">
              <a:solidFill>
                <a:schemeClr val="accent1"/>
              </a:solidFill>
            </a:endParaRPr>
          </a:p>
          <a:p>
            <a:pPr marL="0" lvl="0" indent="0" algn="l" rtl="0">
              <a:lnSpc>
                <a:spcPct val="100000"/>
              </a:lnSpc>
              <a:spcBef>
                <a:spcPts val="1000"/>
              </a:spcBef>
              <a:spcAft>
                <a:spcPts val="0"/>
              </a:spcAft>
              <a:buNone/>
            </a:pPr>
            <a:endParaRPr sz="5400"/>
          </a:p>
          <a:p>
            <a:pPr marL="0" lvl="0" indent="0" algn="l" rtl="0">
              <a:lnSpc>
                <a:spcPct val="100000"/>
              </a:lnSpc>
              <a:spcBef>
                <a:spcPts val="1000"/>
              </a:spcBef>
              <a:spcAft>
                <a:spcPts val="0"/>
              </a:spcAft>
              <a:buNone/>
            </a:pPr>
            <a:r>
              <a:rPr lang="en-US" sz="5400" b="1">
                <a:solidFill>
                  <a:srgbClr val="9E0000"/>
                </a:solidFill>
              </a:rPr>
              <a:t>BUT NOT IDEAL WHEN</a:t>
            </a:r>
            <a:endParaRPr sz="5400" b="1">
              <a:solidFill>
                <a:srgbClr val="9E0000"/>
              </a:solidFill>
            </a:endParaRPr>
          </a:p>
          <a:p>
            <a:pPr marL="457200" lvl="0" indent="-571500" algn="l" rtl="0">
              <a:lnSpc>
                <a:spcPct val="100000"/>
              </a:lnSpc>
              <a:spcBef>
                <a:spcPts val="1000"/>
              </a:spcBef>
              <a:spcAft>
                <a:spcPts val="0"/>
              </a:spcAft>
              <a:buClr>
                <a:srgbClr val="9E0000"/>
              </a:buClr>
              <a:buSzPts val="5400"/>
              <a:buChar char="-"/>
            </a:pPr>
            <a:r>
              <a:rPr lang="en-US" sz="5400">
                <a:solidFill>
                  <a:srgbClr val="9E0000"/>
                </a:solidFill>
              </a:rPr>
              <a:t>There is little-to-no context/response division</a:t>
            </a:r>
            <a:endParaRPr sz="5400">
              <a:solidFill>
                <a:srgbClr val="9E0000"/>
              </a:solidFill>
            </a:endParaRPr>
          </a:p>
          <a:p>
            <a:pPr marL="0" lvl="0" indent="0" algn="l" rtl="0">
              <a:lnSpc>
                <a:spcPct val="100000"/>
              </a:lnSpc>
              <a:spcBef>
                <a:spcPts val="1000"/>
              </a:spcBef>
              <a:spcAft>
                <a:spcPts val="1000"/>
              </a:spcAft>
              <a:buNone/>
            </a:pPr>
            <a:endParaRPr sz="5400" b="1"/>
          </a:p>
        </p:txBody>
      </p:sp>
      <p:sp>
        <p:nvSpPr>
          <p:cNvPr id="1426" name="Google Shape;1426;p138"/>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When T5-Style Seq2Seq Shine</a:t>
            </a:r>
            <a:endParaRPr sz="5400" b="1"/>
          </a:p>
        </p:txBody>
      </p:sp>
      <p:pic>
        <p:nvPicPr>
          <p:cNvPr id="1427" name="Google Shape;1427;p138"/>
          <p:cNvPicPr preferRelativeResize="0"/>
          <p:nvPr/>
        </p:nvPicPr>
        <p:blipFill>
          <a:blip r:embed="rId3">
            <a:alphaModFix/>
          </a:blip>
          <a:stretch>
            <a:fillRect/>
          </a:stretch>
        </p:blipFill>
        <p:spPr>
          <a:xfrm>
            <a:off x="21244000" y="0"/>
            <a:ext cx="14427681" cy="20574002"/>
          </a:xfrm>
          <a:prstGeom prst="rect">
            <a:avLst/>
          </a:prstGeom>
          <a:noFill/>
          <a:ln>
            <a:noFill/>
          </a:ln>
        </p:spPr>
      </p:pic>
      <p:sp>
        <p:nvSpPr>
          <p:cNvPr id="2" name="Google Shape;1379;p135">
            <a:extLst>
              <a:ext uri="{FF2B5EF4-FFF2-40B4-BE49-F238E27FC236}">
                <a16:creationId xmlns:a16="http://schemas.microsoft.com/office/drawing/2014/main" id="{55F821F5-CA55-8F59-D3A9-78C7B8C31160}"/>
              </a:ext>
            </a:extLst>
          </p:cNvPr>
          <p:cNvSpPr txBox="1"/>
          <p:nvPr/>
        </p:nvSpPr>
        <p:spPr>
          <a:xfrm>
            <a:off x="3764465" y="19515036"/>
            <a:ext cx="8285071"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4"/>
              </a:rPr>
              <a:t>Attention is All You Need (2017)</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98601"/>
    </mc:Choice>
    <mc:Fallback xmlns="">
      <p:transition spd="slow" advTm="98601"/>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439"/>
        <p:cNvGrpSpPr/>
        <p:nvPr/>
      </p:nvGrpSpPr>
      <p:grpSpPr>
        <a:xfrm>
          <a:off x="0" y="0"/>
          <a:ext cx="0" cy="0"/>
          <a:chOff x="0" y="0"/>
          <a:chExt cx="0" cy="0"/>
        </a:xfrm>
      </p:grpSpPr>
      <p:sp>
        <p:nvSpPr>
          <p:cNvPr id="1440" name="Google Shape;1440;p14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Conversational Tasks</a:t>
            </a:r>
            <a:endParaRPr sz="8400"/>
          </a:p>
        </p:txBody>
      </p:sp>
      <p:sp>
        <p:nvSpPr>
          <p:cNvPr id="1441" name="Google Shape;1441;p140"/>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Forecasting Sentences</a:t>
            </a:r>
            <a:endParaRPr sz="5400" b="1"/>
          </a:p>
          <a:p>
            <a:pPr marL="0" lvl="0" indent="0" algn="l" rtl="0">
              <a:spcBef>
                <a:spcPts val="600"/>
              </a:spcBef>
              <a:spcAft>
                <a:spcPts val="0"/>
              </a:spcAft>
              <a:buClr>
                <a:schemeClr val="dk2"/>
              </a:buClr>
              <a:buSzPts val="4800"/>
              <a:buFont typeface="NVIDIA Sans"/>
              <a:buNone/>
            </a:pPr>
            <a:endParaRPr sz="5400"/>
          </a:p>
          <a:p>
            <a:pPr marL="0" lvl="0" indent="0" algn="ctr" rtl="0">
              <a:lnSpc>
                <a:spcPct val="90000"/>
              </a:lnSpc>
              <a:spcBef>
                <a:spcPts val="0"/>
              </a:spcBef>
              <a:spcAft>
                <a:spcPts val="0"/>
              </a:spcAft>
              <a:buClr>
                <a:schemeClr val="dk2"/>
              </a:buClr>
              <a:buSzPts val="4800"/>
              <a:buFont typeface="NVIDIA Sans"/>
              <a:buNone/>
            </a:pPr>
            <a:endParaRPr/>
          </a:p>
        </p:txBody>
      </p:sp>
      <p:pic>
        <p:nvPicPr>
          <p:cNvPr id="1442" name="Google Shape;1442;p140"/>
          <p:cNvPicPr preferRelativeResize="0"/>
          <p:nvPr/>
        </p:nvPicPr>
        <p:blipFill>
          <a:blip r:embed="rId3">
            <a:alphaModFix/>
          </a:blip>
          <a:stretch>
            <a:fillRect/>
          </a:stretch>
        </p:blipFill>
        <p:spPr>
          <a:xfrm>
            <a:off x="2209800" y="4642200"/>
            <a:ext cx="32156401" cy="12985012"/>
          </a:xfrm>
          <a:prstGeom prst="rect">
            <a:avLst/>
          </a:prstGeom>
          <a:noFill/>
          <a:ln>
            <a:noFill/>
          </a:ln>
        </p:spPr>
      </p:pic>
      <p:sp>
        <p:nvSpPr>
          <p:cNvPr id="2" name="Google Shape;1379;p135">
            <a:extLst>
              <a:ext uri="{FF2B5EF4-FFF2-40B4-BE49-F238E27FC236}">
                <a16:creationId xmlns:a16="http://schemas.microsoft.com/office/drawing/2014/main" id="{AB49EAC8-5ADE-3147-AB9F-87C9E0B8B99A}"/>
              </a:ext>
            </a:extLst>
          </p:cNvPr>
          <p:cNvSpPr txBox="1"/>
          <p:nvPr/>
        </p:nvSpPr>
        <p:spPr>
          <a:xfrm>
            <a:off x="3764465" y="19515036"/>
            <a:ext cx="1801031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solidFill>
                  <a:schemeClr val="bg2"/>
                </a:solidFill>
                <a:hlinkClick r:id="rId4"/>
              </a:rPr>
              <a:t>Tasks | Hugging Face</a:t>
            </a:r>
            <a:endParaRPr sz="3200" b="1" dirty="0">
              <a:solidFill>
                <a:schemeClr val="bg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72160"/>
    </mc:Choice>
    <mc:Fallback xmlns="">
      <p:transition spd="slow" advTm="7216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454"/>
        <p:cNvGrpSpPr/>
        <p:nvPr/>
      </p:nvGrpSpPr>
      <p:grpSpPr>
        <a:xfrm>
          <a:off x="0" y="0"/>
          <a:ext cx="0" cy="0"/>
          <a:chOff x="0" y="0"/>
          <a:chExt cx="0" cy="0"/>
        </a:xfrm>
      </p:grpSpPr>
      <p:sp>
        <p:nvSpPr>
          <p:cNvPr id="1455" name="Google Shape;1455;p14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Progressing Towards Zero-Shot</a:t>
            </a:r>
            <a:endParaRPr sz="8400"/>
          </a:p>
        </p:txBody>
      </p:sp>
      <p:sp>
        <p:nvSpPr>
          <p:cNvPr id="1456" name="Google Shape;1456;p142"/>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Understanding Tasks Without Explicitly Training To Them</a:t>
            </a:r>
            <a:endParaRPr/>
          </a:p>
        </p:txBody>
      </p:sp>
      <p:pic>
        <p:nvPicPr>
          <p:cNvPr id="1457" name="Google Shape;1457;p142"/>
          <p:cNvPicPr preferRelativeResize="0"/>
          <p:nvPr/>
        </p:nvPicPr>
        <p:blipFill>
          <a:blip r:embed="rId3">
            <a:alphaModFix/>
          </a:blip>
          <a:stretch>
            <a:fillRect/>
          </a:stretch>
        </p:blipFill>
        <p:spPr>
          <a:xfrm>
            <a:off x="266700" y="4985350"/>
            <a:ext cx="17602202" cy="14078075"/>
          </a:xfrm>
          <a:prstGeom prst="rect">
            <a:avLst/>
          </a:prstGeom>
          <a:noFill/>
          <a:ln>
            <a:noFill/>
          </a:ln>
        </p:spPr>
      </p:pic>
      <p:pic>
        <p:nvPicPr>
          <p:cNvPr id="1458" name="Google Shape;1458;p142"/>
          <p:cNvPicPr preferRelativeResize="0"/>
          <p:nvPr/>
        </p:nvPicPr>
        <p:blipFill>
          <a:blip r:embed="rId4">
            <a:alphaModFix/>
          </a:blip>
          <a:stretch>
            <a:fillRect/>
          </a:stretch>
        </p:blipFill>
        <p:spPr>
          <a:xfrm>
            <a:off x="19253776" y="5095975"/>
            <a:ext cx="16942340" cy="13856826"/>
          </a:xfrm>
          <a:prstGeom prst="rect">
            <a:avLst/>
          </a:prstGeom>
          <a:noFill/>
          <a:ln>
            <a:noFill/>
          </a:ln>
        </p:spPr>
      </p:pic>
      <p:sp>
        <p:nvSpPr>
          <p:cNvPr id="3" name="Google Shape;1342;p131">
            <a:extLst>
              <a:ext uri="{FF2B5EF4-FFF2-40B4-BE49-F238E27FC236}">
                <a16:creationId xmlns:a16="http://schemas.microsoft.com/office/drawing/2014/main" id="{12D6DF1C-1606-7660-8708-D0EF3BBB4E87}"/>
              </a:ext>
            </a:extLst>
          </p:cNvPr>
          <p:cNvSpPr txBox="1"/>
          <p:nvPr/>
        </p:nvSpPr>
        <p:spPr>
          <a:xfrm>
            <a:off x="3776670" y="19517812"/>
            <a:ext cx="1868600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Exploring the Limits of Transfer Learning with a Unified Text-to-Text Transformer (2020)</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102365"/>
    </mc:Choice>
    <mc:Fallback xmlns="">
      <p:transition spd="slow" advTm="102365"/>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462"/>
        <p:cNvGrpSpPr/>
        <p:nvPr/>
      </p:nvGrpSpPr>
      <p:grpSpPr>
        <a:xfrm>
          <a:off x="0" y="0"/>
          <a:ext cx="0" cy="0"/>
          <a:chOff x="0" y="0"/>
          <a:chExt cx="0" cy="0"/>
        </a:xfrm>
      </p:grpSpPr>
      <p:sp>
        <p:nvSpPr>
          <p:cNvPr id="1463" name="Google Shape;1463;p14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Question-Understanding Seq2Seq</a:t>
            </a:r>
            <a:endParaRPr sz="8400"/>
          </a:p>
        </p:txBody>
      </p:sp>
      <p:sp>
        <p:nvSpPr>
          <p:cNvPr id="1464" name="Google Shape;1464;p143"/>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Arbitrary Translation</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465" name="Google Shape;1465;p143"/>
          <p:cNvPicPr preferRelativeResize="0"/>
          <p:nvPr/>
        </p:nvPicPr>
        <p:blipFill>
          <a:blip r:embed="rId3">
            <a:alphaModFix/>
          </a:blip>
          <a:stretch>
            <a:fillRect/>
          </a:stretch>
        </p:blipFill>
        <p:spPr>
          <a:xfrm>
            <a:off x="1336275" y="6710412"/>
            <a:ext cx="33903452" cy="9667775"/>
          </a:xfrm>
          <a:prstGeom prst="rect">
            <a:avLst/>
          </a:prstGeom>
          <a:noFill/>
          <a:ln>
            <a:noFill/>
          </a:ln>
        </p:spPr>
      </p:pic>
      <p:sp>
        <p:nvSpPr>
          <p:cNvPr id="3" name="Google Shape;1342;p131">
            <a:extLst>
              <a:ext uri="{FF2B5EF4-FFF2-40B4-BE49-F238E27FC236}">
                <a16:creationId xmlns:a16="http://schemas.microsoft.com/office/drawing/2014/main" id="{82C6C87C-2598-C147-8068-21C11E21BB62}"/>
              </a:ext>
            </a:extLst>
          </p:cNvPr>
          <p:cNvSpPr txBox="1"/>
          <p:nvPr/>
        </p:nvSpPr>
        <p:spPr>
          <a:xfrm>
            <a:off x="3776670" y="19517812"/>
            <a:ext cx="1868600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Exploring the Limits of Transfer Learning with a Unified Text-to-Text Transformer (2020)</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40533"/>
    </mc:Choice>
    <mc:Fallback xmlns="">
      <p:transition spd="slow" advTm="40533"/>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470"/>
        <p:cNvGrpSpPr/>
        <p:nvPr/>
      </p:nvGrpSpPr>
      <p:grpSpPr>
        <a:xfrm>
          <a:off x="0" y="0"/>
          <a:ext cx="0" cy="0"/>
          <a:chOff x="0" y="0"/>
          <a:chExt cx="0" cy="0"/>
        </a:xfrm>
      </p:grpSpPr>
      <p:sp>
        <p:nvSpPr>
          <p:cNvPr id="1471" name="Google Shape;1471;p14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Instruction-Following Seq2Seq</a:t>
            </a:r>
            <a:endParaRPr sz="8400"/>
          </a:p>
        </p:txBody>
      </p:sp>
      <p:sp>
        <p:nvSpPr>
          <p:cNvPr id="1472" name="Google Shape;1472;p144"/>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Arbitrary Translation</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473" name="Google Shape;1473;p144"/>
          <p:cNvPicPr preferRelativeResize="0"/>
          <p:nvPr/>
        </p:nvPicPr>
        <p:blipFill>
          <a:blip r:embed="rId3">
            <a:alphaModFix/>
          </a:blip>
          <a:stretch>
            <a:fillRect/>
          </a:stretch>
        </p:blipFill>
        <p:spPr>
          <a:xfrm>
            <a:off x="3086100" y="4086332"/>
            <a:ext cx="30403799" cy="14860451"/>
          </a:xfrm>
          <a:prstGeom prst="rect">
            <a:avLst/>
          </a:prstGeom>
          <a:noFill/>
          <a:ln>
            <a:noFill/>
          </a:ln>
        </p:spPr>
      </p:pic>
      <p:sp>
        <p:nvSpPr>
          <p:cNvPr id="1474" name="Google Shape;1474;p144"/>
          <p:cNvSpPr txBox="1"/>
          <p:nvPr/>
        </p:nvSpPr>
        <p:spPr>
          <a:xfrm>
            <a:off x="3776670" y="19529905"/>
            <a:ext cx="11335404" cy="750945"/>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3200" b="1" dirty="0">
                <a:solidFill>
                  <a:schemeClr val="lt1"/>
                </a:solidFill>
                <a:hlinkClick r:id="rId4"/>
              </a:rPr>
              <a:t>Scaling Instruction-Finetuned Language Models (2022)</a:t>
            </a:r>
            <a:endParaRPr sz="3200" b="1" dirty="0">
              <a:solidFill>
                <a:schemeClr val="lt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93159"/>
    </mc:Choice>
    <mc:Fallback xmlns="">
      <p:transition spd="slow" advTm="193159"/>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478"/>
        <p:cNvGrpSpPr/>
        <p:nvPr/>
      </p:nvGrpSpPr>
      <p:grpSpPr>
        <a:xfrm>
          <a:off x="0" y="0"/>
          <a:ext cx="0" cy="0"/>
          <a:chOff x="0" y="0"/>
          <a:chExt cx="0" cy="0"/>
        </a:xfrm>
      </p:grpSpPr>
      <p:graphicFrame>
        <p:nvGraphicFramePr>
          <p:cNvPr id="1479" name="Google Shape;1479;p145"/>
          <p:cNvGraphicFramePr/>
          <p:nvPr>
            <p:extLst>
              <p:ext uri="{D42A27DB-BD31-4B8C-83A1-F6EECF244321}">
                <p14:modId xmlns:p14="http://schemas.microsoft.com/office/powerpoint/2010/main" val="1388664813"/>
              </p:ext>
            </p:extLst>
          </p:nvPr>
        </p:nvGraphicFramePr>
        <p:xfrm>
          <a:off x="18651265" y="7034764"/>
          <a:ext cx="15895900" cy="5388675"/>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dirty="0">
                          <a:solidFill>
                            <a:schemeClr val="dk2"/>
                          </a:solidFill>
                        </a:rPr>
                        <a:t>•</a:t>
                      </a:r>
                      <a:endParaRPr sz="4800"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dirty="0"/>
                        <a:t>Decoders for Sequence Forecasting</a:t>
                      </a:r>
                      <a:endParaRPr sz="4800" dirty="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extLst>
                  <a:ext uri="{0D108BD9-81ED-4DB2-BD59-A6C34878D82A}">
                    <a16:rowId xmlns:a16="http://schemas.microsoft.com/office/drawing/2014/main" val="10000"/>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dirty="0">
                          <a:solidFill>
                            <a:schemeClr val="dk2"/>
                          </a:solidFill>
                        </a:rPr>
                        <a:t>•</a:t>
                      </a:r>
                      <a:endParaRPr sz="4800"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tc>
                  <a:txBody>
                    <a:bodyPr/>
                    <a:lstStyle/>
                    <a:p>
                      <a:pPr marL="457200" marR="0" lvl="0" indent="0" algn="l">
                        <a:spcBef>
                          <a:spcPts val="0"/>
                        </a:spcBef>
                        <a:spcAft>
                          <a:spcPts val="0"/>
                        </a:spcAft>
                        <a:buNone/>
                      </a:pPr>
                      <a:r>
                        <a:rPr lang="en-US" sz="4800" b="1" dirty="0"/>
                        <a:t>Multimodal Reasoning and Generation</a:t>
                      </a:r>
                      <a:endParaRPr sz="4800" b="1" dirty="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extLst>
                  <a:ext uri="{0D108BD9-81ED-4DB2-BD59-A6C34878D82A}">
                    <a16:rowId xmlns:a16="http://schemas.microsoft.com/office/drawing/2014/main" val="1000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b="1" u="none" strike="noStrike" cap="none" dirty="0">
                          <a:solidFill>
                            <a:schemeClr val="dk2"/>
                          </a:solidFill>
                        </a:rPr>
                        <a:t>•</a:t>
                      </a:r>
                      <a:endParaRPr sz="4800" b="1"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tc>
                  <a:txBody>
                    <a:bodyPr/>
                    <a:lstStyle/>
                    <a:p>
                      <a:pPr marL="457200" lvl="0" indent="0" algn="l" rtl="0">
                        <a:spcBef>
                          <a:spcPts val="0"/>
                        </a:spcBef>
                        <a:spcAft>
                          <a:spcPts val="0"/>
                        </a:spcAft>
                        <a:buNone/>
                      </a:pPr>
                      <a:r>
                        <a:rPr lang="en-US" sz="4800" b="1" dirty="0" err="1">
                          <a:solidFill>
                            <a:srgbClr val="000000"/>
                          </a:solidFill>
                        </a:rPr>
                        <a:t>GenAI</a:t>
                      </a:r>
                      <a:r>
                        <a:rPr lang="en-US" sz="4800" b="1" dirty="0">
                          <a:solidFill>
                            <a:srgbClr val="000000"/>
                          </a:solidFill>
                        </a:rPr>
                        <a:t> Servers and Deployment</a:t>
                      </a:r>
                      <a:endParaRPr sz="4800" dirty="0">
                        <a:solidFill>
                          <a:srgbClr val="000000"/>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extLst>
                  <a:ext uri="{0D108BD9-81ED-4DB2-BD59-A6C34878D82A}">
                    <a16:rowId xmlns:a16="http://schemas.microsoft.com/office/drawing/2014/main" val="10002"/>
                  </a:ext>
                </a:extLst>
              </a:tr>
            </a:tbl>
          </a:graphicData>
        </a:graphic>
      </p:graphicFrame>
      <p:sp>
        <p:nvSpPr>
          <p:cNvPr id="1480" name="Google Shape;1480;p145"/>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dirty="0">
                <a:solidFill>
                  <a:srgbClr val="76B900"/>
                </a:solidFill>
                <a:latin typeface="NVIDIA Sans"/>
                <a:ea typeface="NVIDIA Sans"/>
                <a:cs typeface="NVIDIA Sans"/>
                <a:sym typeface="NVIDIA Sans"/>
              </a:rPr>
              <a:t>Part 2: </a:t>
            </a:r>
            <a:r>
              <a:rPr lang="en-US" sz="9600" b="1" dirty="0" err="1">
                <a:solidFill>
                  <a:srgbClr val="76B900"/>
                </a:solidFill>
                <a:latin typeface="NVIDIA Sans"/>
                <a:ea typeface="NVIDIA Sans"/>
                <a:cs typeface="NVIDIA Sans"/>
                <a:sym typeface="NVIDIA Sans"/>
              </a:rPr>
              <a:t>GenAI</a:t>
            </a:r>
            <a:r>
              <a:rPr lang="en-US" sz="9600" b="1" dirty="0">
                <a:solidFill>
                  <a:srgbClr val="76B900"/>
                </a:solidFill>
                <a:latin typeface="NVIDIA Sans"/>
                <a:ea typeface="NVIDIA Sans"/>
                <a:cs typeface="NVIDIA Sans"/>
                <a:sym typeface="NVIDIA Sans"/>
              </a:rPr>
              <a:t> Models</a:t>
            </a:r>
            <a:endParaRPr dirty="0"/>
          </a:p>
        </p:txBody>
      </p:sp>
    </p:spTree>
  </p:cSld>
  <p:clrMapOvr>
    <a:masterClrMapping/>
  </p:clrMapOvr>
  <mc:AlternateContent xmlns:mc="http://schemas.openxmlformats.org/markup-compatibility/2006" xmlns:p14="http://schemas.microsoft.com/office/powerpoint/2010/main">
    <mc:Choice Requires="p14">
      <p:transition spd="slow" p14:dur="2000" advTm="39163"/>
    </mc:Choice>
    <mc:Fallback xmlns="">
      <p:transition spd="slow" advTm="39163"/>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Shape 374">
          <a:extLst>
            <a:ext uri="{FF2B5EF4-FFF2-40B4-BE49-F238E27FC236}">
              <a16:creationId xmlns:a16="http://schemas.microsoft.com/office/drawing/2014/main" id="{15A46CC0-875F-EBCC-2D59-D43C59035DCA}"/>
            </a:ext>
          </a:extLst>
        </p:cNvPr>
        <p:cNvGrpSpPr/>
        <p:nvPr/>
      </p:nvGrpSpPr>
      <p:grpSpPr>
        <a:xfrm>
          <a:off x="0" y="0"/>
          <a:ext cx="0" cy="0"/>
          <a:chOff x="0" y="0"/>
          <a:chExt cx="0" cy="0"/>
        </a:xfrm>
      </p:grpSpPr>
      <p:sp>
        <p:nvSpPr>
          <p:cNvPr id="375" name="Google Shape;375;p39">
            <a:extLst>
              <a:ext uri="{FF2B5EF4-FFF2-40B4-BE49-F238E27FC236}">
                <a16:creationId xmlns:a16="http://schemas.microsoft.com/office/drawing/2014/main" id="{1803558C-1892-F4AA-16FA-1F552BBC7D31}"/>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Large Language Models</a:t>
            </a:r>
            <a:endParaRPr sz="8400">
              <a:solidFill>
                <a:schemeClr val="dk1"/>
              </a:solidFill>
            </a:endParaRPr>
          </a:p>
        </p:txBody>
      </p:sp>
      <p:sp>
        <p:nvSpPr>
          <p:cNvPr id="376" name="Google Shape;376;p39">
            <a:extLst>
              <a:ext uri="{FF2B5EF4-FFF2-40B4-BE49-F238E27FC236}">
                <a16:creationId xmlns:a16="http://schemas.microsoft.com/office/drawing/2014/main" id="{CDAED130-0AA5-9C3F-0882-AC271E7EE839}"/>
              </a:ext>
            </a:extLst>
          </p:cNvPr>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Backbones for Language Understanding</a:t>
            </a:r>
            <a:endParaRPr sz="5400" b="1"/>
          </a:p>
        </p:txBody>
      </p:sp>
      <p:pic>
        <p:nvPicPr>
          <p:cNvPr id="8" name="Picture 7">
            <a:extLst>
              <a:ext uri="{FF2B5EF4-FFF2-40B4-BE49-F238E27FC236}">
                <a16:creationId xmlns:a16="http://schemas.microsoft.com/office/drawing/2014/main" id="{81AA3E73-E867-7E90-0CF9-5276147991E3}"/>
              </a:ext>
            </a:extLst>
          </p:cNvPr>
          <p:cNvPicPr>
            <a:picLocks noChangeAspect="1"/>
          </p:cNvPicPr>
          <p:nvPr/>
        </p:nvPicPr>
        <p:blipFill rotWithShape="1">
          <a:blip r:embed="rId3"/>
          <a:srcRect l="8115" t="13931" r="11289" b="17959"/>
          <a:stretch/>
        </p:blipFill>
        <p:spPr>
          <a:xfrm>
            <a:off x="2310122" y="3764740"/>
            <a:ext cx="31955755" cy="15188693"/>
          </a:xfrm>
          <a:prstGeom prst="rect">
            <a:avLst/>
          </a:prstGeom>
        </p:spPr>
      </p:pic>
      <p:sp>
        <p:nvSpPr>
          <p:cNvPr id="9" name="Google Shape;378;p39">
            <a:extLst>
              <a:ext uri="{FF2B5EF4-FFF2-40B4-BE49-F238E27FC236}">
                <a16:creationId xmlns:a16="http://schemas.microsoft.com/office/drawing/2014/main" id="{5ECCA042-3561-1D63-8020-47E8D517E54D}"/>
              </a:ext>
            </a:extLst>
          </p:cNvPr>
          <p:cNvSpPr txBox="1">
            <a:spLocks noGrp="1"/>
          </p:cNvSpPr>
          <p:nvPr>
            <p:ph type="body" idx="3"/>
          </p:nvPr>
        </p:nvSpPr>
        <p:spPr>
          <a:xfrm>
            <a:off x="6062650" y="17824136"/>
            <a:ext cx="24450600" cy="7503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000"/>
              <a:buFont typeface="NVIDIA Sans Medium"/>
              <a:buNone/>
            </a:pPr>
            <a:r>
              <a:rPr lang="en-US">
                <a:solidFill>
                  <a:schemeClr val="dk1"/>
                </a:solidFill>
              </a:rPr>
              <a:t>Backbones for language tasks, including classification and generation.</a:t>
            </a:r>
            <a:endParaRPr>
              <a:solidFill>
                <a:schemeClr val="dk1"/>
              </a:solidFill>
            </a:endParaRPr>
          </a:p>
        </p:txBody>
      </p:sp>
    </p:spTree>
    <p:extLst>
      <p:ext uri="{BB962C8B-B14F-4D97-AF65-F5344CB8AC3E}">
        <p14:creationId xmlns:p14="http://schemas.microsoft.com/office/powerpoint/2010/main" val="3989185033"/>
      </p:ext>
    </p:extLst>
  </p:cSld>
  <p:clrMapOvr>
    <a:masterClrMapping/>
  </p:clrMapOvr>
  <mc:AlternateContent xmlns:mc="http://schemas.openxmlformats.org/markup-compatibility/2006" xmlns:p14="http://schemas.microsoft.com/office/powerpoint/2010/main">
    <mc:Choice Requires="p14">
      <p:transition spd="slow" p14:dur="2000" advTm="20180"/>
    </mc:Choice>
    <mc:Fallback xmlns="">
      <p:transition spd="slow" advTm="2018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757">
          <a:extLst>
            <a:ext uri="{FF2B5EF4-FFF2-40B4-BE49-F238E27FC236}">
              <a16:creationId xmlns:a16="http://schemas.microsoft.com/office/drawing/2014/main" id="{051EEA6C-8948-6D9F-75C9-52E2C13AF258}"/>
            </a:ext>
          </a:extLst>
        </p:cNvPr>
        <p:cNvGrpSpPr/>
        <p:nvPr/>
      </p:nvGrpSpPr>
      <p:grpSpPr>
        <a:xfrm>
          <a:off x="0" y="0"/>
          <a:ext cx="0" cy="0"/>
          <a:chOff x="0" y="0"/>
          <a:chExt cx="0" cy="0"/>
        </a:xfrm>
      </p:grpSpPr>
      <p:sp>
        <p:nvSpPr>
          <p:cNvPr id="11" name="Google Shape;1362;p133">
            <a:extLst>
              <a:ext uri="{FF2B5EF4-FFF2-40B4-BE49-F238E27FC236}">
                <a16:creationId xmlns:a16="http://schemas.microsoft.com/office/drawing/2014/main" id="{D4F450D6-2EF8-3AAC-4427-CEA321FB1619}"/>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Encoders vs Decoders</a:t>
            </a:r>
            <a:endParaRPr sz="8400"/>
          </a:p>
        </p:txBody>
      </p:sp>
      <p:sp>
        <p:nvSpPr>
          <p:cNvPr id="12" name="Google Shape;1363;p133">
            <a:extLst>
              <a:ext uri="{FF2B5EF4-FFF2-40B4-BE49-F238E27FC236}">
                <a16:creationId xmlns:a16="http://schemas.microsoft.com/office/drawing/2014/main" id="{58F25DD5-C461-F611-31D0-26A8A6B7E5B2}"/>
              </a:ext>
            </a:extLst>
          </p:cNvPr>
          <p:cNvSpPr txBox="1">
            <a:spLocks noGrp="1"/>
          </p:cNvSpPr>
          <p:nvPr>
            <p:ph type="body" idx="1"/>
          </p:nvPr>
        </p:nvSpPr>
        <p:spPr>
          <a:xfrm>
            <a:off x="2514600" y="2487613"/>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Both Options Have Pros and Cons</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3" name="Google Shape;1364;p133">
            <a:extLst>
              <a:ext uri="{FF2B5EF4-FFF2-40B4-BE49-F238E27FC236}">
                <a16:creationId xmlns:a16="http://schemas.microsoft.com/office/drawing/2014/main" id="{255FF163-BFFA-03F8-E25A-699FBDF630FB}"/>
              </a:ext>
            </a:extLst>
          </p:cNvPr>
          <p:cNvPicPr preferRelativeResize="0"/>
          <p:nvPr/>
        </p:nvPicPr>
        <p:blipFill>
          <a:blip r:embed="rId3">
            <a:alphaModFix/>
          </a:blip>
          <a:stretch>
            <a:fillRect/>
          </a:stretch>
        </p:blipFill>
        <p:spPr>
          <a:xfrm>
            <a:off x="5815863" y="4349278"/>
            <a:ext cx="24944276" cy="14810649"/>
          </a:xfrm>
          <a:prstGeom prst="rect">
            <a:avLst/>
          </a:prstGeom>
          <a:noFill/>
          <a:ln>
            <a:noFill/>
          </a:ln>
        </p:spPr>
      </p:pic>
    </p:spTree>
    <p:extLst>
      <p:ext uri="{BB962C8B-B14F-4D97-AF65-F5344CB8AC3E}">
        <p14:creationId xmlns:p14="http://schemas.microsoft.com/office/powerpoint/2010/main" val="2882636404"/>
      </p:ext>
    </p:extLst>
  </p:cSld>
  <p:clrMapOvr>
    <a:masterClrMapping/>
  </p:clrMapOvr>
  <mc:AlternateContent xmlns:mc="http://schemas.openxmlformats.org/markup-compatibility/2006" xmlns:p14="http://schemas.microsoft.com/office/powerpoint/2010/main">
    <mc:Choice Requires="p14">
      <p:transition spd="slow" p14:dur="2000" advTm="15785"/>
    </mc:Choice>
    <mc:Fallback xmlns="">
      <p:transition spd="slow" advTm="15785"/>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23"/>
        <p:cNvGrpSpPr/>
        <p:nvPr/>
      </p:nvGrpSpPr>
      <p:grpSpPr>
        <a:xfrm>
          <a:off x="0" y="0"/>
          <a:ext cx="0" cy="0"/>
          <a:chOff x="0" y="0"/>
          <a:chExt cx="0" cy="0"/>
        </a:xfrm>
      </p:grpSpPr>
      <p:pic>
        <p:nvPicPr>
          <p:cNvPr id="1524" name="Google Shape;1524;p149"/>
          <p:cNvPicPr preferRelativeResize="0">
            <a:picLocks noGrp="1"/>
          </p:cNvPicPr>
          <p:nvPr>
            <p:ph type="pic" idx="2"/>
          </p:nvPr>
        </p:nvPicPr>
        <p:blipFill rotWithShape="1">
          <a:blip r:embed="rId3">
            <a:alphaModFix/>
          </a:blip>
          <a:srcRect/>
          <a:stretch/>
        </p:blipFill>
        <p:spPr>
          <a:xfrm>
            <a:off x="3467100" y="2136250"/>
            <a:ext cx="29641800" cy="18437748"/>
          </a:xfrm>
          <a:prstGeom prst="rect">
            <a:avLst/>
          </a:prstGeom>
          <a:solidFill>
            <a:srgbClr val="F2F2F2">
              <a:alpha val="60780"/>
            </a:srgbClr>
          </a:solidFill>
          <a:ln>
            <a:noFill/>
          </a:ln>
        </p:spPr>
      </p:pic>
      <p:sp>
        <p:nvSpPr>
          <p:cNvPr id="1525" name="Google Shape;1525;p14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Modular Modalities</a:t>
            </a:r>
            <a:endParaRPr sz="8400">
              <a:solidFill>
                <a:schemeClr val="dk1"/>
              </a:solidFill>
            </a:endParaRPr>
          </a:p>
        </p:txBody>
      </p:sp>
      <p:sp>
        <p:nvSpPr>
          <p:cNvPr id="1526" name="Google Shape;1526;p149"/>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Where Can The Transformer Fit?</a:t>
            </a:r>
            <a:endParaRPr sz="5400" b="1"/>
          </a:p>
        </p:txBody>
      </p:sp>
      <p:pic>
        <p:nvPicPr>
          <p:cNvPr id="1528" name="Google Shape;1528;p149"/>
          <p:cNvPicPr preferRelativeResize="0"/>
          <p:nvPr/>
        </p:nvPicPr>
        <p:blipFill>
          <a:blip r:embed="rId4">
            <a:alphaModFix/>
          </a:blip>
          <a:stretch>
            <a:fillRect/>
          </a:stretch>
        </p:blipFill>
        <p:spPr>
          <a:xfrm>
            <a:off x="34695540" y="19607450"/>
            <a:ext cx="1364801" cy="461700"/>
          </a:xfrm>
          <a:prstGeom prst="rect">
            <a:avLst/>
          </a:prstGeom>
          <a:noFill/>
          <a:ln>
            <a:noFill/>
          </a:ln>
        </p:spPr>
      </p:pic>
      <p:pic>
        <p:nvPicPr>
          <p:cNvPr id="2" name="Picture 1">
            <a:extLst>
              <a:ext uri="{FF2B5EF4-FFF2-40B4-BE49-F238E27FC236}">
                <a16:creationId xmlns:a16="http://schemas.microsoft.com/office/drawing/2014/main" id="{BF5F1383-2125-4D7C-1D58-C4BB8C9DB44F}"/>
              </a:ext>
            </a:extLst>
          </p:cNvPr>
          <p:cNvPicPr>
            <a:picLocks noChangeAspect="1"/>
          </p:cNvPicPr>
          <p:nvPr/>
        </p:nvPicPr>
        <p:blipFill>
          <a:blip r:embed="rId5"/>
          <a:srcRect t="-1568" b="1"/>
          <a:stretch/>
        </p:blipFill>
        <p:spPr>
          <a:xfrm>
            <a:off x="15539215" y="7238352"/>
            <a:ext cx="5497570" cy="82335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3446"/>
    </mc:Choice>
    <mc:Fallback xmlns="">
      <p:transition spd="slow" advTm="53446"/>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85"/>
        <p:cNvGrpSpPr/>
        <p:nvPr/>
      </p:nvGrpSpPr>
      <p:grpSpPr>
        <a:xfrm>
          <a:off x="0" y="0"/>
          <a:ext cx="0" cy="0"/>
          <a:chOff x="0" y="0"/>
          <a:chExt cx="0" cy="0"/>
        </a:xfrm>
      </p:grpSpPr>
      <p:sp>
        <p:nvSpPr>
          <p:cNvPr id="386" name="Google Shape;386;p4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Information Modalities</a:t>
            </a:r>
            <a:endParaRPr sz="8400">
              <a:solidFill>
                <a:schemeClr val="dk1"/>
              </a:solidFill>
            </a:endParaRPr>
          </a:p>
        </p:txBody>
      </p:sp>
      <p:sp>
        <p:nvSpPr>
          <p:cNvPr id="387" name="Google Shape;387;p40"/>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Core Component of Generative AI</a:t>
            </a:r>
            <a:endParaRPr sz="5400"/>
          </a:p>
        </p:txBody>
      </p:sp>
      <p:pic>
        <p:nvPicPr>
          <p:cNvPr id="389" name="Google Shape;389;p40"/>
          <p:cNvPicPr preferRelativeResize="0"/>
          <p:nvPr/>
        </p:nvPicPr>
        <p:blipFill>
          <a:blip r:embed="rId3">
            <a:alphaModFix/>
          </a:blip>
          <a:stretch>
            <a:fillRect/>
          </a:stretch>
        </p:blipFill>
        <p:spPr>
          <a:xfrm>
            <a:off x="34695540" y="19607450"/>
            <a:ext cx="1364801" cy="461700"/>
          </a:xfrm>
          <a:prstGeom prst="rect">
            <a:avLst/>
          </a:prstGeom>
          <a:noFill/>
          <a:ln>
            <a:noFill/>
          </a:ln>
        </p:spPr>
      </p:pic>
      <p:pic>
        <p:nvPicPr>
          <p:cNvPr id="390" name="Google Shape;390;p40"/>
          <p:cNvPicPr preferRelativeResize="0"/>
          <p:nvPr/>
        </p:nvPicPr>
        <p:blipFill rotWithShape="1">
          <a:blip r:embed="rId4">
            <a:alphaModFix/>
          </a:blip>
          <a:srcRect l="48176" t="26627" r="5186" b="19956"/>
          <a:stretch/>
        </p:blipFill>
        <p:spPr>
          <a:xfrm>
            <a:off x="11619850" y="12427400"/>
            <a:ext cx="11608576" cy="6648300"/>
          </a:xfrm>
          <a:prstGeom prst="rect">
            <a:avLst/>
          </a:prstGeom>
          <a:noFill/>
          <a:ln>
            <a:noFill/>
          </a:ln>
        </p:spPr>
      </p:pic>
      <p:pic>
        <p:nvPicPr>
          <p:cNvPr id="391" name="Google Shape;391;p40"/>
          <p:cNvPicPr preferRelativeResize="0"/>
          <p:nvPr/>
        </p:nvPicPr>
        <p:blipFill rotWithShape="1">
          <a:blip r:embed="rId5">
            <a:alphaModFix/>
          </a:blip>
          <a:srcRect t="10977" b="18291"/>
          <a:stretch/>
        </p:blipFill>
        <p:spPr>
          <a:xfrm>
            <a:off x="11619850" y="4787200"/>
            <a:ext cx="11608574" cy="7640201"/>
          </a:xfrm>
          <a:prstGeom prst="rect">
            <a:avLst/>
          </a:prstGeom>
          <a:noFill/>
          <a:ln>
            <a:noFill/>
          </a:ln>
        </p:spPr>
      </p:pic>
      <p:pic>
        <p:nvPicPr>
          <p:cNvPr id="392" name="Google Shape;392;p40"/>
          <p:cNvPicPr preferRelativeResize="0"/>
          <p:nvPr/>
        </p:nvPicPr>
        <p:blipFill rotWithShape="1">
          <a:blip r:embed="rId6">
            <a:alphaModFix/>
          </a:blip>
          <a:srcRect l="20519" t="9716" r="3284" b="6008"/>
          <a:stretch/>
        </p:blipFill>
        <p:spPr>
          <a:xfrm>
            <a:off x="11275" y="4787200"/>
            <a:ext cx="11608574" cy="7640199"/>
          </a:xfrm>
          <a:prstGeom prst="rect">
            <a:avLst/>
          </a:prstGeom>
          <a:noFill/>
          <a:ln>
            <a:noFill/>
          </a:ln>
        </p:spPr>
      </p:pic>
      <p:pic>
        <p:nvPicPr>
          <p:cNvPr id="393" name="Google Shape;393;p40"/>
          <p:cNvPicPr preferRelativeResize="0"/>
          <p:nvPr/>
        </p:nvPicPr>
        <p:blipFill rotWithShape="1">
          <a:blip r:embed="rId7">
            <a:alphaModFix/>
          </a:blip>
          <a:srcRect t="539" r="2028" b="12443"/>
          <a:stretch/>
        </p:blipFill>
        <p:spPr>
          <a:xfrm>
            <a:off x="23228425" y="12427400"/>
            <a:ext cx="13340525" cy="6648300"/>
          </a:xfrm>
          <a:prstGeom prst="rect">
            <a:avLst/>
          </a:prstGeom>
          <a:noFill/>
          <a:ln>
            <a:noFill/>
          </a:ln>
        </p:spPr>
      </p:pic>
      <p:pic>
        <p:nvPicPr>
          <p:cNvPr id="394" name="Google Shape;394;p40"/>
          <p:cNvPicPr preferRelativeResize="0"/>
          <p:nvPr/>
        </p:nvPicPr>
        <p:blipFill>
          <a:blip r:embed="rId8">
            <a:alphaModFix/>
          </a:blip>
          <a:stretch>
            <a:fillRect/>
          </a:stretch>
        </p:blipFill>
        <p:spPr>
          <a:xfrm>
            <a:off x="-12" y="12427400"/>
            <a:ext cx="11631139" cy="6648300"/>
          </a:xfrm>
          <a:prstGeom prst="rect">
            <a:avLst/>
          </a:prstGeom>
          <a:noFill/>
          <a:ln>
            <a:noFill/>
          </a:ln>
        </p:spPr>
      </p:pic>
      <p:pic>
        <p:nvPicPr>
          <p:cNvPr id="395" name="Google Shape;395;p40"/>
          <p:cNvPicPr preferRelativeResize="0"/>
          <p:nvPr/>
        </p:nvPicPr>
        <p:blipFill rotWithShape="1">
          <a:blip r:embed="rId9">
            <a:alphaModFix/>
          </a:blip>
          <a:srcRect t="6016" r="4150" b="847"/>
          <a:stretch/>
        </p:blipFill>
        <p:spPr>
          <a:xfrm>
            <a:off x="23235475" y="4787200"/>
            <a:ext cx="13340524" cy="76402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3546"/>
    </mc:Choice>
    <mc:Fallback xmlns="">
      <p:transition spd="slow" advTm="53546"/>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Shape 399"/>
        <p:cNvGrpSpPr/>
        <p:nvPr/>
      </p:nvGrpSpPr>
      <p:grpSpPr>
        <a:xfrm>
          <a:off x="0" y="0"/>
          <a:ext cx="0" cy="0"/>
          <a:chOff x="0" y="0"/>
          <a:chExt cx="0" cy="0"/>
        </a:xfrm>
      </p:grpSpPr>
      <p:sp>
        <p:nvSpPr>
          <p:cNvPr id="400" name="Google Shape;400;p4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What Makes Modalities Different?</a:t>
            </a:r>
            <a:endParaRPr sz="8400">
              <a:solidFill>
                <a:schemeClr val="dk1"/>
              </a:solidFill>
            </a:endParaRPr>
          </a:p>
        </p:txBody>
      </p:sp>
      <p:sp>
        <p:nvSpPr>
          <p:cNvPr id="401" name="Google Shape;401;p41"/>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Core Component of Generative AI</a:t>
            </a:r>
            <a:endParaRPr sz="5400"/>
          </a:p>
        </p:txBody>
      </p:sp>
      <p:pic>
        <p:nvPicPr>
          <p:cNvPr id="402" name="Google Shape;402;p41"/>
          <p:cNvPicPr preferRelativeResize="0"/>
          <p:nvPr/>
        </p:nvPicPr>
        <p:blipFill>
          <a:blip r:embed="rId3">
            <a:alphaModFix/>
          </a:blip>
          <a:stretch>
            <a:fillRect/>
          </a:stretch>
        </p:blipFill>
        <p:spPr>
          <a:xfrm>
            <a:off x="34695540" y="19607450"/>
            <a:ext cx="1364801" cy="461700"/>
          </a:xfrm>
          <a:prstGeom prst="rect">
            <a:avLst/>
          </a:prstGeom>
          <a:noFill/>
          <a:ln>
            <a:noFill/>
          </a:ln>
        </p:spPr>
      </p:pic>
      <p:graphicFrame>
        <p:nvGraphicFramePr>
          <p:cNvPr id="403" name="Google Shape;403;p41"/>
          <p:cNvGraphicFramePr/>
          <p:nvPr/>
        </p:nvGraphicFramePr>
        <p:xfrm>
          <a:off x="4564450" y="4748600"/>
          <a:ext cx="27447100" cy="13780750"/>
        </p:xfrm>
        <a:graphic>
          <a:graphicData uri="http://schemas.openxmlformats.org/drawingml/2006/table">
            <a:tbl>
              <a:tblPr>
                <a:noFill/>
              </a:tblPr>
              <a:tblGrid>
                <a:gridCol w="13723550">
                  <a:extLst>
                    <a:ext uri="{9D8B030D-6E8A-4147-A177-3AD203B41FA5}">
                      <a16:colId xmlns:a16="http://schemas.microsoft.com/office/drawing/2014/main" val="20000"/>
                    </a:ext>
                  </a:extLst>
                </a:gridCol>
                <a:gridCol w="13723550">
                  <a:extLst>
                    <a:ext uri="{9D8B030D-6E8A-4147-A177-3AD203B41FA5}">
                      <a16:colId xmlns:a16="http://schemas.microsoft.com/office/drawing/2014/main" val="20001"/>
                    </a:ext>
                  </a:extLst>
                </a:gridCol>
              </a:tblGrid>
              <a:tr h="6890375">
                <a:tc>
                  <a:txBody>
                    <a:bodyPr/>
                    <a:lstStyle/>
                    <a:p>
                      <a:pPr marL="0" lvl="0" indent="0" algn="ctr" rtl="0">
                        <a:spcBef>
                          <a:spcPts val="0"/>
                        </a:spcBef>
                        <a:spcAft>
                          <a:spcPts val="0"/>
                        </a:spcAft>
                        <a:buNone/>
                      </a:pPr>
                      <a:r>
                        <a:rPr lang="en-US" sz="7200">
                          <a:solidFill>
                            <a:srgbClr val="F3F3F3"/>
                          </a:solidFill>
                        </a:rPr>
                        <a:t>Data communicated </a:t>
                      </a:r>
                      <a:endParaRPr sz="7200">
                        <a:solidFill>
                          <a:srgbClr val="F3F3F3"/>
                        </a:solidFill>
                      </a:endParaRPr>
                    </a:p>
                    <a:p>
                      <a:pPr marL="0" lvl="0" indent="0" algn="ctr" rtl="0">
                        <a:spcBef>
                          <a:spcPts val="0"/>
                        </a:spcBef>
                        <a:spcAft>
                          <a:spcPts val="0"/>
                        </a:spcAft>
                        <a:buNone/>
                      </a:pPr>
                      <a:r>
                        <a:rPr lang="en-US" sz="7200">
                          <a:solidFill>
                            <a:srgbClr val="F3F3F3"/>
                          </a:solidFill>
                        </a:rPr>
                        <a:t>in different ways</a:t>
                      </a:r>
                      <a:endParaRPr sz="7200">
                        <a:solidFill>
                          <a:srgbClr val="F3F3F3"/>
                        </a:solidFill>
                      </a:endParaRPr>
                    </a:p>
                    <a:p>
                      <a:pPr marL="0" lvl="0" indent="0" algn="ctr" rtl="0">
                        <a:spcBef>
                          <a:spcPts val="0"/>
                        </a:spcBef>
                        <a:spcAft>
                          <a:spcPts val="0"/>
                        </a:spcAft>
                        <a:buNone/>
                      </a:pPr>
                      <a:endParaRPr sz="7200">
                        <a:solidFill>
                          <a:srgbClr val="F3F3F3"/>
                        </a:solidFill>
                      </a:endParaRPr>
                    </a:p>
                    <a:p>
                      <a:pPr marL="0" lvl="0" indent="0" algn="ctr" rtl="0">
                        <a:spcBef>
                          <a:spcPts val="0"/>
                        </a:spcBef>
                        <a:spcAft>
                          <a:spcPts val="0"/>
                        </a:spcAft>
                        <a:buNone/>
                      </a:pPr>
                      <a:endParaRPr sz="7200">
                        <a:solidFill>
                          <a:srgbClr val="F3F3F3"/>
                        </a:solidFill>
                      </a:endParaRPr>
                    </a:p>
                    <a:p>
                      <a:pPr marL="0" lvl="0" indent="0" algn="ctr" rtl="0">
                        <a:spcBef>
                          <a:spcPts val="0"/>
                        </a:spcBef>
                        <a:spcAft>
                          <a:spcPts val="0"/>
                        </a:spcAft>
                        <a:buNone/>
                      </a:pPr>
                      <a:endParaRPr sz="7200">
                        <a:solidFill>
                          <a:srgbClr val="F3F3F3"/>
                        </a:solidFill>
                      </a:endParaRPr>
                    </a:p>
                  </a:txBody>
                  <a:tcPr marL="91425" marR="91425" marT="91425" marB="91425" anchor="ctr">
                    <a:lnL w="228600" cap="flat" cmpd="sng">
                      <a:solidFill>
                        <a:schemeClr val="dk2"/>
                      </a:solidFill>
                      <a:prstDash val="solid"/>
                      <a:round/>
                      <a:headEnd type="none" w="sm" len="sm"/>
                      <a:tailEnd type="none" w="sm" len="sm"/>
                    </a:lnL>
                    <a:lnR w="228600" cap="flat" cmpd="sng">
                      <a:solidFill>
                        <a:schemeClr val="dk2"/>
                      </a:solidFill>
                      <a:prstDash val="solid"/>
                      <a:round/>
                      <a:headEnd type="none" w="sm" len="sm"/>
                      <a:tailEnd type="none" w="sm" len="sm"/>
                    </a:lnR>
                    <a:lnT w="228600" cap="flat" cmpd="sng">
                      <a:solidFill>
                        <a:schemeClr val="dk2"/>
                      </a:solidFill>
                      <a:prstDash val="solid"/>
                      <a:round/>
                      <a:headEnd type="none" w="sm" len="sm"/>
                      <a:tailEnd type="none" w="sm" len="sm"/>
                    </a:lnT>
                    <a:lnB w="228600" cap="flat" cmpd="sng">
                      <a:solidFill>
                        <a:schemeClr val="dk2"/>
                      </a:solidFill>
                      <a:prstDash val="solid"/>
                      <a:round/>
                      <a:headEnd type="none" w="sm" len="sm"/>
                      <a:tailEnd type="none" w="sm" len="sm"/>
                    </a:lnB>
                    <a:solidFill>
                      <a:srgbClr val="363636"/>
                    </a:solidFill>
                  </a:tcPr>
                </a:tc>
                <a:tc>
                  <a:txBody>
                    <a:bodyPr/>
                    <a:lstStyle/>
                    <a:p>
                      <a:pPr marL="0" lvl="0" indent="0" algn="ctr" rtl="0">
                        <a:spcBef>
                          <a:spcPts val="0"/>
                        </a:spcBef>
                        <a:spcAft>
                          <a:spcPts val="0"/>
                        </a:spcAft>
                        <a:buNone/>
                      </a:pPr>
                      <a:r>
                        <a:rPr lang="en-US" sz="7200">
                          <a:solidFill>
                            <a:srgbClr val="F3F3F3"/>
                          </a:solidFill>
                        </a:rPr>
                        <a:t>Data that follows</a:t>
                      </a:r>
                      <a:endParaRPr sz="7200">
                        <a:solidFill>
                          <a:srgbClr val="F3F3F3"/>
                        </a:solidFill>
                      </a:endParaRPr>
                    </a:p>
                    <a:p>
                      <a:pPr marL="0" lvl="0" indent="0" algn="ctr" rtl="0">
                        <a:spcBef>
                          <a:spcPts val="0"/>
                        </a:spcBef>
                        <a:spcAft>
                          <a:spcPts val="0"/>
                        </a:spcAft>
                        <a:buNone/>
                      </a:pPr>
                      <a:r>
                        <a:rPr lang="en-US" sz="7200">
                          <a:solidFill>
                            <a:srgbClr val="F3F3F3"/>
                          </a:solidFill>
                        </a:rPr>
                        <a:t>different distributions</a:t>
                      </a:r>
                      <a:endParaRPr sz="7200">
                        <a:solidFill>
                          <a:srgbClr val="F3F3F3"/>
                        </a:solidFill>
                      </a:endParaRPr>
                    </a:p>
                    <a:p>
                      <a:pPr marL="0" lvl="0" indent="0" algn="ctr" rtl="0">
                        <a:spcBef>
                          <a:spcPts val="0"/>
                        </a:spcBef>
                        <a:spcAft>
                          <a:spcPts val="0"/>
                        </a:spcAft>
                        <a:buNone/>
                      </a:pPr>
                      <a:endParaRPr sz="7200">
                        <a:solidFill>
                          <a:srgbClr val="F3F3F3"/>
                        </a:solidFill>
                      </a:endParaRPr>
                    </a:p>
                    <a:p>
                      <a:pPr marL="0" lvl="0" indent="0" algn="ctr" rtl="0">
                        <a:spcBef>
                          <a:spcPts val="0"/>
                        </a:spcBef>
                        <a:spcAft>
                          <a:spcPts val="0"/>
                        </a:spcAft>
                        <a:buNone/>
                      </a:pPr>
                      <a:endParaRPr sz="7200">
                        <a:solidFill>
                          <a:srgbClr val="F3F3F3"/>
                        </a:solidFill>
                      </a:endParaRPr>
                    </a:p>
                    <a:p>
                      <a:pPr marL="0" lvl="0" indent="0" algn="ctr" rtl="0">
                        <a:spcBef>
                          <a:spcPts val="0"/>
                        </a:spcBef>
                        <a:spcAft>
                          <a:spcPts val="0"/>
                        </a:spcAft>
                        <a:buNone/>
                      </a:pPr>
                      <a:endParaRPr sz="7200">
                        <a:solidFill>
                          <a:srgbClr val="F3F3F3"/>
                        </a:solidFill>
                      </a:endParaRPr>
                    </a:p>
                  </a:txBody>
                  <a:tcPr marL="91425" marR="91425" marT="91425" marB="91425" anchor="ctr">
                    <a:lnL w="228600" cap="flat" cmpd="sng">
                      <a:solidFill>
                        <a:schemeClr val="dk2"/>
                      </a:solidFill>
                      <a:prstDash val="solid"/>
                      <a:round/>
                      <a:headEnd type="none" w="sm" len="sm"/>
                      <a:tailEnd type="none" w="sm" len="sm"/>
                    </a:lnL>
                    <a:lnR w="228600" cap="flat" cmpd="sng">
                      <a:solidFill>
                        <a:schemeClr val="dk2"/>
                      </a:solidFill>
                      <a:prstDash val="solid"/>
                      <a:round/>
                      <a:headEnd type="none" w="sm" len="sm"/>
                      <a:tailEnd type="none" w="sm" len="sm"/>
                    </a:lnR>
                    <a:lnT w="228600" cap="flat" cmpd="sng">
                      <a:solidFill>
                        <a:schemeClr val="dk2"/>
                      </a:solidFill>
                      <a:prstDash val="solid"/>
                      <a:round/>
                      <a:headEnd type="none" w="sm" len="sm"/>
                      <a:tailEnd type="none" w="sm" len="sm"/>
                    </a:lnT>
                    <a:lnB w="228600" cap="flat" cmpd="sng">
                      <a:solidFill>
                        <a:schemeClr val="dk2"/>
                      </a:solidFill>
                      <a:prstDash val="solid"/>
                      <a:round/>
                      <a:headEnd type="none" w="sm" len="sm"/>
                      <a:tailEnd type="none" w="sm" len="sm"/>
                    </a:lnB>
                    <a:solidFill>
                      <a:srgbClr val="363636"/>
                    </a:solidFill>
                  </a:tcPr>
                </a:tc>
                <a:extLst>
                  <a:ext uri="{0D108BD9-81ED-4DB2-BD59-A6C34878D82A}">
                    <a16:rowId xmlns:a16="http://schemas.microsoft.com/office/drawing/2014/main" val="10000"/>
                  </a:ext>
                </a:extLst>
              </a:tr>
              <a:tr h="6890375">
                <a:tc>
                  <a:txBody>
                    <a:bodyPr/>
                    <a:lstStyle/>
                    <a:p>
                      <a:pPr marL="0" lvl="0" indent="0" algn="ctr" rtl="0">
                        <a:spcBef>
                          <a:spcPts val="0"/>
                        </a:spcBef>
                        <a:spcAft>
                          <a:spcPts val="0"/>
                        </a:spcAft>
                        <a:buNone/>
                      </a:pPr>
                      <a:r>
                        <a:rPr lang="en-US" sz="7200">
                          <a:solidFill>
                            <a:srgbClr val="F3F3F3"/>
                          </a:solidFill>
                        </a:rPr>
                        <a:t>Data produced/ingested </a:t>
                      </a:r>
                      <a:endParaRPr sz="7200">
                        <a:solidFill>
                          <a:srgbClr val="F3F3F3"/>
                        </a:solidFill>
                      </a:endParaRPr>
                    </a:p>
                    <a:p>
                      <a:pPr marL="0" lvl="0" indent="0" algn="ctr" rtl="0">
                        <a:spcBef>
                          <a:spcPts val="0"/>
                        </a:spcBef>
                        <a:spcAft>
                          <a:spcPts val="0"/>
                        </a:spcAft>
                        <a:buNone/>
                      </a:pPr>
                      <a:r>
                        <a:rPr lang="en-US" sz="7200">
                          <a:solidFill>
                            <a:srgbClr val="F3F3F3"/>
                          </a:solidFill>
                        </a:rPr>
                        <a:t>in different ways</a:t>
                      </a:r>
                      <a:endParaRPr sz="7200">
                        <a:solidFill>
                          <a:srgbClr val="F3F3F3"/>
                        </a:solidFill>
                      </a:endParaRPr>
                    </a:p>
                    <a:p>
                      <a:pPr marL="0" lvl="0" indent="0" algn="ctr" rtl="0">
                        <a:spcBef>
                          <a:spcPts val="0"/>
                        </a:spcBef>
                        <a:spcAft>
                          <a:spcPts val="0"/>
                        </a:spcAft>
                        <a:buNone/>
                      </a:pPr>
                      <a:endParaRPr sz="7200">
                        <a:solidFill>
                          <a:srgbClr val="F3F3F3"/>
                        </a:solidFill>
                      </a:endParaRPr>
                    </a:p>
                    <a:p>
                      <a:pPr marL="0" lvl="0" indent="0" algn="ctr" rtl="0">
                        <a:spcBef>
                          <a:spcPts val="0"/>
                        </a:spcBef>
                        <a:spcAft>
                          <a:spcPts val="0"/>
                        </a:spcAft>
                        <a:buNone/>
                      </a:pPr>
                      <a:endParaRPr sz="7200">
                        <a:solidFill>
                          <a:srgbClr val="F3F3F3"/>
                        </a:solidFill>
                      </a:endParaRPr>
                    </a:p>
                    <a:p>
                      <a:pPr marL="0" lvl="0" indent="0" algn="ctr" rtl="0">
                        <a:spcBef>
                          <a:spcPts val="0"/>
                        </a:spcBef>
                        <a:spcAft>
                          <a:spcPts val="0"/>
                        </a:spcAft>
                        <a:buNone/>
                      </a:pPr>
                      <a:endParaRPr sz="7200">
                        <a:solidFill>
                          <a:srgbClr val="F3F3F3"/>
                        </a:solidFill>
                      </a:endParaRPr>
                    </a:p>
                  </a:txBody>
                  <a:tcPr marL="91425" marR="91425" marT="91425" marB="91425" anchor="ctr">
                    <a:lnL w="228600" cap="flat" cmpd="sng">
                      <a:solidFill>
                        <a:schemeClr val="dk2"/>
                      </a:solidFill>
                      <a:prstDash val="solid"/>
                      <a:round/>
                      <a:headEnd type="none" w="sm" len="sm"/>
                      <a:tailEnd type="none" w="sm" len="sm"/>
                    </a:lnL>
                    <a:lnR w="228600" cap="flat" cmpd="sng">
                      <a:solidFill>
                        <a:schemeClr val="dk2"/>
                      </a:solidFill>
                      <a:prstDash val="solid"/>
                      <a:round/>
                      <a:headEnd type="none" w="sm" len="sm"/>
                      <a:tailEnd type="none" w="sm" len="sm"/>
                    </a:lnR>
                    <a:lnT w="228600" cap="flat" cmpd="sng">
                      <a:solidFill>
                        <a:schemeClr val="dk2"/>
                      </a:solidFill>
                      <a:prstDash val="solid"/>
                      <a:round/>
                      <a:headEnd type="none" w="sm" len="sm"/>
                      <a:tailEnd type="none" w="sm" len="sm"/>
                    </a:lnT>
                    <a:lnB w="228600" cap="flat" cmpd="sng">
                      <a:solidFill>
                        <a:schemeClr val="dk2"/>
                      </a:solidFill>
                      <a:prstDash val="solid"/>
                      <a:round/>
                      <a:headEnd type="none" w="sm" len="sm"/>
                      <a:tailEnd type="none" w="sm" len="sm"/>
                    </a:lnB>
                    <a:solidFill>
                      <a:srgbClr val="363636"/>
                    </a:solidFill>
                  </a:tcPr>
                </a:tc>
                <a:tc>
                  <a:txBody>
                    <a:bodyPr/>
                    <a:lstStyle/>
                    <a:p>
                      <a:pPr marL="0" lvl="0" indent="0" algn="ctr" rtl="0">
                        <a:spcBef>
                          <a:spcPts val="0"/>
                        </a:spcBef>
                        <a:spcAft>
                          <a:spcPts val="0"/>
                        </a:spcAft>
                        <a:buNone/>
                      </a:pPr>
                      <a:r>
                        <a:rPr lang="en-US" sz="7200">
                          <a:solidFill>
                            <a:srgbClr val="F3F3F3"/>
                          </a:solidFill>
                        </a:rPr>
                        <a:t>Data that is structurally </a:t>
                      </a:r>
                      <a:endParaRPr sz="7200">
                        <a:solidFill>
                          <a:srgbClr val="F3F3F3"/>
                        </a:solidFill>
                      </a:endParaRPr>
                    </a:p>
                    <a:p>
                      <a:pPr marL="0" lvl="0" indent="0" algn="ctr" rtl="0">
                        <a:spcBef>
                          <a:spcPts val="0"/>
                        </a:spcBef>
                        <a:spcAft>
                          <a:spcPts val="0"/>
                        </a:spcAft>
                        <a:buNone/>
                      </a:pPr>
                      <a:r>
                        <a:rPr lang="en-US" sz="7200">
                          <a:solidFill>
                            <a:srgbClr val="F3F3F3"/>
                          </a:solidFill>
                        </a:rPr>
                        <a:t>different to model</a:t>
                      </a:r>
                      <a:endParaRPr sz="7200">
                        <a:solidFill>
                          <a:srgbClr val="F3F3F3"/>
                        </a:solidFill>
                      </a:endParaRPr>
                    </a:p>
                    <a:p>
                      <a:pPr marL="0" lvl="0" indent="0" algn="ctr" rtl="0">
                        <a:spcBef>
                          <a:spcPts val="0"/>
                        </a:spcBef>
                        <a:spcAft>
                          <a:spcPts val="0"/>
                        </a:spcAft>
                        <a:buNone/>
                      </a:pPr>
                      <a:endParaRPr sz="7200">
                        <a:solidFill>
                          <a:srgbClr val="F3F3F3"/>
                        </a:solidFill>
                      </a:endParaRPr>
                    </a:p>
                    <a:p>
                      <a:pPr marL="0" lvl="0" indent="0" algn="ctr" rtl="0">
                        <a:spcBef>
                          <a:spcPts val="0"/>
                        </a:spcBef>
                        <a:spcAft>
                          <a:spcPts val="0"/>
                        </a:spcAft>
                        <a:buNone/>
                      </a:pPr>
                      <a:endParaRPr sz="7200">
                        <a:solidFill>
                          <a:srgbClr val="F3F3F3"/>
                        </a:solidFill>
                      </a:endParaRPr>
                    </a:p>
                    <a:p>
                      <a:pPr marL="0" lvl="0" indent="0" algn="ctr" rtl="0">
                        <a:spcBef>
                          <a:spcPts val="0"/>
                        </a:spcBef>
                        <a:spcAft>
                          <a:spcPts val="0"/>
                        </a:spcAft>
                        <a:buNone/>
                      </a:pPr>
                      <a:endParaRPr sz="7200">
                        <a:solidFill>
                          <a:srgbClr val="F3F3F3"/>
                        </a:solidFill>
                      </a:endParaRPr>
                    </a:p>
                  </a:txBody>
                  <a:tcPr marL="91425" marR="91425" marT="91425" marB="91425" anchor="ctr">
                    <a:lnL w="228600" cap="flat" cmpd="sng">
                      <a:solidFill>
                        <a:schemeClr val="dk2"/>
                      </a:solidFill>
                      <a:prstDash val="solid"/>
                      <a:round/>
                      <a:headEnd type="none" w="sm" len="sm"/>
                      <a:tailEnd type="none" w="sm" len="sm"/>
                    </a:lnL>
                    <a:lnR w="228600" cap="flat" cmpd="sng">
                      <a:solidFill>
                        <a:schemeClr val="dk2"/>
                      </a:solidFill>
                      <a:prstDash val="solid"/>
                      <a:round/>
                      <a:headEnd type="none" w="sm" len="sm"/>
                      <a:tailEnd type="none" w="sm" len="sm"/>
                    </a:lnR>
                    <a:lnT w="228600" cap="flat" cmpd="sng">
                      <a:solidFill>
                        <a:schemeClr val="dk2"/>
                      </a:solidFill>
                      <a:prstDash val="solid"/>
                      <a:round/>
                      <a:headEnd type="none" w="sm" len="sm"/>
                      <a:tailEnd type="none" w="sm" len="sm"/>
                    </a:lnT>
                    <a:lnB w="228600" cap="flat" cmpd="sng">
                      <a:solidFill>
                        <a:schemeClr val="dk2"/>
                      </a:solidFill>
                      <a:prstDash val="solid"/>
                      <a:round/>
                      <a:headEnd type="none" w="sm" len="sm"/>
                      <a:tailEnd type="none" w="sm" len="sm"/>
                    </a:lnB>
                    <a:solidFill>
                      <a:srgbClr val="363636"/>
                    </a:solidFill>
                  </a:tcPr>
                </a:tc>
                <a:extLst>
                  <a:ext uri="{0D108BD9-81ED-4DB2-BD59-A6C34878D82A}">
                    <a16:rowId xmlns:a16="http://schemas.microsoft.com/office/drawing/2014/main" val="10001"/>
                  </a:ext>
                </a:extLst>
              </a:tr>
            </a:tbl>
          </a:graphicData>
        </a:graphic>
      </p:graphicFrame>
      <p:sp>
        <p:nvSpPr>
          <p:cNvPr id="404" name="Google Shape;404;p41"/>
          <p:cNvSpPr txBox="1"/>
          <p:nvPr/>
        </p:nvSpPr>
        <p:spPr>
          <a:xfrm>
            <a:off x="7607275" y="18753050"/>
            <a:ext cx="81795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8400">
                <a:solidFill>
                  <a:srgbClr val="999999"/>
                </a:solidFill>
              </a:rPr>
              <a:t>Surface</a:t>
            </a:r>
            <a:endParaRPr>
              <a:solidFill>
                <a:srgbClr val="999999"/>
              </a:solidFill>
            </a:endParaRPr>
          </a:p>
        </p:txBody>
      </p:sp>
      <p:sp>
        <p:nvSpPr>
          <p:cNvPr id="405" name="Google Shape;405;p41"/>
          <p:cNvSpPr txBox="1"/>
          <p:nvPr/>
        </p:nvSpPr>
        <p:spPr>
          <a:xfrm>
            <a:off x="20915350" y="18753050"/>
            <a:ext cx="81795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8400">
                <a:solidFill>
                  <a:srgbClr val="999999"/>
                </a:solidFill>
              </a:rPr>
              <a:t>Technical</a:t>
            </a:r>
            <a:endParaRPr>
              <a:solidFill>
                <a:srgbClr val="999999"/>
              </a:solidFill>
            </a:endParaRPr>
          </a:p>
        </p:txBody>
      </p:sp>
      <p:sp>
        <p:nvSpPr>
          <p:cNvPr id="406" name="Google Shape;406;p41"/>
          <p:cNvSpPr txBox="1"/>
          <p:nvPr/>
        </p:nvSpPr>
        <p:spPr>
          <a:xfrm>
            <a:off x="31715700" y="7357700"/>
            <a:ext cx="51954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8400">
                <a:solidFill>
                  <a:srgbClr val="999999"/>
                </a:solidFill>
              </a:rPr>
              <a:t>Broad</a:t>
            </a:r>
            <a:endParaRPr>
              <a:solidFill>
                <a:srgbClr val="999999"/>
              </a:solidFill>
            </a:endParaRPr>
          </a:p>
        </p:txBody>
      </p:sp>
      <p:sp>
        <p:nvSpPr>
          <p:cNvPr id="407" name="Google Shape;407;p41"/>
          <p:cNvSpPr txBox="1"/>
          <p:nvPr/>
        </p:nvSpPr>
        <p:spPr>
          <a:xfrm>
            <a:off x="31715700" y="14270650"/>
            <a:ext cx="51954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8400">
                <a:solidFill>
                  <a:srgbClr val="999999"/>
                </a:solidFill>
              </a:rPr>
              <a:t>Narrow</a:t>
            </a:r>
            <a:endParaRPr>
              <a:solidFill>
                <a:srgbClr val="999999"/>
              </a:solidFill>
            </a:endParaRPr>
          </a:p>
        </p:txBody>
      </p:sp>
      <p:pic>
        <p:nvPicPr>
          <p:cNvPr id="408" name="Google Shape;408;p41"/>
          <p:cNvPicPr preferRelativeResize="0"/>
          <p:nvPr/>
        </p:nvPicPr>
        <p:blipFill rotWithShape="1">
          <a:blip r:embed="rId4">
            <a:alphaModFix/>
          </a:blip>
          <a:srcRect b="80635"/>
          <a:stretch/>
        </p:blipFill>
        <p:spPr>
          <a:xfrm>
            <a:off x="19344676" y="8667800"/>
            <a:ext cx="11625650" cy="1912699"/>
          </a:xfrm>
          <a:prstGeom prst="rect">
            <a:avLst/>
          </a:prstGeom>
          <a:noFill/>
          <a:ln>
            <a:noFill/>
          </a:ln>
        </p:spPr>
      </p:pic>
      <p:pic>
        <p:nvPicPr>
          <p:cNvPr id="409" name="Google Shape;409;p41"/>
          <p:cNvPicPr preferRelativeResize="0"/>
          <p:nvPr/>
        </p:nvPicPr>
        <p:blipFill rotWithShape="1">
          <a:blip r:embed="rId4">
            <a:alphaModFix/>
          </a:blip>
          <a:srcRect t="80635"/>
          <a:stretch/>
        </p:blipFill>
        <p:spPr>
          <a:xfrm>
            <a:off x="19192275" y="15146252"/>
            <a:ext cx="11625650" cy="2092399"/>
          </a:xfrm>
          <a:prstGeom prst="rect">
            <a:avLst/>
          </a:prstGeom>
          <a:noFill/>
          <a:ln>
            <a:noFill/>
          </a:ln>
        </p:spPr>
      </p:pic>
      <p:pic>
        <p:nvPicPr>
          <p:cNvPr id="410" name="Google Shape;410;p41"/>
          <p:cNvPicPr preferRelativeResize="0"/>
          <p:nvPr/>
        </p:nvPicPr>
        <p:blipFill rotWithShape="1">
          <a:blip r:embed="rId4">
            <a:alphaModFix/>
          </a:blip>
          <a:srcRect t="26637" b="47903"/>
          <a:stretch/>
        </p:blipFill>
        <p:spPr>
          <a:xfrm>
            <a:off x="5884200" y="8138250"/>
            <a:ext cx="11625650" cy="2514599"/>
          </a:xfrm>
          <a:prstGeom prst="rect">
            <a:avLst/>
          </a:prstGeom>
          <a:noFill/>
          <a:ln>
            <a:noFill/>
          </a:ln>
        </p:spPr>
      </p:pic>
      <p:pic>
        <p:nvPicPr>
          <p:cNvPr id="411" name="Google Shape;411;p41"/>
          <p:cNvPicPr preferRelativeResize="0"/>
          <p:nvPr/>
        </p:nvPicPr>
        <p:blipFill rotWithShape="1">
          <a:blip r:embed="rId4">
            <a:alphaModFix/>
          </a:blip>
          <a:srcRect t="53433" b="21107"/>
          <a:stretch/>
        </p:blipFill>
        <p:spPr>
          <a:xfrm>
            <a:off x="5884200" y="14895724"/>
            <a:ext cx="11625650" cy="266675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74558"/>
    </mc:Choice>
    <mc:Fallback xmlns="">
      <p:transition spd="slow" advTm="174558"/>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pic>
        <p:nvPicPr>
          <p:cNvPr id="1080" name="Google Shape;1080;p84"/>
          <p:cNvPicPr preferRelativeResize="0">
            <a:picLocks noGrp="1"/>
          </p:cNvPicPr>
          <p:nvPr>
            <p:ph type="pic" idx="2"/>
          </p:nvPr>
        </p:nvPicPr>
        <p:blipFill rotWithShape="1">
          <a:blip r:embed="rId3">
            <a:alphaModFix/>
          </a:blip>
          <a:srcRect l="1741" t="1572" r="74493" b="35040"/>
          <a:stretch/>
        </p:blipFill>
        <p:spPr>
          <a:xfrm>
            <a:off x="0" y="3895375"/>
            <a:ext cx="10052874" cy="16678625"/>
          </a:xfrm>
          <a:prstGeom prst="rect">
            <a:avLst/>
          </a:prstGeom>
          <a:solidFill>
            <a:srgbClr val="F2F2F2">
              <a:alpha val="60780"/>
            </a:srgbClr>
          </a:solidFill>
          <a:ln>
            <a:noFill/>
          </a:ln>
        </p:spPr>
      </p:pic>
      <p:sp>
        <p:nvSpPr>
          <p:cNvPr id="1081" name="Google Shape;1081;p8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Multimodal Connections</a:t>
            </a:r>
            <a:endParaRPr sz="8400"/>
          </a:p>
        </p:txBody>
      </p:sp>
      <p:sp>
        <p:nvSpPr>
          <p:cNvPr id="1082" name="Google Shape;1082;p84"/>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Core Components of Generative AI</a:t>
            </a:r>
            <a:endParaRPr sz="5400" b="1"/>
          </a:p>
        </p:txBody>
      </p:sp>
      <p:sp>
        <p:nvSpPr>
          <p:cNvPr id="1083" name="Google Shape;1083;p84"/>
          <p:cNvSpPr/>
          <p:nvPr/>
        </p:nvSpPr>
        <p:spPr>
          <a:xfrm>
            <a:off x="12969450" y="10383875"/>
            <a:ext cx="105447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Image of Objects</a:t>
            </a:r>
            <a:endParaRPr sz="6400"/>
          </a:p>
        </p:txBody>
      </p:sp>
      <p:cxnSp>
        <p:nvCxnSpPr>
          <p:cNvPr id="1084" name="Google Shape;1084;p84"/>
          <p:cNvCxnSpPr>
            <a:endCxn id="1085" idx="1"/>
          </p:cNvCxnSpPr>
          <p:nvPr/>
        </p:nvCxnSpPr>
        <p:spPr>
          <a:xfrm>
            <a:off x="10085850" y="5521125"/>
            <a:ext cx="2929800" cy="2100"/>
          </a:xfrm>
          <a:prstGeom prst="straightConnector1">
            <a:avLst/>
          </a:prstGeom>
          <a:noFill/>
          <a:ln w="76200" cap="flat" cmpd="sng">
            <a:solidFill>
              <a:schemeClr val="dk2"/>
            </a:solidFill>
            <a:prstDash val="solid"/>
            <a:round/>
            <a:headEnd type="none" w="med" len="med"/>
            <a:tailEnd type="none" w="med" len="med"/>
          </a:ln>
        </p:spPr>
      </p:cxnSp>
      <p:sp>
        <p:nvSpPr>
          <p:cNvPr id="1085" name="Google Shape;1085;p84"/>
          <p:cNvSpPr/>
          <p:nvPr/>
        </p:nvSpPr>
        <p:spPr>
          <a:xfrm>
            <a:off x="13015650" y="4938675"/>
            <a:ext cx="10737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Letters </a:t>
            </a:r>
            <a:endParaRPr sz="6400"/>
          </a:p>
        </p:txBody>
      </p:sp>
      <p:cxnSp>
        <p:nvCxnSpPr>
          <p:cNvPr id="1086" name="Google Shape;1086;p84"/>
          <p:cNvCxnSpPr/>
          <p:nvPr/>
        </p:nvCxnSpPr>
        <p:spPr>
          <a:xfrm>
            <a:off x="10049475" y="16450800"/>
            <a:ext cx="4093200" cy="54900"/>
          </a:xfrm>
          <a:prstGeom prst="straightConnector1">
            <a:avLst/>
          </a:prstGeom>
          <a:noFill/>
          <a:ln w="76200" cap="flat" cmpd="sng">
            <a:solidFill>
              <a:schemeClr val="dk2"/>
            </a:solidFill>
            <a:prstDash val="solid"/>
            <a:round/>
            <a:headEnd type="none" w="med" len="med"/>
            <a:tailEnd type="none" w="med" len="med"/>
          </a:ln>
        </p:spPr>
      </p:cxnSp>
      <p:sp>
        <p:nvSpPr>
          <p:cNvPr id="1087" name="Google Shape;1087;p84"/>
          <p:cNvSpPr/>
          <p:nvPr/>
        </p:nvSpPr>
        <p:spPr>
          <a:xfrm>
            <a:off x="13006275" y="15845025"/>
            <a:ext cx="104985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Images</a:t>
            </a:r>
            <a:endParaRPr sz="6400"/>
          </a:p>
        </p:txBody>
      </p:sp>
      <p:cxnSp>
        <p:nvCxnSpPr>
          <p:cNvPr id="1088" name="Google Shape;1088;p84"/>
          <p:cNvCxnSpPr/>
          <p:nvPr/>
        </p:nvCxnSpPr>
        <p:spPr>
          <a:xfrm>
            <a:off x="10122550" y="8240975"/>
            <a:ext cx="3983100" cy="32700"/>
          </a:xfrm>
          <a:prstGeom prst="straightConnector1">
            <a:avLst/>
          </a:prstGeom>
          <a:noFill/>
          <a:ln w="76200" cap="flat" cmpd="sng">
            <a:solidFill>
              <a:schemeClr val="dk2"/>
            </a:solidFill>
            <a:prstDash val="solid"/>
            <a:round/>
            <a:headEnd type="none" w="med" len="med"/>
            <a:tailEnd type="none" w="med" len="med"/>
          </a:ln>
        </p:spPr>
      </p:cxnSp>
      <p:sp>
        <p:nvSpPr>
          <p:cNvPr id="1089" name="Google Shape;1089;p84"/>
          <p:cNvSpPr/>
          <p:nvPr/>
        </p:nvSpPr>
        <p:spPr>
          <a:xfrm>
            <a:off x="13015650" y="7699375"/>
            <a:ext cx="105447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Frequencies</a:t>
            </a:r>
            <a:endParaRPr sz="6400"/>
          </a:p>
        </p:txBody>
      </p:sp>
      <p:cxnSp>
        <p:nvCxnSpPr>
          <p:cNvPr id="1090" name="Google Shape;1090;p84"/>
          <p:cNvCxnSpPr/>
          <p:nvPr/>
        </p:nvCxnSpPr>
        <p:spPr>
          <a:xfrm>
            <a:off x="10122550" y="13679725"/>
            <a:ext cx="3910200" cy="0"/>
          </a:xfrm>
          <a:prstGeom prst="straightConnector1">
            <a:avLst/>
          </a:prstGeom>
          <a:noFill/>
          <a:ln w="76200" cap="flat" cmpd="sng">
            <a:solidFill>
              <a:schemeClr val="dk2"/>
            </a:solidFill>
            <a:prstDash val="solid"/>
            <a:round/>
            <a:headEnd type="none" w="med" len="med"/>
            <a:tailEnd type="none" w="med" len="med"/>
          </a:ln>
        </p:spPr>
      </p:cxnSp>
      <p:sp>
        <p:nvSpPr>
          <p:cNvPr id="1091" name="Google Shape;1091;p84"/>
          <p:cNvSpPr/>
          <p:nvPr/>
        </p:nvSpPr>
        <p:spPr>
          <a:xfrm>
            <a:off x="13015650" y="13150625"/>
            <a:ext cx="104985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3D Field</a:t>
            </a:r>
            <a:endParaRPr sz="6400"/>
          </a:p>
        </p:txBody>
      </p:sp>
      <p:sp>
        <p:nvSpPr>
          <p:cNvPr id="1092" name="Google Shape;1092;p84"/>
          <p:cNvSpPr/>
          <p:nvPr/>
        </p:nvSpPr>
        <p:spPr>
          <a:xfrm>
            <a:off x="26134775" y="13200713"/>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Collection of Faces</a:t>
            </a:r>
            <a:endParaRPr sz="6400"/>
          </a:p>
        </p:txBody>
      </p:sp>
      <p:sp>
        <p:nvSpPr>
          <p:cNvPr id="1093" name="Google Shape;1093;p84"/>
          <p:cNvSpPr/>
          <p:nvPr/>
        </p:nvSpPr>
        <p:spPr>
          <a:xfrm>
            <a:off x="26134775" y="14880388"/>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Volume of Values</a:t>
            </a:r>
            <a:endParaRPr sz="6400"/>
          </a:p>
        </p:txBody>
      </p:sp>
      <p:cxnSp>
        <p:nvCxnSpPr>
          <p:cNvPr id="1094" name="Google Shape;1094;p84"/>
          <p:cNvCxnSpPr>
            <a:stCxn id="1091" idx="3"/>
            <a:endCxn id="1092" idx="1"/>
          </p:cNvCxnSpPr>
          <p:nvPr/>
        </p:nvCxnSpPr>
        <p:spPr>
          <a:xfrm>
            <a:off x="23514150" y="13735175"/>
            <a:ext cx="2620500" cy="50100"/>
          </a:xfrm>
          <a:prstGeom prst="straightConnector1">
            <a:avLst/>
          </a:prstGeom>
          <a:noFill/>
          <a:ln w="76200" cap="flat" cmpd="sng">
            <a:solidFill>
              <a:schemeClr val="dk2"/>
            </a:solidFill>
            <a:prstDash val="solid"/>
            <a:round/>
            <a:headEnd type="none" w="med" len="med"/>
            <a:tailEnd type="none" w="med" len="med"/>
          </a:ln>
        </p:spPr>
      </p:cxnSp>
      <p:cxnSp>
        <p:nvCxnSpPr>
          <p:cNvPr id="1095" name="Google Shape;1095;p84"/>
          <p:cNvCxnSpPr>
            <a:stCxn id="1091" idx="3"/>
            <a:endCxn id="1093" idx="1"/>
          </p:cNvCxnSpPr>
          <p:nvPr/>
        </p:nvCxnSpPr>
        <p:spPr>
          <a:xfrm>
            <a:off x="23514150" y="13735175"/>
            <a:ext cx="2620500" cy="1729800"/>
          </a:xfrm>
          <a:prstGeom prst="straightConnector1">
            <a:avLst/>
          </a:prstGeom>
          <a:noFill/>
          <a:ln w="76200" cap="flat" cmpd="sng">
            <a:solidFill>
              <a:schemeClr val="dk2"/>
            </a:solidFill>
            <a:prstDash val="solid"/>
            <a:round/>
            <a:headEnd type="none" w="med" len="med"/>
            <a:tailEnd type="none" w="med" len="med"/>
          </a:ln>
        </p:spPr>
      </p:cxnSp>
      <p:sp>
        <p:nvSpPr>
          <p:cNvPr id="1096" name="Google Shape;1096;p84"/>
          <p:cNvSpPr/>
          <p:nvPr/>
        </p:nvSpPr>
        <p:spPr>
          <a:xfrm>
            <a:off x="13006275" y="18536825"/>
            <a:ext cx="105447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Classes</a:t>
            </a:r>
            <a:endParaRPr sz="6400"/>
          </a:p>
        </p:txBody>
      </p:sp>
      <p:cxnSp>
        <p:nvCxnSpPr>
          <p:cNvPr id="1097" name="Google Shape;1097;p84"/>
          <p:cNvCxnSpPr>
            <a:endCxn id="1096" idx="1"/>
          </p:cNvCxnSpPr>
          <p:nvPr/>
        </p:nvCxnSpPr>
        <p:spPr>
          <a:xfrm>
            <a:off x="10012875" y="19112375"/>
            <a:ext cx="2993400" cy="9000"/>
          </a:xfrm>
          <a:prstGeom prst="straightConnector1">
            <a:avLst/>
          </a:prstGeom>
          <a:noFill/>
          <a:ln w="76200" cap="flat" cmpd="sng">
            <a:solidFill>
              <a:schemeClr val="dk2"/>
            </a:solidFill>
            <a:prstDash val="solid"/>
            <a:round/>
            <a:headEnd type="none" w="med" len="med"/>
            <a:tailEnd type="none" w="med" len="med"/>
          </a:ln>
        </p:spPr>
      </p:cxnSp>
      <p:cxnSp>
        <p:nvCxnSpPr>
          <p:cNvPr id="1098" name="Google Shape;1098;p84"/>
          <p:cNvCxnSpPr>
            <a:endCxn id="1083" idx="1"/>
          </p:cNvCxnSpPr>
          <p:nvPr/>
        </p:nvCxnSpPr>
        <p:spPr>
          <a:xfrm>
            <a:off x="10085850" y="10966025"/>
            <a:ext cx="2883600" cy="2400"/>
          </a:xfrm>
          <a:prstGeom prst="straightConnector1">
            <a:avLst/>
          </a:prstGeom>
          <a:noFill/>
          <a:ln w="76200" cap="flat" cmpd="sng">
            <a:solidFill>
              <a:schemeClr val="dk2"/>
            </a:solidFill>
            <a:prstDash val="solid"/>
            <a:round/>
            <a:headEnd type="none" w="med" len="med"/>
            <a:tailEnd type="none" w="med" len="med"/>
          </a:ln>
        </p:spPr>
      </p:cxnSp>
      <p:sp>
        <p:nvSpPr>
          <p:cNvPr id="1099" name="Google Shape;1099;p84"/>
          <p:cNvSpPr/>
          <p:nvPr/>
        </p:nvSpPr>
        <p:spPr>
          <a:xfrm>
            <a:off x="26134775" y="7731938"/>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Images</a:t>
            </a:r>
            <a:endParaRPr sz="6400"/>
          </a:p>
        </p:txBody>
      </p:sp>
      <p:sp>
        <p:nvSpPr>
          <p:cNvPr id="1100" name="Google Shape;1100;p84"/>
          <p:cNvSpPr/>
          <p:nvPr/>
        </p:nvSpPr>
        <p:spPr>
          <a:xfrm>
            <a:off x="26134775" y="4938663"/>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Classes</a:t>
            </a:r>
            <a:endParaRPr sz="6400"/>
          </a:p>
        </p:txBody>
      </p:sp>
      <p:sp>
        <p:nvSpPr>
          <p:cNvPr id="1101" name="Google Shape;1101;p84"/>
          <p:cNvSpPr/>
          <p:nvPr/>
        </p:nvSpPr>
        <p:spPr>
          <a:xfrm>
            <a:off x="26134775" y="10382825"/>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Grid of Pixels</a:t>
            </a:r>
            <a:endParaRPr sz="6400"/>
          </a:p>
        </p:txBody>
      </p:sp>
      <p:cxnSp>
        <p:nvCxnSpPr>
          <p:cNvPr id="1102" name="Google Shape;1102;p84"/>
          <p:cNvCxnSpPr>
            <a:stCxn id="1083" idx="3"/>
            <a:endCxn id="1101" idx="1"/>
          </p:cNvCxnSpPr>
          <p:nvPr/>
        </p:nvCxnSpPr>
        <p:spPr>
          <a:xfrm rot="10800000" flipH="1">
            <a:off x="23514150" y="10967525"/>
            <a:ext cx="2620500" cy="900"/>
          </a:xfrm>
          <a:prstGeom prst="straightConnector1">
            <a:avLst/>
          </a:prstGeom>
          <a:noFill/>
          <a:ln w="76200" cap="flat" cmpd="sng">
            <a:solidFill>
              <a:schemeClr val="dk2"/>
            </a:solidFill>
            <a:prstDash val="solid"/>
            <a:round/>
            <a:headEnd type="none" w="med" len="med"/>
            <a:tailEnd type="none" w="med" len="med"/>
          </a:ln>
        </p:spPr>
      </p:cxnSp>
      <p:cxnSp>
        <p:nvCxnSpPr>
          <p:cNvPr id="1103" name="Google Shape;1103;p84"/>
          <p:cNvCxnSpPr>
            <a:stCxn id="1089" idx="3"/>
            <a:endCxn id="1099" idx="1"/>
          </p:cNvCxnSpPr>
          <p:nvPr/>
        </p:nvCxnSpPr>
        <p:spPr>
          <a:xfrm>
            <a:off x="23560350" y="8283925"/>
            <a:ext cx="2574300" cy="32700"/>
          </a:xfrm>
          <a:prstGeom prst="straightConnector1">
            <a:avLst/>
          </a:prstGeom>
          <a:noFill/>
          <a:ln w="76200" cap="flat" cmpd="sng">
            <a:solidFill>
              <a:schemeClr val="dk2"/>
            </a:solidFill>
            <a:prstDash val="solid"/>
            <a:round/>
            <a:headEnd type="none" w="med" len="med"/>
            <a:tailEnd type="none" w="med" len="med"/>
          </a:ln>
        </p:spPr>
      </p:cxnSp>
      <p:cxnSp>
        <p:nvCxnSpPr>
          <p:cNvPr id="1104" name="Google Shape;1104;p84"/>
          <p:cNvCxnSpPr>
            <a:stCxn id="1085" idx="3"/>
            <a:endCxn id="1100" idx="1"/>
          </p:cNvCxnSpPr>
          <p:nvPr/>
        </p:nvCxnSpPr>
        <p:spPr>
          <a:xfrm>
            <a:off x="23753250" y="5523225"/>
            <a:ext cx="2381400" cy="0"/>
          </a:xfrm>
          <a:prstGeom prst="straightConnector1">
            <a:avLst/>
          </a:prstGeom>
          <a:noFill/>
          <a:ln w="76200" cap="flat" cmpd="sng">
            <a:solidFill>
              <a:schemeClr val="dk2"/>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slow" p14:dur="2000" advTm="171830"/>
    </mc:Choice>
    <mc:Fallback xmlns="">
      <p:transition spd="slow" advTm="17183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08"/>
        <p:cNvGrpSpPr/>
        <p:nvPr/>
      </p:nvGrpSpPr>
      <p:grpSpPr>
        <a:xfrm>
          <a:off x="0" y="0"/>
          <a:ext cx="0" cy="0"/>
          <a:chOff x="0" y="0"/>
          <a:chExt cx="0" cy="0"/>
        </a:xfrm>
      </p:grpSpPr>
      <p:pic>
        <p:nvPicPr>
          <p:cNvPr id="1109" name="Google Shape;1109;p85"/>
          <p:cNvPicPr preferRelativeResize="0">
            <a:picLocks noGrp="1"/>
          </p:cNvPicPr>
          <p:nvPr>
            <p:ph type="pic" idx="2"/>
          </p:nvPr>
        </p:nvPicPr>
        <p:blipFill rotWithShape="1">
          <a:blip r:embed="rId3">
            <a:alphaModFix/>
          </a:blip>
          <a:srcRect/>
          <a:stretch/>
        </p:blipFill>
        <p:spPr>
          <a:xfrm>
            <a:off x="3467100" y="2136250"/>
            <a:ext cx="29641800" cy="18437748"/>
          </a:xfrm>
          <a:prstGeom prst="rect">
            <a:avLst/>
          </a:prstGeom>
          <a:solidFill>
            <a:srgbClr val="F2F2F2">
              <a:alpha val="60780"/>
            </a:srgbClr>
          </a:solidFill>
          <a:ln>
            <a:noFill/>
          </a:ln>
        </p:spPr>
      </p:pic>
      <p:sp>
        <p:nvSpPr>
          <p:cNvPr id="1110" name="Google Shape;1110;p85"/>
          <p:cNvSpPr/>
          <p:nvPr/>
        </p:nvSpPr>
        <p:spPr>
          <a:xfrm>
            <a:off x="15750250" y="7125975"/>
            <a:ext cx="5116200" cy="8295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12" name="Google Shape;1112;p85"/>
          <p:cNvPicPr preferRelativeResize="0"/>
          <p:nvPr/>
        </p:nvPicPr>
        <p:blipFill>
          <a:blip r:embed="rId4">
            <a:alphaModFix/>
          </a:blip>
          <a:stretch>
            <a:fillRect/>
          </a:stretch>
        </p:blipFill>
        <p:spPr>
          <a:xfrm>
            <a:off x="34695540" y="19607450"/>
            <a:ext cx="1364801" cy="461700"/>
          </a:xfrm>
          <a:prstGeom prst="rect">
            <a:avLst/>
          </a:prstGeom>
          <a:noFill/>
          <a:ln>
            <a:noFill/>
          </a:ln>
        </p:spPr>
      </p:pic>
      <p:sp>
        <p:nvSpPr>
          <p:cNvPr id="1113" name="Google Shape;1113;p85"/>
          <p:cNvSpPr/>
          <p:nvPr/>
        </p:nvSpPr>
        <p:spPr>
          <a:xfrm rot="6233533">
            <a:off x="13843065" y="1145295"/>
            <a:ext cx="694721" cy="6882516"/>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14" name="Google Shape;1114;p85"/>
          <p:cNvSpPr/>
          <p:nvPr/>
        </p:nvSpPr>
        <p:spPr>
          <a:xfrm rot="5398509">
            <a:off x="14193827" y="1713184"/>
            <a:ext cx="691500" cy="7373400"/>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15" name="Google Shape;1115;p85"/>
          <p:cNvSpPr/>
          <p:nvPr/>
        </p:nvSpPr>
        <p:spPr>
          <a:xfrm rot="4494894">
            <a:off x="14117553" y="2569627"/>
            <a:ext cx="691633" cy="7373279"/>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16" name="Google Shape;1116;p8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Multimodal Connections</a:t>
            </a:r>
            <a:endParaRPr sz="8400">
              <a:solidFill>
                <a:schemeClr val="dk1"/>
              </a:solidFill>
            </a:endParaRPr>
          </a:p>
        </p:txBody>
      </p:sp>
      <p:sp>
        <p:nvSpPr>
          <p:cNvPr id="1117" name="Google Shape;1117;p85"/>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Core Components of Generative AI</a:t>
            </a:r>
            <a:endParaRPr sz="5400" b="1"/>
          </a:p>
        </p:txBody>
      </p:sp>
      <p:sp>
        <p:nvSpPr>
          <p:cNvPr id="1118" name="Google Shape;1118;p85"/>
          <p:cNvSpPr/>
          <p:nvPr/>
        </p:nvSpPr>
        <p:spPr>
          <a:xfrm rot="5398656">
            <a:off x="18327521" y="4399275"/>
            <a:ext cx="767400" cy="1898400"/>
          </a:xfrm>
          <a:prstGeom prst="trapezoid">
            <a:avLst>
              <a:gd name="adj" fmla="val 4605"/>
            </a:avLst>
          </a:prstGeom>
          <a:solidFill>
            <a:srgbClr val="588A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19" name="Google Shape;1119;p85"/>
          <p:cNvSpPr/>
          <p:nvPr/>
        </p:nvSpPr>
        <p:spPr>
          <a:xfrm rot="6586249">
            <a:off x="18024125" y="2206452"/>
            <a:ext cx="622600" cy="15847997"/>
          </a:xfrm>
          <a:prstGeom prst="trapezoid">
            <a:avLst>
              <a:gd name="adj" fmla="val 4605"/>
            </a:avLst>
          </a:prstGeom>
          <a:solidFill>
            <a:srgbClr val="588A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20" name="Google Shape;1120;p85"/>
          <p:cNvSpPr/>
          <p:nvPr/>
        </p:nvSpPr>
        <p:spPr>
          <a:xfrm rot="6552569">
            <a:off x="13997858" y="5727934"/>
            <a:ext cx="694784" cy="7243724"/>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21" name="Google Shape;1121;p85"/>
          <p:cNvSpPr/>
          <p:nvPr/>
        </p:nvSpPr>
        <p:spPr>
          <a:xfrm rot="5848455">
            <a:off x="18028904" y="4427557"/>
            <a:ext cx="622691" cy="15525635"/>
          </a:xfrm>
          <a:prstGeom prst="trapezoid">
            <a:avLst>
              <a:gd name="adj" fmla="val 4605"/>
            </a:avLst>
          </a:prstGeom>
          <a:solidFill>
            <a:srgbClr val="588A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22" name="Google Shape;1122;p85"/>
          <p:cNvSpPr/>
          <p:nvPr/>
        </p:nvSpPr>
        <p:spPr>
          <a:xfrm rot="5792705">
            <a:off x="13969957" y="8549722"/>
            <a:ext cx="694829" cy="7464437"/>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123" name="Google Shape;1123;p85"/>
          <p:cNvGrpSpPr/>
          <p:nvPr/>
        </p:nvGrpSpPr>
        <p:grpSpPr>
          <a:xfrm rot="-3234213">
            <a:off x="12542669" y="9442636"/>
            <a:ext cx="10644970" cy="12253845"/>
            <a:chOff x="11736619" y="3459951"/>
            <a:chExt cx="10644000" cy="13206515"/>
          </a:xfrm>
        </p:grpSpPr>
        <p:sp>
          <p:nvSpPr>
            <p:cNvPr id="1124" name="Google Shape;1124;p85"/>
            <p:cNvSpPr/>
            <p:nvPr/>
          </p:nvSpPr>
          <p:spPr>
            <a:xfrm rot="8306060">
              <a:off x="16711584" y="3099893"/>
              <a:ext cx="694070" cy="15257946"/>
            </a:xfrm>
            <a:prstGeom prst="trapezoid">
              <a:avLst>
                <a:gd name="adj" fmla="val 4605"/>
              </a:avLst>
            </a:prstGeom>
            <a:solidFill>
              <a:srgbClr val="588A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25" name="Google Shape;1125;p85"/>
            <p:cNvSpPr/>
            <p:nvPr/>
          </p:nvSpPr>
          <p:spPr>
            <a:xfrm rot="10099500">
              <a:off x="13362511" y="3631390"/>
              <a:ext cx="646373" cy="3645185"/>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26" name="Google Shape;1126;p85"/>
            <p:cNvSpPr/>
            <p:nvPr/>
          </p:nvSpPr>
          <p:spPr>
            <a:xfrm rot="9333623">
              <a:off x="14574539" y="3306445"/>
              <a:ext cx="654769" cy="6776813"/>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27" name="Google Shape;1127;p85"/>
            <p:cNvSpPr/>
            <p:nvPr/>
          </p:nvSpPr>
          <p:spPr>
            <a:xfrm rot="8800546">
              <a:off x="16914900" y="2615942"/>
              <a:ext cx="573378" cy="12945083"/>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85026"/>
    </mc:Choice>
    <mc:Fallback xmlns="">
      <p:transition spd="slow" advTm="85026"/>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57"/>
        <p:cNvGrpSpPr/>
        <p:nvPr/>
      </p:nvGrpSpPr>
      <p:grpSpPr>
        <a:xfrm>
          <a:off x="0" y="0"/>
          <a:ext cx="0" cy="0"/>
          <a:chOff x="0" y="0"/>
          <a:chExt cx="0" cy="0"/>
        </a:xfrm>
      </p:grpSpPr>
      <p:pic>
        <p:nvPicPr>
          <p:cNvPr id="1458" name="Google Shape;1458;p97"/>
          <p:cNvPicPr preferRelativeResize="0">
            <a:picLocks noGrp="1"/>
          </p:cNvPicPr>
          <p:nvPr>
            <p:ph type="pic" idx="2"/>
          </p:nvPr>
        </p:nvPicPr>
        <p:blipFill rotWithShape="1">
          <a:blip r:embed="rId3">
            <a:alphaModFix/>
          </a:blip>
          <a:srcRect/>
          <a:stretch/>
        </p:blipFill>
        <p:spPr>
          <a:xfrm>
            <a:off x="3467100" y="2136250"/>
            <a:ext cx="29641800" cy="18437748"/>
          </a:xfrm>
          <a:prstGeom prst="rect">
            <a:avLst/>
          </a:prstGeom>
          <a:solidFill>
            <a:srgbClr val="F2F2F2">
              <a:alpha val="60780"/>
            </a:srgbClr>
          </a:solidFill>
          <a:ln>
            <a:noFill/>
          </a:ln>
        </p:spPr>
      </p:pic>
      <p:sp>
        <p:nvSpPr>
          <p:cNvPr id="1459" name="Google Shape;1459;p97"/>
          <p:cNvSpPr/>
          <p:nvPr/>
        </p:nvSpPr>
        <p:spPr>
          <a:xfrm>
            <a:off x="15750250" y="7125975"/>
            <a:ext cx="5116200" cy="8295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460" name="Google Shape;1460;p97"/>
          <p:cNvPicPr preferRelativeResize="0"/>
          <p:nvPr/>
        </p:nvPicPr>
        <p:blipFill>
          <a:blip r:embed="rId4">
            <a:alphaModFix/>
          </a:blip>
          <a:stretch>
            <a:fillRect/>
          </a:stretch>
        </p:blipFill>
        <p:spPr>
          <a:xfrm>
            <a:off x="34695540" y="19607450"/>
            <a:ext cx="1364801" cy="461700"/>
          </a:xfrm>
          <a:prstGeom prst="rect">
            <a:avLst/>
          </a:prstGeom>
          <a:noFill/>
          <a:ln>
            <a:noFill/>
          </a:ln>
        </p:spPr>
      </p:pic>
      <p:sp>
        <p:nvSpPr>
          <p:cNvPr id="1461" name="Google Shape;1461;p97"/>
          <p:cNvSpPr/>
          <p:nvPr/>
        </p:nvSpPr>
        <p:spPr>
          <a:xfrm rot="6233533">
            <a:off x="13843065" y="1145295"/>
            <a:ext cx="694721" cy="6882516"/>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2" name="Google Shape;1462;p97"/>
          <p:cNvSpPr/>
          <p:nvPr/>
        </p:nvSpPr>
        <p:spPr>
          <a:xfrm rot="5398509">
            <a:off x="14193827" y="1713184"/>
            <a:ext cx="691500" cy="7373400"/>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3" name="Google Shape;1463;p97"/>
          <p:cNvSpPr/>
          <p:nvPr/>
        </p:nvSpPr>
        <p:spPr>
          <a:xfrm rot="4494894">
            <a:off x="14117553" y="2569627"/>
            <a:ext cx="691633" cy="7373279"/>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4" name="Google Shape;1464;p9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Multimodal Connections</a:t>
            </a:r>
            <a:endParaRPr sz="8400">
              <a:solidFill>
                <a:schemeClr val="dk1"/>
              </a:solidFill>
            </a:endParaRPr>
          </a:p>
        </p:txBody>
      </p:sp>
      <p:sp>
        <p:nvSpPr>
          <p:cNvPr id="1465" name="Google Shape;1465;p97"/>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Core Components of Generative AI</a:t>
            </a:r>
            <a:endParaRPr sz="5400" b="1"/>
          </a:p>
        </p:txBody>
      </p:sp>
      <p:sp>
        <p:nvSpPr>
          <p:cNvPr id="1466" name="Google Shape;1466;p97"/>
          <p:cNvSpPr/>
          <p:nvPr/>
        </p:nvSpPr>
        <p:spPr>
          <a:xfrm rot="5398656">
            <a:off x="18327521" y="4399275"/>
            <a:ext cx="767400" cy="1898400"/>
          </a:xfrm>
          <a:prstGeom prst="trapezoid">
            <a:avLst>
              <a:gd name="adj" fmla="val 4605"/>
            </a:avLst>
          </a:prstGeom>
          <a:solidFill>
            <a:srgbClr val="588A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7" name="Google Shape;1467;p97"/>
          <p:cNvSpPr/>
          <p:nvPr/>
        </p:nvSpPr>
        <p:spPr>
          <a:xfrm rot="6586249">
            <a:off x="18024125" y="2206452"/>
            <a:ext cx="622600" cy="15847997"/>
          </a:xfrm>
          <a:prstGeom prst="trapezoid">
            <a:avLst>
              <a:gd name="adj" fmla="val 4605"/>
            </a:avLst>
          </a:prstGeom>
          <a:solidFill>
            <a:srgbClr val="588A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8" name="Google Shape;1468;p97"/>
          <p:cNvSpPr/>
          <p:nvPr/>
        </p:nvSpPr>
        <p:spPr>
          <a:xfrm rot="6552569">
            <a:off x="13997858" y="5727934"/>
            <a:ext cx="694784" cy="7243724"/>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9" name="Google Shape;1469;p97"/>
          <p:cNvSpPr/>
          <p:nvPr/>
        </p:nvSpPr>
        <p:spPr>
          <a:xfrm rot="5848455">
            <a:off x="18028904" y="4427557"/>
            <a:ext cx="622691" cy="15525635"/>
          </a:xfrm>
          <a:prstGeom prst="trapezoid">
            <a:avLst>
              <a:gd name="adj" fmla="val 4605"/>
            </a:avLst>
          </a:prstGeom>
          <a:solidFill>
            <a:srgbClr val="588A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0" name="Google Shape;1470;p97"/>
          <p:cNvSpPr/>
          <p:nvPr/>
        </p:nvSpPr>
        <p:spPr>
          <a:xfrm rot="5792705">
            <a:off x="13969957" y="8549722"/>
            <a:ext cx="694829" cy="7464437"/>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471" name="Google Shape;1471;p97"/>
          <p:cNvGrpSpPr/>
          <p:nvPr/>
        </p:nvGrpSpPr>
        <p:grpSpPr>
          <a:xfrm rot="-3234213">
            <a:off x="12542669" y="9442636"/>
            <a:ext cx="10644970" cy="12253845"/>
            <a:chOff x="11736619" y="3459951"/>
            <a:chExt cx="10644000" cy="13206515"/>
          </a:xfrm>
        </p:grpSpPr>
        <p:sp>
          <p:nvSpPr>
            <p:cNvPr id="1472" name="Google Shape;1472;p97"/>
            <p:cNvSpPr/>
            <p:nvPr/>
          </p:nvSpPr>
          <p:spPr>
            <a:xfrm rot="8306060">
              <a:off x="16711584" y="3099893"/>
              <a:ext cx="694070" cy="15257946"/>
            </a:xfrm>
            <a:prstGeom prst="trapezoid">
              <a:avLst>
                <a:gd name="adj" fmla="val 4605"/>
              </a:avLst>
            </a:prstGeom>
            <a:solidFill>
              <a:srgbClr val="588A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3" name="Google Shape;1473;p97"/>
            <p:cNvSpPr/>
            <p:nvPr/>
          </p:nvSpPr>
          <p:spPr>
            <a:xfrm rot="10099500">
              <a:off x="13362511" y="3631390"/>
              <a:ext cx="646373" cy="3645185"/>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4" name="Google Shape;1474;p97"/>
            <p:cNvSpPr/>
            <p:nvPr/>
          </p:nvSpPr>
          <p:spPr>
            <a:xfrm rot="9333623">
              <a:off x="14574539" y="3306445"/>
              <a:ext cx="654769" cy="6776813"/>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5" name="Google Shape;1475;p97"/>
            <p:cNvSpPr/>
            <p:nvPr/>
          </p:nvSpPr>
          <p:spPr>
            <a:xfrm rot="8800546">
              <a:off x="16914900" y="2615942"/>
              <a:ext cx="573378" cy="12945083"/>
            </a:xfrm>
            <a:prstGeom prst="trapezoid">
              <a:avLst>
                <a:gd name="adj" fmla="val 4605"/>
              </a:avLst>
            </a:prstGeom>
            <a:solidFill>
              <a:srgbClr val="FAC200"/>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1476" name="Google Shape;1476;p97"/>
          <p:cNvSpPr/>
          <p:nvPr/>
        </p:nvSpPr>
        <p:spPr>
          <a:xfrm>
            <a:off x="19353525" y="12500500"/>
            <a:ext cx="5116200" cy="19035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Volume of Values</a:t>
            </a:r>
            <a:endParaRPr sz="6400"/>
          </a:p>
        </p:txBody>
      </p:sp>
      <p:sp>
        <p:nvSpPr>
          <p:cNvPr id="1477" name="Google Shape;1477;p97"/>
          <p:cNvSpPr/>
          <p:nvPr/>
        </p:nvSpPr>
        <p:spPr>
          <a:xfrm>
            <a:off x="11351975" y="3634800"/>
            <a:ext cx="5116200" cy="19035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Classes</a:t>
            </a:r>
            <a:endParaRPr sz="6400"/>
          </a:p>
        </p:txBody>
      </p:sp>
      <p:sp>
        <p:nvSpPr>
          <p:cNvPr id="1478" name="Google Shape;1478;p97"/>
          <p:cNvSpPr/>
          <p:nvPr/>
        </p:nvSpPr>
        <p:spPr>
          <a:xfrm>
            <a:off x="12497525" y="6059759"/>
            <a:ext cx="5116200" cy="32646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Grid of Pixels</a:t>
            </a:r>
            <a:endParaRPr sz="6400"/>
          </a:p>
        </p:txBody>
      </p:sp>
      <p:sp>
        <p:nvSpPr>
          <p:cNvPr id="1479" name="Google Shape;1479;p97"/>
          <p:cNvSpPr/>
          <p:nvPr/>
        </p:nvSpPr>
        <p:spPr>
          <a:xfrm>
            <a:off x="11351975" y="11151825"/>
            <a:ext cx="4872900" cy="19035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Images</a:t>
            </a:r>
            <a:endParaRPr sz="6400"/>
          </a:p>
        </p:txBody>
      </p:sp>
      <p:sp>
        <p:nvSpPr>
          <p:cNvPr id="1480" name="Google Shape;1480;p97"/>
          <p:cNvSpPr/>
          <p:nvPr/>
        </p:nvSpPr>
        <p:spPr>
          <a:xfrm>
            <a:off x="13110225" y="15575000"/>
            <a:ext cx="5116200" cy="19035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Classes</a:t>
            </a:r>
            <a:endParaRPr sz="6400"/>
          </a:p>
        </p:txBody>
      </p:sp>
      <p:sp>
        <p:nvSpPr>
          <p:cNvPr id="1481" name="Google Shape;1481;p97"/>
          <p:cNvSpPr/>
          <p:nvPr/>
        </p:nvSpPr>
        <p:spPr>
          <a:xfrm>
            <a:off x="19925025" y="9604900"/>
            <a:ext cx="5116200" cy="19035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Volume of Values</a:t>
            </a:r>
            <a:endParaRPr sz="6400"/>
          </a:p>
        </p:txBody>
      </p:sp>
    </p:spTree>
  </p:cSld>
  <p:clrMapOvr>
    <a:masterClrMapping/>
  </p:clrMapOvr>
  <mc:AlternateContent xmlns:mc="http://schemas.openxmlformats.org/markup-compatibility/2006" xmlns:p14="http://schemas.microsoft.com/office/powerpoint/2010/main">
    <mc:Choice Requires="p14">
      <p:transition spd="slow" p14:dur="2000" advTm="95071"/>
    </mc:Choice>
    <mc:Fallback xmlns="">
      <p:transition spd="slow" advTm="95071"/>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079">
          <a:extLst>
            <a:ext uri="{FF2B5EF4-FFF2-40B4-BE49-F238E27FC236}">
              <a16:creationId xmlns:a16="http://schemas.microsoft.com/office/drawing/2014/main" id="{AACD342D-593C-D790-D46E-B3B1E5AEF7AD}"/>
            </a:ext>
          </a:extLst>
        </p:cNvPr>
        <p:cNvGrpSpPr/>
        <p:nvPr/>
      </p:nvGrpSpPr>
      <p:grpSpPr>
        <a:xfrm>
          <a:off x="0" y="0"/>
          <a:ext cx="0" cy="0"/>
          <a:chOff x="0" y="0"/>
          <a:chExt cx="0" cy="0"/>
        </a:xfrm>
      </p:grpSpPr>
      <p:pic>
        <p:nvPicPr>
          <p:cNvPr id="1080" name="Google Shape;1080;p84">
            <a:extLst>
              <a:ext uri="{FF2B5EF4-FFF2-40B4-BE49-F238E27FC236}">
                <a16:creationId xmlns:a16="http://schemas.microsoft.com/office/drawing/2014/main" id="{D8190155-2E0C-D51D-D77C-54320361A8AF}"/>
              </a:ext>
            </a:extLst>
          </p:cNvPr>
          <p:cNvPicPr preferRelativeResize="0">
            <a:picLocks noGrp="1"/>
          </p:cNvPicPr>
          <p:nvPr>
            <p:ph type="pic" idx="2"/>
          </p:nvPr>
        </p:nvPicPr>
        <p:blipFill rotWithShape="1">
          <a:blip r:embed="rId3">
            <a:alphaModFix/>
          </a:blip>
          <a:srcRect l="1741" t="1572" r="74493" b="35040"/>
          <a:stretch/>
        </p:blipFill>
        <p:spPr>
          <a:xfrm>
            <a:off x="0" y="3895375"/>
            <a:ext cx="10052874" cy="16678625"/>
          </a:xfrm>
          <a:prstGeom prst="rect">
            <a:avLst/>
          </a:prstGeom>
          <a:solidFill>
            <a:srgbClr val="F2F2F2">
              <a:alpha val="60780"/>
            </a:srgbClr>
          </a:solidFill>
          <a:ln>
            <a:noFill/>
          </a:ln>
        </p:spPr>
      </p:pic>
      <p:sp>
        <p:nvSpPr>
          <p:cNvPr id="1081" name="Google Shape;1081;p84">
            <a:extLst>
              <a:ext uri="{FF2B5EF4-FFF2-40B4-BE49-F238E27FC236}">
                <a16:creationId xmlns:a16="http://schemas.microsoft.com/office/drawing/2014/main" id="{0A98BA25-B70B-558F-E9B3-20C3CAF24065}"/>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Multimodal Connections</a:t>
            </a:r>
            <a:endParaRPr sz="8400"/>
          </a:p>
        </p:txBody>
      </p:sp>
      <p:sp>
        <p:nvSpPr>
          <p:cNvPr id="1082" name="Google Shape;1082;p84">
            <a:extLst>
              <a:ext uri="{FF2B5EF4-FFF2-40B4-BE49-F238E27FC236}">
                <a16:creationId xmlns:a16="http://schemas.microsoft.com/office/drawing/2014/main" id="{5DDB7E2A-BFD8-6C5A-B028-965B2CD2E16E}"/>
              </a:ext>
            </a:extLst>
          </p:cNvPr>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Core Components of Generative AI</a:t>
            </a:r>
            <a:endParaRPr sz="5400" b="1"/>
          </a:p>
        </p:txBody>
      </p:sp>
      <p:sp>
        <p:nvSpPr>
          <p:cNvPr id="1083" name="Google Shape;1083;p84">
            <a:extLst>
              <a:ext uri="{FF2B5EF4-FFF2-40B4-BE49-F238E27FC236}">
                <a16:creationId xmlns:a16="http://schemas.microsoft.com/office/drawing/2014/main" id="{D111737F-0070-01E8-94A3-5E90866E64C3}"/>
              </a:ext>
            </a:extLst>
          </p:cNvPr>
          <p:cNvSpPr/>
          <p:nvPr/>
        </p:nvSpPr>
        <p:spPr>
          <a:xfrm>
            <a:off x="12969450" y="10383875"/>
            <a:ext cx="105447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Image of Objects</a:t>
            </a:r>
            <a:endParaRPr sz="6400"/>
          </a:p>
        </p:txBody>
      </p:sp>
      <p:cxnSp>
        <p:nvCxnSpPr>
          <p:cNvPr id="1084" name="Google Shape;1084;p84">
            <a:extLst>
              <a:ext uri="{FF2B5EF4-FFF2-40B4-BE49-F238E27FC236}">
                <a16:creationId xmlns:a16="http://schemas.microsoft.com/office/drawing/2014/main" id="{C31DFF91-4996-2862-A870-E511CE14D4B1}"/>
              </a:ext>
            </a:extLst>
          </p:cNvPr>
          <p:cNvCxnSpPr>
            <a:endCxn id="1085" idx="1"/>
          </p:cNvCxnSpPr>
          <p:nvPr/>
        </p:nvCxnSpPr>
        <p:spPr>
          <a:xfrm>
            <a:off x="10085850" y="5521125"/>
            <a:ext cx="2929800" cy="2100"/>
          </a:xfrm>
          <a:prstGeom prst="straightConnector1">
            <a:avLst/>
          </a:prstGeom>
          <a:noFill/>
          <a:ln w="76200" cap="flat" cmpd="sng">
            <a:solidFill>
              <a:schemeClr val="dk2"/>
            </a:solidFill>
            <a:prstDash val="solid"/>
            <a:round/>
            <a:headEnd type="none" w="med" len="med"/>
            <a:tailEnd type="none" w="med" len="med"/>
          </a:ln>
        </p:spPr>
      </p:cxnSp>
      <p:sp>
        <p:nvSpPr>
          <p:cNvPr id="1085" name="Google Shape;1085;p84">
            <a:extLst>
              <a:ext uri="{FF2B5EF4-FFF2-40B4-BE49-F238E27FC236}">
                <a16:creationId xmlns:a16="http://schemas.microsoft.com/office/drawing/2014/main" id="{6BFA5FF9-F50C-18C9-1490-30668E7F9101}"/>
              </a:ext>
            </a:extLst>
          </p:cNvPr>
          <p:cNvSpPr/>
          <p:nvPr/>
        </p:nvSpPr>
        <p:spPr>
          <a:xfrm>
            <a:off x="13015650" y="4938675"/>
            <a:ext cx="10737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Letters </a:t>
            </a:r>
            <a:endParaRPr sz="6400"/>
          </a:p>
        </p:txBody>
      </p:sp>
      <p:cxnSp>
        <p:nvCxnSpPr>
          <p:cNvPr id="1086" name="Google Shape;1086;p84">
            <a:extLst>
              <a:ext uri="{FF2B5EF4-FFF2-40B4-BE49-F238E27FC236}">
                <a16:creationId xmlns:a16="http://schemas.microsoft.com/office/drawing/2014/main" id="{8C34BCAA-A38D-EC84-2016-3147F7D20360}"/>
              </a:ext>
            </a:extLst>
          </p:cNvPr>
          <p:cNvCxnSpPr/>
          <p:nvPr/>
        </p:nvCxnSpPr>
        <p:spPr>
          <a:xfrm>
            <a:off x="10049475" y="16450800"/>
            <a:ext cx="4093200" cy="54900"/>
          </a:xfrm>
          <a:prstGeom prst="straightConnector1">
            <a:avLst/>
          </a:prstGeom>
          <a:noFill/>
          <a:ln w="76200" cap="flat" cmpd="sng">
            <a:solidFill>
              <a:schemeClr val="dk2"/>
            </a:solidFill>
            <a:prstDash val="solid"/>
            <a:round/>
            <a:headEnd type="none" w="med" len="med"/>
            <a:tailEnd type="none" w="med" len="med"/>
          </a:ln>
        </p:spPr>
      </p:cxnSp>
      <p:sp>
        <p:nvSpPr>
          <p:cNvPr id="1087" name="Google Shape;1087;p84">
            <a:extLst>
              <a:ext uri="{FF2B5EF4-FFF2-40B4-BE49-F238E27FC236}">
                <a16:creationId xmlns:a16="http://schemas.microsoft.com/office/drawing/2014/main" id="{A189E901-AF3E-0795-76C5-E789329C6051}"/>
              </a:ext>
            </a:extLst>
          </p:cNvPr>
          <p:cNvSpPr/>
          <p:nvPr/>
        </p:nvSpPr>
        <p:spPr>
          <a:xfrm>
            <a:off x="13006275" y="15845025"/>
            <a:ext cx="104985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Images</a:t>
            </a:r>
            <a:endParaRPr sz="6400"/>
          </a:p>
        </p:txBody>
      </p:sp>
      <p:cxnSp>
        <p:nvCxnSpPr>
          <p:cNvPr id="1088" name="Google Shape;1088;p84">
            <a:extLst>
              <a:ext uri="{FF2B5EF4-FFF2-40B4-BE49-F238E27FC236}">
                <a16:creationId xmlns:a16="http://schemas.microsoft.com/office/drawing/2014/main" id="{D83A8DE7-A640-0FE1-361B-4FE45025C505}"/>
              </a:ext>
            </a:extLst>
          </p:cNvPr>
          <p:cNvCxnSpPr/>
          <p:nvPr/>
        </p:nvCxnSpPr>
        <p:spPr>
          <a:xfrm>
            <a:off x="10122550" y="8240975"/>
            <a:ext cx="3983100" cy="32700"/>
          </a:xfrm>
          <a:prstGeom prst="straightConnector1">
            <a:avLst/>
          </a:prstGeom>
          <a:noFill/>
          <a:ln w="76200" cap="flat" cmpd="sng">
            <a:solidFill>
              <a:schemeClr val="dk2"/>
            </a:solidFill>
            <a:prstDash val="solid"/>
            <a:round/>
            <a:headEnd type="none" w="med" len="med"/>
            <a:tailEnd type="none" w="med" len="med"/>
          </a:ln>
        </p:spPr>
      </p:cxnSp>
      <p:sp>
        <p:nvSpPr>
          <p:cNvPr id="1089" name="Google Shape;1089;p84">
            <a:extLst>
              <a:ext uri="{FF2B5EF4-FFF2-40B4-BE49-F238E27FC236}">
                <a16:creationId xmlns:a16="http://schemas.microsoft.com/office/drawing/2014/main" id="{BFCBE763-05DC-054E-3CEC-1CBF1AFCBB5B}"/>
              </a:ext>
            </a:extLst>
          </p:cNvPr>
          <p:cNvSpPr/>
          <p:nvPr/>
        </p:nvSpPr>
        <p:spPr>
          <a:xfrm>
            <a:off x="13015650" y="7699375"/>
            <a:ext cx="105447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Frequencies</a:t>
            </a:r>
            <a:endParaRPr sz="6400"/>
          </a:p>
        </p:txBody>
      </p:sp>
      <p:cxnSp>
        <p:nvCxnSpPr>
          <p:cNvPr id="1090" name="Google Shape;1090;p84">
            <a:extLst>
              <a:ext uri="{FF2B5EF4-FFF2-40B4-BE49-F238E27FC236}">
                <a16:creationId xmlns:a16="http://schemas.microsoft.com/office/drawing/2014/main" id="{69779776-BBF1-9C23-7C85-EDC409E3CE39}"/>
              </a:ext>
            </a:extLst>
          </p:cNvPr>
          <p:cNvCxnSpPr/>
          <p:nvPr/>
        </p:nvCxnSpPr>
        <p:spPr>
          <a:xfrm>
            <a:off x="10122550" y="13679725"/>
            <a:ext cx="3910200" cy="0"/>
          </a:xfrm>
          <a:prstGeom prst="straightConnector1">
            <a:avLst/>
          </a:prstGeom>
          <a:noFill/>
          <a:ln w="76200" cap="flat" cmpd="sng">
            <a:solidFill>
              <a:schemeClr val="dk2"/>
            </a:solidFill>
            <a:prstDash val="solid"/>
            <a:round/>
            <a:headEnd type="none" w="med" len="med"/>
            <a:tailEnd type="none" w="med" len="med"/>
          </a:ln>
        </p:spPr>
      </p:cxnSp>
      <p:sp>
        <p:nvSpPr>
          <p:cNvPr id="1091" name="Google Shape;1091;p84">
            <a:extLst>
              <a:ext uri="{FF2B5EF4-FFF2-40B4-BE49-F238E27FC236}">
                <a16:creationId xmlns:a16="http://schemas.microsoft.com/office/drawing/2014/main" id="{E1FAB739-0A31-D5FD-2747-8544A35A3A82}"/>
              </a:ext>
            </a:extLst>
          </p:cNvPr>
          <p:cNvSpPr/>
          <p:nvPr/>
        </p:nvSpPr>
        <p:spPr>
          <a:xfrm>
            <a:off x="13015650" y="13150625"/>
            <a:ext cx="104985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3D Field</a:t>
            </a:r>
            <a:endParaRPr sz="6400"/>
          </a:p>
        </p:txBody>
      </p:sp>
      <p:sp>
        <p:nvSpPr>
          <p:cNvPr id="1092" name="Google Shape;1092;p84">
            <a:extLst>
              <a:ext uri="{FF2B5EF4-FFF2-40B4-BE49-F238E27FC236}">
                <a16:creationId xmlns:a16="http://schemas.microsoft.com/office/drawing/2014/main" id="{BF30D664-AADB-9AC4-3F7B-EC8A5EFCEE6E}"/>
              </a:ext>
            </a:extLst>
          </p:cNvPr>
          <p:cNvSpPr/>
          <p:nvPr/>
        </p:nvSpPr>
        <p:spPr>
          <a:xfrm>
            <a:off x="26134775" y="13200713"/>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Collection of Faces</a:t>
            </a:r>
            <a:endParaRPr sz="6400"/>
          </a:p>
        </p:txBody>
      </p:sp>
      <p:sp>
        <p:nvSpPr>
          <p:cNvPr id="1093" name="Google Shape;1093;p84">
            <a:extLst>
              <a:ext uri="{FF2B5EF4-FFF2-40B4-BE49-F238E27FC236}">
                <a16:creationId xmlns:a16="http://schemas.microsoft.com/office/drawing/2014/main" id="{599686F5-4F26-8867-70E2-9592333B08DD}"/>
              </a:ext>
            </a:extLst>
          </p:cNvPr>
          <p:cNvSpPr/>
          <p:nvPr/>
        </p:nvSpPr>
        <p:spPr>
          <a:xfrm>
            <a:off x="26134775" y="14880388"/>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Volume of Values</a:t>
            </a:r>
            <a:endParaRPr sz="6400"/>
          </a:p>
        </p:txBody>
      </p:sp>
      <p:cxnSp>
        <p:nvCxnSpPr>
          <p:cNvPr id="1094" name="Google Shape;1094;p84">
            <a:extLst>
              <a:ext uri="{FF2B5EF4-FFF2-40B4-BE49-F238E27FC236}">
                <a16:creationId xmlns:a16="http://schemas.microsoft.com/office/drawing/2014/main" id="{3E314BD1-0812-7405-9956-CEA71DF96F8F}"/>
              </a:ext>
            </a:extLst>
          </p:cNvPr>
          <p:cNvCxnSpPr>
            <a:stCxn id="1091" idx="3"/>
            <a:endCxn id="1092" idx="1"/>
          </p:cNvCxnSpPr>
          <p:nvPr/>
        </p:nvCxnSpPr>
        <p:spPr>
          <a:xfrm>
            <a:off x="23514150" y="13735175"/>
            <a:ext cx="2620500" cy="50100"/>
          </a:xfrm>
          <a:prstGeom prst="straightConnector1">
            <a:avLst/>
          </a:prstGeom>
          <a:noFill/>
          <a:ln w="76200" cap="flat" cmpd="sng">
            <a:solidFill>
              <a:schemeClr val="dk2"/>
            </a:solidFill>
            <a:prstDash val="solid"/>
            <a:round/>
            <a:headEnd type="none" w="med" len="med"/>
            <a:tailEnd type="none" w="med" len="med"/>
          </a:ln>
        </p:spPr>
      </p:cxnSp>
      <p:cxnSp>
        <p:nvCxnSpPr>
          <p:cNvPr id="1095" name="Google Shape;1095;p84">
            <a:extLst>
              <a:ext uri="{FF2B5EF4-FFF2-40B4-BE49-F238E27FC236}">
                <a16:creationId xmlns:a16="http://schemas.microsoft.com/office/drawing/2014/main" id="{7BA319BD-43B9-761F-43D6-74ACFAEF96E7}"/>
              </a:ext>
            </a:extLst>
          </p:cNvPr>
          <p:cNvCxnSpPr>
            <a:stCxn id="1091" idx="3"/>
            <a:endCxn id="1093" idx="1"/>
          </p:cNvCxnSpPr>
          <p:nvPr/>
        </p:nvCxnSpPr>
        <p:spPr>
          <a:xfrm>
            <a:off x="23514150" y="13735175"/>
            <a:ext cx="2620500" cy="1729800"/>
          </a:xfrm>
          <a:prstGeom prst="straightConnector1">
            <a:avLst/>
          </a:prstGeom>
          <a:noFill/>
          <a:ln w="76200" cap="flat" cmpd="sng">
            <a:solidFill>
              <a:schemeClr val="dk2"/>
            </a:solidFill>
            <a:prstDash val="solid"/>
            <a:round/>
            <a:headEnd type="none" w="med" len="med"/>
            <a:tailEnd type="none" w="med" len="med"/>
          </a:ln>
        </p:spPr>
      </p:cxnSp>
      <p:sp>
        <p:nvSpPr>
          <p:cNvPr id="1096" name="Google Shape;1096;p84">
            <a:extLst>
              <a:ext uri="{FF2B5EF4-FFF2-40B4-BE49-F238E27FC236}">
                <a16:creationId xmlns:a16="http://schemas.microsoft.com/office/drawing/2014/main" id="{0CE9990C-8C35-F85B-7747-826B0E052BA0}"/>
              </a:ext>
            </a:extLst>
          </p:cNvPr>
          <p:cNvSpPr/>
          <p:nvPr/>
        </p:nvSpPr>
        <p:spPr>
          <a:xfrm>
            <a:off x="13006275" y="18536825"/>
            <a:ext cx="105447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Classes</a:t>
            </a:r>
            <a:endParaRPr sz="6400"/>
          </a:p>
        </p:txBody>
      </p:sp>
      <p:cxnSp>
        <p:nvCxnSpPr>
          <p:cNvPr id="1097" name="Google Shape;1097;p84">
            <a:extLst>
              <a:ext uri="{FF2B5EF4-FFF2-40B4-BE49-F238E27FC236}">
                <a16:creationId xmlns:a16="http://schemas.microsoft.com/office/drawing/2014/main" id="{138E26D7-4764-F26B-E4ED-52C33193949A}"/>
              </a:ext>
            </a:extLst>
          </p:cNvPr>
          <p:cNvCxnSpPr>
            <a:endCxn id="1096" idx="1"/>
          </p:cNvCxnSpPr>
          <p:nvPr/>
        </p:nvCxnSpPr>
        <p:spPr>
          <a:xfrm>
            <a:off x="10012875" y="19112375"/>
            <a:ext cx="2993400" cy="9000"/>
          </a:xfrm>
          <a:prstGeom prst="straightConnector1">
            <a:avLst/>
          </a:prstGeom>
          <a:noFill/>
          <a:ln w="76200" cap="flat" cmpd="sng">
            <a:solidFill>
              <a:schemeClr val="dk2"/>
            </a:solidFill>
            <a:prstDash val="solid"/>
            <a:round/>
            <a:headEnd type="none" w="med" len="med"/>
            <a:tailEnd type="none" w="med" len="med"/>
          </a:ln>
        </p:spPr>
      </p:cxnSp>
      <p:cxnSp>
        <p:nvCxnSpPr>
          <p:cNvPr id="1098" name="Google Shape;1098;p84">
            <a:extLst>
              <a:ext uri="{FF2B5EF4-FFF2-40B4-BE49-F238E27FC236}">
                <a16:creationId xmlns:a16="http://schemas.microsoft.com/office/drawing/2014/main" id="{3434B878-037C-1F85-541D-020F3EE3076A}"/>
              </a:ext>
            </a:extLst>
          </p:cNvPr>
          <p:cNvCxnSpPr>
            <a:endCxn id="1083" idx="1"/>
          </p:cNvCxnSpPr>
          <p:nvPr/>
        </p:nvCxnSpPr>
        <p:spPr>
          <a:xfrm>
            <a:off x="10085850" y="10966025"/>
            <a:ext cx="2883600" cy="2400"/>
          </a:xfrm>
          <a:prstGeom prst="straightConnector1">
            <a:avLst/>
          </a:prstGeom>
          <a:noFill/>
          <a:ln w="76200" cap="flat" cmpd="sng">
            <a:solidFill>
              <a:schemeClr val="dk2"/>
            </a:solidFill>
            <a:prstDash val="solid"/>
            <a:round/>
            <a:headEnd type="none" w="med" len="med"/>
            <a:tailEnd type="none" w="med" len="med"/>
          </a:ln>
        </p:spPr>
      </p:cxnSp>
      <p:sp>
        <p:nvSpPr>
          <p:cNvPr id="1099" name="Google Shape;1099;p84">
            <a:extLst>
              <a:ext uri="{FF2B5EF4-FFF2-40B4-BE49-F238E27FC236}">
                <a16:creationId xmlns:a16="http://schemas.microsoft.com/office/drawing/2014/main" id="{CA3CFC23-8610-3EA2-9451-6D87EE66A6F4}"/>
              </a:ext>
            </a:extLst>
          </p:cNvPr>
          <p:cNvSpPr/>
          <p:nvPr/>
        </p:nvSpPr>
        <p:spPr>
          <a:xfrm>
            <a:off x="26134775" y="7731938"/>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Images</a:t>
            </a:r>
            <a:endParaRPr sz="6400"/>
          </a:p>
        </p:txBody>
      </p:sp>
      <p:sp>
        <p:nvSpPr>
          <p:cNvPr id="1100" name="Google Shape;1100;p84">
            <a:extLst>
              <a:ext uri="{FF2B5EF4-FFF2-40B4-BE49-F238E27FC236}">
                <a16:creationId xmlns:a16="http://schemas.microsoft.com/office/drawing/2014/main" id="{EDE4ABF3-A882-934C-D718-2E212B5E9F98}"/>
              </a:ext>
            </a:extLst>
          </p:cNvPr>
          <p:cNvSpPr/>
          <p:nvPr/>
        </p:nvSpPr>
        <p:spPr>
          <a:xfrm>
            <a:off x="26134775" y="4938663"/>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Sequence of Classes</a:t>
            </a:r>
            <a:endParaRPr sz="6400"/>
          </a:p>
        </p:txBody>
      </p:sp>
      <p:sp>
        <p:nvSpPr>
          <p:cNvPr id="1101" name="Google Shape;1101;p84">
            <a:extLst>
              <a:ext uri="{FF2B5EF4-FFF2-40B4-BE49-F238E27FC236}">
                <a16:creationId xmlns:a16="http://schemas.microsoft.com/office/drawing/2014/main" id="{554B664C-2C0D-F215-052C-8AC4F468DFDE}"/>
              </a:ext>
            </a:extLst>
          </p:cNvPr>
          <p:cNvSpPr/>
          <p:nvPr/>
        </p:nvSpPr>
        <p:spPr>
          <a:xfrm>
            <a:off x="26134775" y="10382825"/>
            <a:ext cx="8916600" cy="1169100"/>
          </a:xfrm>
          <a:prstGeom prst="rect">
            <a:avLst/>
          </a:prstGeom>
          <a:solidFill>
            <a:srgbClr val="F3F3F3"/>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Grid of Pixels</a:t>
            </a:r>
            <a:endParaRPr sz="6400"/>
          </a:p>
        </p:txBody>
      </p:sp>
      <p:cxnSp>
        <p:nvCxnSpPr>
          <p:cNvPr id="1102" name="Google Shape;1102;p84">
            <a:extLst>
              <a:ext uri="{FF2B5EF4-FFF2-40B4-BE49-F238E27FC236}">
                <a16:creationId xmlns:a16="http://schemas.microsoft.com/office/drawing/2014/main" id="{CD729B14-EC0B-750F-280B-17BBFCCDF964}"/>
              </a:ext>
            </a:extLst>
          </p:cNvPr>
          <p:cNvCxnSpPr>
            <a:stCxn id="1083" idx="3"/>
            <a:endCxn id="1101" idx="1"/>
          </p:cNvCxnSpPr>
          <p:nvPr/>
        </p:nvCxnSpPr>
        <p:spPr>
          <a:xfrm rot="10800000" flipH="1">
            <a:off x="23514150" y="10967525"/>
            <a:ext cx="2620500" cy="900"/>
          </a:xfrm>
          <a:prstGeom prst="straightConnector1">
            <a:avLst/>
          </a:prstGeom>
          <a:noFill/>
          <a:ln w="76200" cap="flat" cmpd="sng">
            <a:solidFill>
              <a:schemeClr val="dk2"/>
            </a:solidFill>
            <a:prstDash val="solid"/>
            <a:round/>
            <a:headEnd type="none" w="med" len="med"/>
            <a:tailEnd type="none" w="med" len="med"/>
          </a:ln>
        </p:spPr>
      </p:cxnSp>
      <p:cxnSp>
        <p:nvCxnSpPr>
          <p:cNvPr id="1103" name="Google Shape;1103;p84">
            <a:extLst>
              <a:ext uri="{FF2B5EF4-FFF2-40B4-BE49-F238E27FC236}">
                <a16:creationId xmlns:a16="http://schemas.microsoft.com/office/drawing/2014/main" id="{D4C3B06D-02CC-1997-05FD-D4B88A22D2B8}"/>
              </a:ext>
            </a:extLst>
          </p:cNvPr>
          <p:cNvCxnSpPr>
            <a:stCxn id="1089" idx="3"/>
            <a:endCxn id="1099" idx="1"/>
          </p:cNvCxnSpPr>
          <p:nvPr/>
        </p:nvCxnSpPr>
        <p:spPr>
          <a:xfrm>
            <a:off x="23560350" y="8283925"/>
            <a:ext cx="2574300" cy="32700"/>
          </a:xfrm>
          <a:prstGeom prst="straightConnector1">
            <a:avLst/>
          </a:prstGeom>
          <a:noFill/>
          <a:ln w="76200" cap="flat" cmpd="sng">
            <a:solidFill>
              <a:schemeClr val="dk2"/>
            </a:solidFill>
            <a:prstDash val="solid"/>
            <a:round/>
            <a:headEnd type="none" w="med" len="med"/>
            <a:tailEnd type="none" w="med" len="med"/>
          </a:ln>
        </p:spPr>
      </p:cxnSp>
      <p:cxnSp>
        <p:nvCxnSpPr>
          <p:cNvPr id="1104" name="Google Shape;1104;p84">
            <a:extLst>
              <a:ext uri="{FF2B5EF4-FFF2-40B4-BE49-F238E27FC236}">
                <a16:creationId xmlns:a16="http://schemas.microsoft.com/office/drawing/2014/main" id="{50AB3521-000A-58A0-0F26-11ABACF98CA9}"/>
              </a:ext>
            </a:extLst>
          </p:cNvPr>
          <p:cNvCxnSpPr>
            <a:stCxn id="1085" idx="3"/>
            <a:endCxn id="1100" idx="1"/>
          </p:cNvCxnSpPr>
          <p:nvPr/>
        </p:nvCxnSpPr>
        <p:spPr>
          <a:xfrm>
            <a:off x="23753250" y="5523225"/>
            <a:ext cx="2381400" cy="0"/>
          </a:xfrm>
          <a:prstGeom prst="straightConnector1">
            <a:avLst/>
          </a:prstGeom>
          <a:noFill/>
          <a:ln w="76200" cap="flat" cmpd="sng">
            <a:solidFill>
              <a:schemeClr val="dk2"/>
            </a:solidFill>
            <a:prstDash val="solid"/>
            <a:round/>
            <a:headEnd type="none" w="med" len="med"/>
            <a:tailEnd type="none" w="med" len="med"/>
          </a:ln>
        </p:spPr>
      </p:cxnSp>
      <p:sp>
        <p:nvSpPr>
          <p:cNvPr id="2" name="Rectangle 1">
            <a:extLst>
              <a:ext uri="{FF2B5EF4-FFF2-40B4-BE49-F238E27FC236}">
                <a16:creationId xmlns:a16="http://schemas.microsoft.com/office/drawing/2014/main" id="{FF4C0B4B-1B7D-BF4B-9E2B-D47D4A93658C}"/>
              </a:ext>
            </a:extLst>
          </p:cNvPr>
          <p:cNvSpPr/>
          <p:nvPr/>
        </p:nvSpPr>
        <p:spPr>
          <a:xfrm>
            <a:off x="762000" y="4068300"/>
            <a:ext cx="35052000" cy="8352300"/>
          </a:xfrm>
          <a:prstGeom prst="rect">
            <a:avLst/>
          </a:prstGeom>
          <a:noFill/>
          <a:ln w="203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0629999"/>
      </p:ext>
    </p:extLst>
  </p:cSld>
  <p:clrMapOvr>
    <a:masterClrMapping/>
  </p:clrMapOvr>
  <mc:AlternateContent xmlns:mc="http://schemas.openxmlformats.org/markup-compatibility/2006" xmlns:p14="http://schemas.microsoft.com/office/powerpoint/2010/main">
    <mc:Choice Requires="p14">
      <p:transition spd="slow" p14:dur="2000" advTm="56510"/>
    </mc:Choice>
    <mc:Fallback xmlns="">
      <p:transition spd="slow" advTm="5651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757">
          <a:extLst>
            <a:ext uri="{FF2B5EF4-FFF2-40B4-BE49-F238E27FC236}">
              <a16:creationId xmlns:a16="http://schemas.microsoft.com/office/drawing/2014/main" id="{35FDC761-9383-0DB6-C1C8-E4BC29F9D9E7}"/>
            </a:ext>
          </a:extLst>
        </p:cNvPr>
        <p:cNvGrpSpPr/>
        <p:nvPr/>
      </p:nvGrpSpPr>
      <p:grpSpPr>
        <a:xfrm>
          <a:off x="0" y="0"/>
          <a:ext cx="0" cy="0"/>
          <a:chOff x="0" y="0"/>
          <a:chExt cx="0" cy="0"/>
        </a:xfrm>
      </p:grpSpPr>
      <p:sp>
        <p:nvSpPr>
          <p:cNvPr id="6" name="Google Shape;1485;p146">
            <a:extLst>
              <a:ext uri="{FF2B5EF4-FFF2-40B4-BE49-F238E27FC236}">
                <a16:creationId xmlns:a16="http://schemas.microsoft.com/office/drawing/2014/main" id="{2E477086-9B3C-75E2-2A7A-8ACC8B3A183C}"/>
              </a:ext>
            </a:extLst>
          </p:cNvPr>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Transformer Benefits</a:t>
            </a:r>
            <a:endParaRPr sz="8400"/>
          </a:p>
        </p:txBody>
      </p:sp>
      <p:sp>
        <p:nvSpPr>
          <p:cNvPr id="7" name="Google Shape;1486;p146">
            <a:extLst>
              <a:ext uri="{FF2B5EF4-FFF2-40B4-BE49-F238E27FC236}">
                <a16:creationId xmlns:a16="http://schemas.microsoft.com/office/drawing/2014/main" id="{5835FC38-9A5C-BE2D-0C49-E6D0FC7E02E4}"/>
              </a:ext>
            </a:extLst>
          </p:cNvPr>
          <p:cNvSpPr txBox="1">
            <a:spLocks noGrp="1"/>
          </p:cNvSpPr>
          <p:nvPr>
            <p:ph type="body" idx="1"/>
          </p:nvPr>
        </p:nvSpPr>
        <p:spPr>
          <a:xfrm>
            <a:off x="2375800" y="7026300"/>
            <a:ext cx="15081600" cy="10575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lt1"/>
              </a:buClr>
              <a:buSzPts val="1100"/>
              <a:buFont typeface="Arial"/>
              <a:buNone/>
            </a:pPr>
            <a:r>
              <a:rPr lang="en-US" sz="6200" b="1">
                <a:solidFill>
                  <a:srgbClr val="9E0000"/>
                </a:solidFill>
              </a:rPr>
              <a:t>Misconception</a:t>
            </a:r>
            <a:r>
              <a:rPr lang="en-US" sz="6400" b="1">
                <a:solidFill>
                  <a:srgbClr val="9E0000"/>
                </a:solidFill>
              </a:rPr>
              <a:t>: </a:t>
            </a:r>
            <a:endParaRPr sz="6400" b="1">
              <a:solidFill>
                <a:srgbClr val="9E0000"/>
              </a:solidFill>
            </a:endParaRPr>
          </a:p>
          <a:p>
            <a:pPr marL="0" lvl="0" indent="0" algn="ctr" rtl="0">
              <a:lnSpc>
                <a:spcPct val="100000"/>
              </a:lnSpc>
              <a:spcBef>
                <a:spcPts val="1000"/>
              </a:spcBef>
              <a:spcAft>
                <a:spcPts val="0"/>
              </a:spcAft>
              <a:buNone/>
            </a:pPr>
            <a:r>
              <a:rPr lang="en-US" sz="5400" b="1" i="1">
                <a:solidFill>
                  <a:srgbClr val="9E0000"/>
                </a:solidFill>
              </a:rPr>
              <a:t>Transformers are only good for language</a:t>
            </a:r>
            <a:endParaRPr sz="5400" b="1" i="1">
              <a:solidFill>
                <a:srgbClr val="9E0000"/>
              </a:solidFill>
            </a:endParaRPr>
          </a:p>
          <a:p>
            <a:pPr marL="0" lvl="0" indent="0" algn="ctr" rtl="0">
              <a:lnSpc>
                <a:spcPct val="100000"/>
              </a:lnSpc>
              <a:spcBef>
                <a:spcPts val="1000"/>
              </a:spcBef>
              <a:spcAft>
                <a:spcPts val="0"/>
              </a:spcAft>
              <a:buNone/>
            </a:pPr>
            <a:endParaRPr sz="5400" b="1"/>
          </a:p>
          <a:p>
            <a:pPr marL="0" lvl="0" indent="0" algn="ctr" rtl="0">
              <a:lnSpc>
                <a:spcPct val="100000"/>
              </a:lnSpc>
              <a:spcBef>
                <a:spcPts val="1000"/>
              </a:spcBef>
              <a:spcAft>
                <a:spcPts val="0"/>
              </a:spcAft>
              <a:buNone/>
            </a:pPr>
            <a:r>
              <a:rPr lang="en-US" sz="6200" b="1">
                <a:solidFill>
                  <a:schemeClr val="accent6"/>
                </a:solidFill>
              </a:rPr>
              <a:t>Recall: </a:t>
            </a:r>
            <a:endParaRPr sz="6200" b="1">
              <a:solidFill>
                <a:schemeClr val="accent6"/>
              </a:solidFill>
            </a:endParaRPr>
          </a:p>
          <a:p>
            <a:pPr marL="0" lvl="0" indent="0" algn="ctr" rtl="0">
              <a:lnSpc>
                <a:spcPct val="100000"/>
              </a:lnSpc>
              <a:spcBef>
                <a:spcPts val="1000"/>
              </a:spcBef>
              <a:spcAft>
                <a:spcPts val="0"/>
              </a:spcAft>
              <a:buNone/>
            </a:pPr>
            <a:r>
              <a:rPr lang="en-US" sz="5400" b="1" i="1">
                <a:solidFill>
                  <a:schemeClr val="accent6"/>
                </a:solidFill>
              </a:rPr>
              <a:t>Language Text = Ordered Sequence of Classes</a:t>
            </a:r>
            <a:endParaRPr sz="5400" b="1" i="1">
              <a:solidFill>
                <a:schemeClr val="accent6"/>
              </a:solidFill>
            </a:endParaRPr>
          </a:p>
          <a:p>
            <a:pPr marL="0" lvl="0" indent="0" algn="ctr" rtl="0">
              <a:lnSpc>
                <a:spcPct val="100000"/>
              </a:lnSpc>
              <a:spcBef>
                <a:spcPts val="1000"/>
              </a:spcBef>
              <a:spcAft>
                <a:spcPts val="0"/>
              </a:spcAft>
              <a:buNone/>
            </a:pPr>
            <a:endParaRPr sz="5400"/>
          </a:p>
          <a:p>
            <a:pPr marL="0" lvl="0" indent="0" algn="ctr" rtl="0">
              <a:lnSpc>
                <a:spcPct val="100000"/>
              </a:lnSpc>
              <a:spcBef>
                <a:spcPts val="1000"/>
              </a:spcBef>
              <a:spcAft>
                <a:spcPts val="0"/>
              </a:spcAft>
              <a:buClr>
                <a:schemeClr val="lt1"/>
              </a:buClr>
              <a:buSzPts val="1100"/>
              <a:buFont typeface="Arial"/>
              <a:buNone/>
            </a:pPr>
            <a:r>
              <a:rPr lang="en-US" sz="6200" b="1">
                <a:solidFill>
                  <a:srgbClr val="588A00"/>
                </a:solidFill>
              </a:rPr>
              <a:t>Resolution: </a:t>
            </a:r>
            <a:endParaRPr sz="6200" b="1">
              <a:solidFill>
                <a:srgbClr val="588A00"/>
              </a:solidFill>
            </a:endParaRPr>
          </a:p>
          <a:p>
            <a:pPr marL="0" lvl="0" indent="0" algn="ctr" rtl="0">
              <a:lnSpc>
                <a:spcPct val="100000"/>
              </a:lnSpc>
              <a:spcBef>
                <a:spcPts val="1000"/>
              </a:spcBef>
              <a:spcAft>
                <a:spcPts val="0"/>
              </a:spcAft>
              <a:buClr>
                <a:schemeClr val="lt1"/>
              </a:buClr>
              <a:buSzPts val="1100"/>
              <a:buFont typeface="Arial"/>
              <a:buNone/>
            </a:pPr>
            <a:r>
              <a:rPr lang="en-US" sz="5400" b="1" i="1">
                <a:solidFill>
                  <a:srgbClr val="588A00"/>
                </a:solidFill>
              </a:rPr>
              <a:t>Transformers are good for ordered sequences</a:t>
            </a:r>
            <a:endParaRPr sz="5400" b="1" i="1">
              <a:solidFill>
                <a:srgbClr val="588A00"/>
              </a:solidFill>
            </a:endParaRPr>
          </a:p>
          <a:p>
            <a:pPr marL="0" lvl="0" indent="0" algn="ctr" rtl="0">
              <a:lnSpc>
                <a:spcPct val="100000"/>
              </a:lnSpc>
              <a:spcBef>
                <a:spcPts val="1000"/>
              </a:spcBef>
              <a:spcAft>
                <a:spcPts val="1000"/>
              </a:spcAft>
              <a:buNone/>
            </a:pPr>
            <a:endParaRPr sz="5400" b="1"/>
          </a:p>
        </p:txBody>
      </p:sp>
      <p:sp>
        <p:nvSpPr>
          <p:cNvPr id="8" name="Google Shape;1487;p146">
            <a:extLst>
              <a:ext uri="{FF2B5EF4-FFF2-40B4-BE49-F238E27FC236}">
                <a16:creationId xmlns:a16="http://schemas.microsoft.com/office/drawing/2014/main" id="{F16382EF-B03D-9A1B-6B20-AAEB852A8CB1}"/>
              </a:ext>
            </a:extLst>
          </p:cNvPr>
          <p:cNvSpPr txBox="1">
            <a:spLocks/>
          </p:cNvSpPr>
          <p:nvPr/>
        </p:nvSpPr>
        <p:spPr>
          <a:xfrm>
            <a:off x="2596896" y="3731768"/>
            <a:ext cx="14639400" cy="1408200"/>
          </a:xfrm>
          <a:prstGeom prst="rect">
            <a:avLst/>
          </a:prstGeom>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Bef>
                <a:spcPts val="600"/>
              </a:spcBef>
              <a:spcAft>
                <a:spcPts val="600"/>
              </a:spcAft>
            </a:pPr>
            <a:r>
              <a:rPr lang="en-US" sz="5400" b="1"/>
              <a:t>What Are They Good For</a:t>
            </a:r>
          </a:p>
        </p:txBody>
      </p:sp>
      <p:sp>
        <p:nvSpPr>
          <p:cNvPr id="22" name="Google Shape;1505;p147">
            <a:extLst>
              <a:ext uri="{FF2B5EF4-FFF2-40B4-BE49-F238E27FC236}">
                <a16:creationId xmlns:a16="http://schemas.microsoft.com/office/drawing/2014/main" id="{2CBF6886-0952-DFA1-C78D-54C2A54149CD}"/>
              </a:ext>
            </a:extLst>
          </p:cNvPr>
          <p:cNvSpPr/>
          <p:nvPr/>
        </p:nvSpPr>
        <p:spPr>
          <a:xfrm>
            <a:off x="24841200" y="16002000"/>
            <a:ext cx="1333500" cy="25146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506;p147">
            <a:extLst>
              <a:ext uri="{FF2B5EF4-FFF2-40B4-BE49-F238E27FC236}">
                <a16:creationId xmlns:a16="http://schemas.microsoft.com/office/drawing/2014/main" id="{A7AE3220-4913-54C5-9EC2-981E73B2E640}"/>
              </a:ext>
            </a:extLst>
          </p:cNvPr>
          <p:cNvSpPr/>
          <p:nvPr/>
        </p:nvSpPr>
        <p:spPr>
          <a:xfrm>
            <a:off x="29679900" y="16002000"/>
            <a:ext cx="1333500" cy="25146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507;p147">
            <a:extLst>
              <a:ext uri="{FF2B5EF4-FFF2-40B4-BE49-F238E27FC236}">
                <a16:creationId xmlns:a16="http://schemas.microsoft.com/office/drawing/2014/main" id="{C1A20388-E517-CA58-074D-E05CA481A57A}"/>
              </a:ext>
            </a:extLst>
          </p:cNvPr>
          <p:cNvSpPr txBox="1"/>
          <p:nvPr/>
        </p:nvSpPr>
        <p:spPr>
          <a:xfrm>
            <a:off x="24007950" y="18745200"/>
            <a:ext cx="3000000" cy="113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a:solidFill>
                  <a:srgbClr val="588A00"/>
                </a:solidFill>
                <a:latin typeface="NVIDIA Sans"/>
                <a:ea typeface="NVIDIA Sans"/>
                <a:cs typeface="NVIDIA Sans"/>
                <a:sym typeface="NVIDIA Sans"/>
              </a:rPr>
              <a:t>Seq</a:t>
            </a:r>
            <a:endParaRPr/>
          </a:p>
        </p:txBody>
      </p:sp>
      <p:sp>
        <p:nvSpPr>
          <p:cNvPr id="25" name="Google Shape;1508;p147">
            <a:extLst>
              <a:ext uri="{FF2B5EF4-FFF2-40B4-BE49-F238E27FC236}">
                <a16:creationId xmlns:a16="http://schemas.microsoft.com/office/drawing/2014/main" id="{1A47A1CD-29CB-9DD5-7DDB-6DDB83A75204}"/>
              </a:ext>
            </a:extLst>
          </p:cNvPr>
          <p:cNvSpPr txBox="1"/>
          <p:nvPr/>
        </p:nvSpPr>
        <p:spPr>
          <a:xfrm>
            <a:off x="28846650" y="18745200"/>
            <a:ext cx="3000000" cy="113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a:solidFill>
                  <a:srgbClr val="588A00"/>
                </a:solidFill>
                <a:latin typeface="NVIDIA Sans"/>
                <a:ea typeface="NVIDIA Sans"/>
                <a:cs typeface="NVIDIA Sans"/>
                <a:sym typeface="NVIDIA Sans"/>
              </a:rPr>
              <a:t>Seq</a:t>
            </a:r>
            <a:endParaRPr/>
          </a:p>
        </p:txBody>
      </p:sp>
      <p:sp>
        <p:nvSpPr>
          <p:cNvPr id="26" name="Google Shape;1509;p147">
            <a:extLst>
              <a:ext uri="{FF2B5EF4-FFF2-40B4-BE49-F238E27FC236}">
                <a16:creationId xmlns:a16="http://schemas.microsoft.com/office/drawing/2014/main" id="{1485B5DD-8912-0B2D-899C-FFC5333D5296}"/>
              </a:ext>
            </a:extLst>
          </p:cNvPr>
          <p:cNvSpPr/>
          <p:nvPr/>
        </p:nvSpPr>
        <p:spPr>
          <a:xfrm>
            <a:off x="29679900" y="2895600"/>
            <a:ext cx="1333500" cy="25146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510;p147">
            <a:extLst>
              <a:ext uri="{FF2B5EF4-FFF2-40B4-BE49-F238E27FC236}">
                <a16:creationId xmlns:a16="http://schemas.microsoft.com/office/drawing/2014/main" id="{C96EF58A-5F71-436E-EE9B-9CA3AF33EE00}"/>
              </a:ext>
            </a:extLst>
          </p:cNvPr>
          <p:cNvSpPr txBox="1"/>
          <p:nvPr/>
        </p:nvSpPr>
        <p:spPr>
          <a:xfrm>
            <a:off x="28846650" y="1527900"/>
            <a:ext cx="3000000" cy="113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a:solidFill>
                  <a:srgbClr val="588A00"/>
                </a:solidFill>
                <a:latin typeface="NVIDIA Sans"/>
                <a:ea typeface="NVIDIA Sans"/>
                <a:cs typeface="NVIDIA Sans"/>
                <a:sym typeface="NVIDIA Sans"/>
              </a:rPr>
              <a:t>Seq</a:t>
            </a:r>
            <a:endParaRPr/>
          </a:p>
        </p:txBody>
      </p:sp>
      <p:pic>
        <p:nvPicPr>
          <p:cNvPr id="2" name="Picture 1">
            <a:extLst>
              <a:ext uri="{FF2B5EF4-FFF2-40B4-BE49-F238E27FC236}">
                <a16:creationId xmlns:a16="http://schemas.microsoft.com/office/drawing/2014/main" id="{9844596C-16ED-43E0-1A9A-F8CE24F021E6}"/>
              </a:ext>
            </a:extLst>
          </p:cNvPr>
          <p:cNvPicPr>
            <a:picLocks noChangeAspect="1"/>
          </p:cNvPicPr>
          <p:nvPr/>
        </p:nvPicPr>
        <p:blipFill>
          <a:blip r:embed="rId3"/>
          <a:srcRect t="26934"/>
          <a:stretch/>
        </p:blipFill>
        <p:spPr>
          <a:xfrm>
            <a:off x="23273657" y="5638800"/>
            <a:ext cx="9335822" cy="10058400"/>
          </a:xfrm>
          <a:prstGeom prst="rect">
            <a:avLst/>
          </a:prstGeom>
        </p:spPr>
      </p:pic>
    </p:spTree>
    <p:extLst>
      <p:ext uri="{BB962C8B-B14F-4D97-AF65-F5344CB8AC3E}">
        <p14:creationId xmlns:p14="http://schemas.microsoft.com/office/powerpoint/2010/main" val="1496535101"/>
      </p:ext>
    </p:extLst>
  </p:cSld>
  <p:clrMapOvr>
    <a:masterClrMapping/>
  </p:clrMapOvr>
  <mc:AlternateContent xmlns:mc="http://schemas.openxmlformats.org/markup-compatibility/2006" xmlns:p14="http://schemas.microsoft.com/office/powerpoint/2010/main">
    <mc:Choice Requires="p14">
      <p:transition spd="slow" p14:dur="2000" advTm="29071"/>
    </mc:Choice>
    <mc:Fallback xmlns="">
      <p:transition spd="slow" advTm="29071"/>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532"/>
        <p:cNvGrpSpPr/>
        <p:nvPr/>
      </p:nvGrpSpPr>
      <p:grpSpPr>
        <a:xfrm>
          <a:off x="0" y="0"/>
          <a:ext cx="0" cy="0"/>
          <a:chOff x="0" y="0"/>
          <a:chExt cx="0" cy="0"/>
        </a:xfrm>
      </p:grpSpPr>
      <p:sp>
        <p:nvSpPr>
          <p:cNvPr id="1533" name="Google Shape;1533;p150"/>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Speech-Guided </a:t>
            </a:r>
            <a:endParaRPr sz="8400"/>
          </a:p>
          <a:p>
            <a:pPr marL="0" lvl="0" indent="0" algn="ctr" rtl="0">
              <a:lnSpc>
                <a:spcPct val="90000"/>
              </a:lnSpc>
              <a:spcBef>
                <a:spcPts val="600"/>
              </a:spcBef>
              <a:spcAft>
                <a:spcPts val="600"/>
              </a:spcAft>
              <a:buClr>
                <a:schemeClr val="lt1"/>
              </a:buClr>
              <a:buSzPts val="7200"/>
              <a:buFont typeface="NVIDIA Sans"/>
              <a:buNone/>
            </a:pPr>
            <a:r>
              <a:rPr lang="en-US" sz="8400"/>
              <a:t>Encoders</a:t>
            </a:r>
            <a:endParaRPr sz="8400"/>
          </a:p>
        </p:txBody>
      </p:sp>
      <p:sp>
        <p:nvSpPr>
          <p:cNvPr id="1534" name="Google Shape;1534;p150"/>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Audio-In Systems</a:t>
            </a:r>
            <a:endParaRPr sz="5400" b="1"/>
          </a:p>
        </p:txBody>
      </p:sp>
      <p:pic>
        <p:nvPicPr>
          <p:cNvPr id="1535" name="Google Shape;1535;p150"/>
          <p:cNvPicPr preferRelativeResize="0"/>
          <p:nvPr/>
        </p:nvPicPr>
        <p:blipFill rotWithShape="1">
          <a:blip r:embed="rId3">
            <a:alphaModFix/>
          </a:blip>
          <a:srcRect t="35471"/>
          <a:stretch/>
        </p:blipFill>
        <p:spPr>
          <a:xfrm>
            <a:off x="2596900" y="6485275"/>
            <a:ext cx="33979100" cy="12688950"/>
          </a:xfrm>
          <a:prstGeom prst="rect">
            <a:avLst/>
          </a:prstGeom>
          <a:noFill/>
          <a:ln>
            <a:noFill/>
          </a:ln>
        </p:spPr>
      </p:pic>
      <p:sp>
        <p:nvSpPr>
          <p:cNvPr id="1536" name="Google Shape;1536;p150"/>
          <p:cNvSpPr txBox="1"/>
          <p:nvPr/>
        </p:nvSpPr>
        <p:spPr>
          <a:xfrm>
            <a:off x="3581400" y="19621500"/>
            <a:ext cx="37983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u="sng">
                <a:solidFill>
                  <a:schemeClr val="hlink"/>
                </a:solidFill>
                <a:hlinkClick r:id="rId4"/>
              </a:rPr>
              <a:t>https://docs.nvidia.com/deeplearning/nemo/user-guide/docs/zh/latest/voice_activity_detection/tutorial.html</a:t>
            </a:r>
            <a:endParaRPr/>
          </a:p>
        </p:txBody>
      </p:sp>
    </p:spTree>
  </p:cSld>
  <p:clrMapOvr>
    <a:masterClrMapping/>
  </p:clrMapOvr>
  <mc:AlternateContent xmlns:mc="http://schemas.openxmlformats.org/markup-compatibility/2006" xmlns:p14="http://schemas.microsoft.com/office/powerpoint/2010/main">
    <mc:Choice Requires="p14">
      <p:transition spd="slow" p14:dur="2000" advTm="67110"/>
    </mc:Choice>
    <mc:Fallback xmlns="">
      <p:transition spd="slow" advTm="6711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sp>
        <p:nvSpPr>
          <p:cNvPr id="1556" name="Google Shape;1556;p152"/>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Image-Guided </a:t>
            </a:r>
            <a:endParaRPr sz="8400"/>
          </a:p>
          <a:p>
            <a:pPr marL="0" lvl="0" indent="0" algn="ctr" rtl="0">
              <a:spcBef>
                <a:spcPts val="600"/>
              </a:spcBef>
              <a:spcAft>
                <a:spcPts val="600"/>
              </a:spcAft>
              <a:buClr>
                <a:schemeClr val="lt1"/>
              </a:buClr>
              <a:buSzPts val="7200"/>
              <a:buFont typeface="NVIDIA Sans"/>
              <a:buNone/>
            </a:pPr>
            <a:r>
              <a:rPr lang="en-US" sz="8400"/>
              <a:t>Encoders</a:t>
            </a:r>
            <a:endParaRPr sz="8400"/>
          </a:p>
        </p:txBody>
      </p:sp>
      <p:sp>
        <p:nvSpPr>
          <p:cNvPr id="1557" name="Google Shape;1557;p152"/>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Image-In Systems</a:t>
            </a:r>
            <a:endParaRPr sz="5400" b="1"/>
          </a:p>
        </p:txBody>
      </p:sp>
      <p:sp>
        <p:nvSpPr>
          <p:cNvPr id="1558" name="Google Shape;1558;p152"/>
          <p:cNvSpPr txBox="1"/>
          <p:nvPr/>
        </p:nvSpPr>
        <p:spPr>
          <a:xfrm>
            <a:off x="4528455" y="19273467"/>
            <a:ext cx="12126686" cy="116952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u="sng" dirty="0">
                <a:solidFill>
                  <a:schemeClr val="hlink"/>
                </a:solidFill>
                <a:hlinkClick r:id="rId3"/>
              </a:rPr>
              <a:t>Improve Accuracy and Robustness of Vision AI Apps with Vision Transformers and NVIDIA TAO | NVIDIA Blog</a:t>
            </a:r>
            <a:endParaRPr sz="3200" b="1" dirty="0"/>
          </a:p>
        </p:txBody>
      </p:sp>
      <p:grpSp>
        <p:nvGrpSpPr>
          <p:cNvPr id="1559" name="Google Shape;1559;p152"/>
          <p:cNvGrpSpPr/>
          <p:nvPr/>
        </p:nvGrpSpPr>
        <p:grpSpPr>
          <a:xfrm>
            <a:off x="3233057" y="2115543"/>
            <a:ext cx="31632537" cy="16703550"/>
            <a:chOff x="8699975" y="6058300"/>
            <a:chExt cx="27876025" cy="14124500"/>
          </a:xfrm>
        </p:grpSpPr>
        <p:pic>
          <p:nvPicPr>
            <p:cNvPr id="1560" name="Google Shape;1560;p152"/>
            <p:cNvPicPr preferRelativeResize="0"/>
            <p:nvPr/>
          </p:nvPicPr>
          <p:blipFill rotWithShape="1">
            <a:blip r:embed="rId4">
              <a:alphaModFix/>
            </a:blip>
            <a:srcRect t="21396"/>
            <a:stretch/>
          </p:blipFill>
          <p:spPr>
            <a:xfrm>
              <a:off x="8699975" y="9057025"/>
              <a:ext cx="27876025" cy="11125775"/>
            </a:xfrm>
            <a:prstGeom prst="rect">
              <a:avLst/>
            </a:prstGeom>
            <a:noFill/>
            <a:ln>
              <a:noFill/>
            </a:ln>
          </p:spPr>
        </p:pic>
        <p:pic>
          <p:nvPicPr>
            <p:cNvPr id="1561" name="Google Shape;1561;p152"/>
            <p:cNvPicPr preferRelativeResize="0"/>
            <p:nvPr/>
          </p:nvPicPr>
          <p:blipFill rotWithShape="1">
            <a:blip r:embed="rId4">
              <a:alphaModFix/>
            </a:blip>
            <a:srcRect r="59007" b="78275"/>
            <a:stretch/>
          </p:blipFill>
          <p:spPr>
            <a:xfrm>
              <a:off x="24689550" y="6058300"/>
              <a:ext cx="11426774" cy="3074925"/>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slow" p14:dur="2000" advTm="45024"/>
    </mc:Choice>
    <mc:Fallback xmlns="">
      <p:transition spd="slow" advTm="45024"/>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612"/>
        <p:cNvGrpSpPr/>
        <p:nvPr/>
      </p:nvGrpSpPr>
      <p:grpSpPr>
        <a:xfrm>
          <a:off x="0" y="0"/>
          <a:ext cx="0" cy="0"/>
          <a:chOff x="0" y="0"/>
          <a:chExt cx="0" cy="0"/>
        </a:xfrm>
      </p:grpSpPr>
      <p:sp>
        <p:nvSpPr>
          <p:cNvPr id="1613" name="Google Shape;1613;p157"/>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Synergizing Encoders</a:t>
            </a:r>
            <a:endParaRPr sz="8400"/>
          </a:p>
        </p:txBody>
      </p:sp>
      <p:sp>
        <p:nvSpPr>
          <p:cNvPr id="1614" name="Google Shape;1614;p157"/>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Resolving Modality Gaps via Similarity</a:t>
            </a:r>
            <a:endParaRPr sz="5400" b="1"/>
          </a:p>
        </p:txBody>
      </p:sp>
      <p:sp>
        <p:nvSpPr>
          <p:cNvPr id="1615" name="Google Shape;1615;p157"/>
          <p:cNvSpPr txBox="1"/>
          <p:nvPr/>
        </p:nvSpPr>
        <p:spPr>
          <a:xfrm>
            <a:off x="4588039" y="19480947"/>
            <a:ext cx="10657114"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3"/>
              </a:rPr>
              <a:t>CLIP: Connecting text and images | OpenAI</a:t>
            </a:r>
            <a:endParaRPr sz="3200" b="1" dirty="0"/>
          </a:p>
        </p:txBody>
      </p:sp>
      <p:pic>
        <p:nvPicPr>
          <p:cNvPr id="1616" name="Google Shape;1616;p157"/>
          <p:cNvPicPr preferRelativeResize="0"/>
          <p:nvPr/>
        </p:nvPicPr>
        <p:blipFill rotWithShape="1">
          <a:blip r:embed="rId4">
            <a:alphaModFix/>
          </a:blip>
          <a:srcRect t="1729" b="2704"/>
          <a:stretch/>
        </p:blipFill>
        <p:spPr>
          <a:xfrm>
            <a:off x="0" y="5829300"/>
            <a:ext cx="36576002" cy="13606743"/>
          </a:xfrm>
          <a:prstGeom prst="rect">
            <a:avLst/>
          </a:prstGeom>
          <a:noFill/>
          <a:ln>
            <a:noFill/>
          </a:ln>
        </p:spPr>
      </p:pic>
      <p:pic>
        <p:nvPicPr>
          <p:cNvPr id="1617" name="Google Shape;1617;p157"/>
          <p:cNvPicPr preferRelativeResize="0"/>
          <p:nvPr/>
        </p:nvPicPr>
        <p:blipFill>
          <a:blip r:embed="rId5">
            <a:alphaModFix/>
          </a:blip>
          <a:stretch>
            <a:fillRect/>
          </a:stretch>
        </p:blipFill>
        <p:spPr>
          <a:xfrm>
            <a:off x="18211800" y="2324900"/>
            <a:ext cx="18102601" cy="28150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98935"/>
    </mc:Choice>
    <mc:Fallback xmlns="">
      <p:transition spd="slow" advTm="98935"/>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621"/>
        <p:cNvGrpSpPr/>
        <p:nvPr/>
      </p:nvGrpSpPr>
      <p:grpSpPr>
        <a:xfrm>
          <a:off x="0" y="0"/>
          <a:ext cx="0" cy="0"/>
          <a:chOff x="0" y="0"/>
          <a:chExt cx="0" cy="0"/>
        </a:xfrm>
      </p:grpSpPr>
      <p:sp>
        <p:nvSpPr>
          <p:cNvPr id="1622" name="Google Shape;1622;p158"/>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Multimodal Retrievers</a:t>
            </a:r>
            <a:endParaRPr sz="8400"/>
          </a:p>
        </p:txBody>
      </p:sp>
      <p:sp>
        <p:nvSpPr>
          <p:cNvPr id="1623" name="Google Shape;1623;p158"/>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Resolving Modality Gaps via Similarity</a:t>
            </a:r>
            <a:endParaRPr sz="5400" b="1"/>
          </a:p>
        </p:txBody>
      </p:sp>
      <p:pic>
        <p:nvPicPr>
          <p:cNvPr id="1625" name="Google Shape;1625;p158"/>
          <p:cNvPicPr preferRelativeResize="0"/>
          <p:nvPr/>
        </p:nvPicPr>
        <p:blipFill rotWithShape="1">
          <a:blip r:embed="rId3">
            <a:alphaModFix/>
          </a:blip>
          <a:srcRect t="13703" r="4452"/>
          <a:stretch/>
        </p:blipFill>
        <p:spPr>
          <a:xfrm>
            <a:off x="893100" y="6483125"/>
            <a:ext cx="19589975" cy="10695026"/>
          </a:xfrm>
          <a:prstGeom prst="rect">
            <a:avLst/>
          </a:prstGeom>
          <a:noFill/>
          <a:ln>
            <a:noFill/>
          </a:ln>
        </p:spPr>
      </p:pic>
      <p:pic>
        <p:nvPicPr>
          <p:cNvPr id="1626" name="Google Shape;1626;p158"/>
          <p:cNvPicPr preferRelativeResize="0"/>
          <p:nvPr/>
        </p:nvPicPr>
        <p:blipFill rotWithShape="1">
          <a:blip r:embed="rId4">
            <a:alphaModFix/>
          </a:blip>
          <a:srcRect t="5820"/>
          <a:stretch/>
        </p:blipFill>
        <p:spPr>
          <a:xfrm>
            <a:off x="21225650" y="5854650"/>
            <a:ext cx="13835974" cy="11569952"/>
          </a:xfrm>
          <a:prstGeom prst="rect">
            <a:avLst/>
          </a:prstGeom>
          <a:noFill/>
          <a:ln>
            <a:noFill/>
          </a:ln>
        </p:spPr>
      </p:pic>
      <p:sp>
        <p:nvSpPr>
          <p:cNvPr id="2" name="Google Shape;1615;p157">
            <a:extLst>
              <a:ext uri="{FF2B5EF4-FFF2-40B4-BE49-F238E27FC236}">
                <a16:creationId xmlns:a16="http://schemas.microsoft.com/office/drawing/2014/main" id="{6E94CDF8-B4F0-A1F7-274A-C4999426C59A}"/>
              </a:ext>
            </a:extLst>
          </p:cNvPr>
          <p:cNvSpPr txBox="1"/>
          <p:nvPr/>
        </p:nvSpPr>
        <p:spPr>
          <a:xfrm>
            <a:off x="4588038" y="19480947"/>
            <a:ext cx="1239367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RA-CM3: Retrieval-Augmented Multimodal Modeling (2023)</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103296"/>
    </mc:Choice>
    <mc:Fallback xmlns="">
      <p:transition spd="slow" advTm="103296"/>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2159"/>
        <p:cNvGrpSpPr/>
        <p:nvPr/>
      </p:nvGrpSpPr>
      <p:grpSpPr>
        <a:xfrm>
          <a:off x="0" y="0"/>
          <a:ext cx="0" cy="0"/>
          <a:chOff x="0" y="0"/>
          <a:chExt cx="0" cy="0"/>
        </a:xfrm>
      </p:grpSpPr>
      <p:sp>
        <p:nvSpPr>
          <p:cNvPr id="2160" name="Google Shape;2160;p131"/>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Synergizing Encoders</a:t>
            </a:r>
            <a:endParaRPr sz="8400"/>
          </a:p>
        </p:txBody>
      </p:sp>
      <p:sp>
        <p:nvSpPr>
          <p:cNvPr id="2161" name="Google Shape;2161;p131"/>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Resolving Modality Gaps via Similarity</a:t>
            </a:r>
            <a:endParaRPr sz="5400" b="1"/>
          </a:p>
        </p:txBody>
      </p:sp>
      <p:pic>
        <p:nvPicPr>
          <p:cNvPr id="2163" name="Google Shape;2163;p131"/>
          <p:cNvPicPr preferRelativeResize="0">
            <a:picLocks noChangeAspect="1"/>
          </p:cNvPicPr>
          <p:nvPr/>
        </p:nvPicPr>
        <p:blipFill rotWithShape="1">
          <a:blip r:embed="rId3">
            <a:alphaModFix/>
          </a:blip>
          <a:srcRect r="1078" b="4888"/>
          <a:stretch/>
        </p:blipFill>
        <p:spPr>
          <a:xfrm>
            <a:off x="13739375" y="5993825"/>
            <a:ext cx="22836624" cy="13665775"/>
          </a:xfrm>
          <a:prstGeom prst="rect">
            <a:avLst/>
          </a:prstGeom>
          <a:noFill/>
          <a:ln>
            <a:noFill/>
          </a:ln>
        </p:spPr>
      </p:pic>
      <p:sp>
        <p:nvSpPr>
          <p:cNvPr id="2164" name="Google Shape;2164;p131"/>
          <p:cNvSpPr txBox="1"/>
          <p:nvPr/>
        </p:nvSpPr>
        <p:spPr>
          <a:xfrm>
            <a:off x="18232800" y="2279200"/>
            <a:ext cx="177522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600" b="1">
                <a:solidFill>
                  <a:srgbClr val="1C1E21"/>
                </a:solidFill>
                <a:highlight>
                  <a:srgbClr val="FFFFFF"/>
                </a:highlight>
              </a:rPr>
              <a:t>By aligning six modalities’ embedding into a common space, ImageBind enables cross-modal retrieval of different types of content that aren’t observed together, the addition of embeddings from different modalities to naturally compose their semantics, and audio-to-image generation by using our audio embeddings with a pretrained DALLE-2 decoder to work with CLIP text embeddings.</a:t>
            </a:r>
            <a:endParaRPr sz="3600" b="1"/>
          </a:p>
        </p:txBody>
      </p:sp>
      <p:pic>
        <p:nvPicPr>
          <p:cNvPr id="2165" name="Google Shape;2165;p131"/>
          <p:cNvPicPr preferRelativeResize="0"/>
          <p:nvPr/>
        </p:nvPicPr>
        <p:blipFill rotWithShape="1">
          <a:blip r:embed="rId4">
            <a:alphaModFix/>
          </a:blip>
          <a:srcRect r="19581"/>
          <a:stretch/>
        </p:blipFill>
        <p:spPr>
          <a:xfrm>
            <a:off x="0" y="6627938"/>
            <a:ext cx="14095214" cy="11481438"/>
          </a:xfrm>
          <a:prstGeom prst="rect">
            <a:avLst/>
          </a:prstGeom>
          <a:noFill/>
          <a:ln>
            <a:noFill/>
          </a:ln>
        </p:spPr>
      </p:pic>
      <p:pic>
        <p:nvPicPr>
          <p:cNvPr id="2166" name="Google Shape;2166;p131"/>
          <p:cNvPicPr preferRelativeResize="0"/>
          <p:nvPr/>
        </p:nvPicPr>
        <p:blipFill rotWithShape="1">
          <a:blip r:embed="rId4">
            <a:alphaModFix/>
          </a:blip>
          <a:srcRect l="78721" t="85390"/>
          <a:stretch/>
        </p:blipFill>
        <p:spPr>
          <a:xfrm>
            <a:off x="9748875" y="8121965"/>
            <a:ext cx="3569851" cy="1605576"/>
          </a:xfrm>
          <a:prstGeom prst="rect">
            <a:avLst/>
          </a:prstGeom>
          <a:noFill/>
          <a:ln>
            <a:noFill/>
          </a:ln>
        </p:spPr>
      </p:pic>
      <p:sp>
        <p:nvSpPr>
          <p:cNvPr id="2" name="Google Shape;1615;p157">
            <a:extLst>
              <a:ext uri="{FF2B5EF4-FFF2-40B4-BE49-F238E27FC236}">
                <a16:creationId xmlns:a16="http://schemas.microsoft.com/office/drawing/2014/main" id="{D4D232E1-EE26-B0F2-6331-7C55FBF46E9A}"/>
              </a:ext>
            </a:extLst>
          </p:cNvPr>
          <p:cNvSpPr txBox="1"/>
          <p:nvPr/>
        </p:nvSpPr>
        <p:spPr>
          <a:xfrm>
            <a:off x="4588038" y="19480947"/>
            <a:ext cx="1239367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ImageBind: Holistic AI learning across six modalities (2023)</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91075"/>
    </mc:Choice>
    <mc:Fallback xmlns="">
      <p:transition spd="slow" advTm="91075"/>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540"/>
        <p:cNvGrpSpPr/>
        <p:nvPr/>
      </p:nvGrpSpPr>
      <p:grpSpPr>
        <a:xfrm>
          <a:off x="0" y="0"/>
          <a:ext cx="0" cy="0"/>
          <a:chOff x="0" y="0"/>
          <a:chExt cx="0" cy="0"/>
        </a:xfrm>
      </p:grpSpPr>
      <p:sp>
        <p:nvSpPr>
          <p:cNvPr id="1541" name="Google Shape;1541;p151"/>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Speech-Guided </a:t>
            </a:r>
            <a:endParaRPr sz="8400"/>
          </a:p>
          <a:p>
            <a:pPr marL="0" lvl="0" indent="0" algn="ctr" rtl="0">
              <a:lnSpc>
                <a:spcPct val="90000"/>
              </a:lnSpc>
              <a:spcBef>
                <a:spcPts val="600"/>
              </a:spcBef>
              <a:spcAft>
                <a:spcPts val="600"/>
              </a:spcAft>
              <a:buClr>
                <a:schemeClr val="lt1"/>
              </a:buClr>
              <a:buSzPts val="7200"/>
              <a:buFont typeface="NVIDIA Sans"/>
              <a:buNone/>
            </a:pPr>
            <a:r>
              <a:rPr lang="en-US" sz="8400"/>
              <a:t>Text Generation</a:t>
            </a:r>
            <a:endParaRPr sz="8400"/>
          </a:p>
        </p:txBody>
      </p:sp>
      <p:sp>
        <p:nvSpPr>
          <p:cNvPr id="1542" name="Google Shape;1542;p151"/>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Audio-In, Text-Out</a:t>
            </a:r>
            <a:endParaRPr sz="5400" b="1"/>
          </a:p>
        </p:txBody>
      </p:sp>
      <p:pic>
        <p:nvPicPr>
          <p:cNvPr id="1550" name="Google Shape;1550;p151"/>
          <p:cNvPicPr preferRelativeResize="0">
            <a:picLocks noChangeAspect="1"/>
          </p:cNvPicPr>
          <p:nvPr/>
        </p:nvPicPr>
        <p:blipFill rotWithShape="1">
          <a:blip r:embed="rId3">
            <a:alphaModFix/>
          </a:blip>
          <a:srcRect t="4298" b="3645"/>
          <a:stretch/>
        </p:blipFill>
        <p:spPr>
          <a:xfrm>
            <a:off x="3417375" y="5742843"/>
            <a:ext cx="19285753" cy="14294447"/>
          </a:xfrm>
          <a:prstGeom prst="rect">
            <a:avLst/>
          </a:prstGeom>
          <a:noFill/>
          <a:ln>
            <a:noFill/>
          </a:ln>
        </p:spPr>
      </p:pic>
      <p:sp>
        <p:nvSpPr>
          <p:cNvPr id="2" name="Google Shape;1615;p157">
            <a:extLst>
              <a:ext uri="{FF2B5EF4-FFF2-40B4-BE49-F238E27FC236}">
                <a16:creationId xmlns:a16="http://schemas.microsoft.com/office/drawing/2014/main" id="{F45401B2-63C1-6092-233A-8CF2B677EDF7}"/>
              </a:ext>
            </a:extLst>
          </p:cNvPr>
          <p:cNvSpPr txBox="1"/>
          <p:nvPr/>
        </p:nvSpPr>
        <p:spPr>
          <a:xfrm>
            <a:off x="4588038" y="19480947"/>
            <a:ext cx="12393675"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Introducing Whisper | OpenAI</a:t>
            </a:r>
            <a:endParaRPr sz="3200" b="1" dirty="0"/>
          </a:p>
        </p:txBody>
      </p:sp>
      <p:sp>
        <p:nvSpPr>
          <p:cNvPr id="6" name="Google Shape;1569;p153">
            <a:extLst>
              <a:ext uri="{FF2B5EF4-FFF2-40B4-BE49-F238E27FC236}">
                <a16:creationId xmlns:a16="http://schemas.microsoft.com/office/drawing/2014/main" id="{69E5E0D6-956B-2F9D-FBEF-6113AB2A066B}"/>
              </a:ext>
            </a:extLst>
          </p:cNvPr>
          <p:cNvSpPr/>
          <p:nvPr/>
        </p:nvSpPr>
        <p:spPr>
          <a:xfrm>
            <a:off x="26983765" y="16513047"/>
            <a:ext cx="1333500" cy="16002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570;p153">
            <a:extLst>
              <a:ext uri="{FF2B5EF4-FFF2-40B4-BE49-F238E27FC236}">
                <a16:creationId xmlns:a16="http://schemas.microsoft.com/office/drawing/2014/main" id="{737F320B-31E7-222D-94A9-E14969465A98}"/>
              </a:ext>
            </a:extLst>
          </p:cNvPr>
          <p:cNvSpPr/>
          <p:nvPr/>
        </p:nvSpPr>
        <p:spPr>
          <a:xfrm>
            <a:off x="31822465" y="16513047"/>
            <a:ext cx="1333500" cy="16002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571;p153">
            <a:extLst>
              <a:ext uri="{FF2B5EF4-FFF2-40B4-BE49-F238E27FC236}">
                <a16:creationId xmlns:a16="http://schemas.microsoft.com/office/drawing/2014/main" id="{424F1983-77C7-34F5-8C12-E5395C8DFD81}"/>
              </a:ext>
            </a:extLst>
          </p:cNvPr>
          <p:cNvSpPr txBox="1"/>
          <p:nvPr/>
        </p:nvSpPr>
        <p:spPr>
          <a:xfrm>
            <a:off x="26208328" y="18341847"/>
            <a:ext cx="3000000" cy="126698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dirty="0">
                <a:solidFill>
                  <a:srgbClr val="588A00"/>
                </a:solidFill>
                <a:latin typeface="NVIDIA Sans"/>
                <a:ea typeface="NVIDIA Sans"/>
                <a:cs typeface="NVIDIA Sans"/>
                <a:sym typeface="NVIDIA Sans"/>
              </a:rPr>
              <a:t>Audio</a:t>
            </a:r>
            <a:endParaRPr dirty="0"/>
          </a:p>
        </p:txBody>
      </p:sp>
      <p:sp>
        <p:nvSpPr>
          <p:cNvPr id="9" name="Google Shape;1572;p153">
            <a:extLst>
              <a:ext uri="{FF2B5EF4-FFF2-40B4-BE49-F238E27FC236}">
                <a16:creationId xmlns:a16="http://schemas.microsoft.com/office/drawing/2014/main" id="{5BAE95B3-06AD-8D4B-DD6A-087CBB62239B}"/>
              </a:ext>
            </a:extLst>
          </p:cNvPr>
          <p:cNvSpPr txBox="1"/>
          <p:nvPr/>
        </p:nvSpPr>
        <p:spPr>
          <a:xfrm>
            <a:off x="31047028" y="18341847"/>
            <a:ext cx="3000000" cy="113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a:solidFill>
                  <a:srgbClr val="588A00"/>
                </a:solidFill>
                <a:latin typeface="NVIDIA Sans"/>
                <a:ea typeface="NVIDIA Sans"/>
                <a:cs typeface="NVIDIA Sans"/>
                <a:sym typeface="NVIDIA Sans"/>
              </a:rPr>
              <a:t>Text</a:t>
            </a:r>
            <a:endParaRPr/>
          </a:p>
        </p:txBody>
      </p:sp>
      <p:sp>
        <p:nvSpPr>
          <p:cNvPr id="10" name="Google Shape;1573;p153">
            <a:extLst>
              <a:ext uri="{FF2B5EF4-FFF2-40B4-BE49-F238E27FC236}">
                <a16:creationId xmlns:a16="http://schemas.microsoft.com/office/drawing/2014/main" id="{1061E810-28CF-16A6-3A01-315ED48835E5}"/>
              </a:ext>
            </a:extLst>
          </p:cNvPr>
          <p:cNvSpPr/>
          <p:nvPr/>
        </p:nvSpPr>
        <p:spPr>
          <a:xfrm>
            <a:off x="31822465" y="4321047"/>
            <a:ext cx="1333500" cy="16002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574;p153">
            <a:extLst>
              <a:ext uri="{FF2B5EF4-FFF2-40B4-BE49-F238E27FC236}">
                <a16:creationId xmlns:a16="http://schemas.microsoft.com/office/drawing/2014/main" id="{4E552A30-77A5-0B9F-E2D3-BED9825EE512}"/>
              </a:ext>
            </a:extLst>
          </p:cNvPr>
          <p:cNvSpPr txBox="1"/>
          <p:nvPr/>
        </p:nvSpPr>
        <p:spPr>
          <a:xfrm>
            <a:off x="30989215" y="2953347"/>
            <a:ext cx="3000000" cy="113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a:solidFill>
                  <a:srgbClr val="588A00"/>
                </a:solidFill>
                <a:latin typeface="NVIDIA Sans"/>
                <a:ea typeface="NVIDIA Sans"/>
                <a:cs typeface="NVIDIA Sans"/>
                <a:sym typeface="NVIDIA Sans"/>
              </a:rPr>
              <a:t>Text</a:t>
            </a:r>
            <a:endParaRPr/>
          </a:p>
        </p:txBody>
      </p:sp>
      <p:pic>
        <p:nvPicPr>
          <p:cNvPr id="12" name="Picture 11">
            <a:extLst>
              <a:ext uri="{FF2B5EF4-FFF2-40B4-BE49-F238E27FC236}">
                <a16:creationId xmlns:a16="http://schemas.microsoft.com/office/drawing/2014/main" id="{299BD6E9-E0EE-3B6C-3338-D32727588879}"/>
              </a:ext>
            </a:extLst>
          </p:cNvPr>
          <p:cNvPicPr>
            <a:picLocks noChangeAspect="1"/>
          </p:cNvPicPr>
          <p:nvPr/>
        </p:nvPicPr>
        <p:blipFill>
          <a:blip r:embed="rId5"/>
          <a:srcRect t="26934"/>
          <a:stretch/>
        </p:blipFill>
        <p:spPr>
          <a:xfrm>
            <a:off x="25459765" y="6149848"/>
            <a:ext cx="9335822" cy="10058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6790"/>
    </mc:Choice>
    <mc:Fallback xmlns="">
      <p:transition spd="slow" advTm="7679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565"/>
        <p:cNvGrpSpPr/>
        <p:nvPr/>
      </p:nvGrpSpPr>
      <p:grpSpPr>
        <a:xfrm>
          <a:off x="0" y="0"/>
          <a:ext cx="0" cy="0"/>
          <a:chOff x="0" y="0"/>
          <a:chExt cx="0" cy="0"/>
        </a:xfrm>
      </p:grpSpPr>
      <p:sp>
        <p:nvSpPr>
          <p:cNvPr id="1566" name="Google Shape;1566;p153"/>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Image-Guided </a:t>
            </a:r>
            <a:endParaRPr sz="8400"/>
          </a:p>
          <a:p>
            <a:pPr marL="0" lvl="0" indent="0" algn="ctr" rtl="0">
              <a:lnSpc>
                <a:spcPct val="90000"/>
              </a:lnSpc>
              <a:spcBef>
                <a:spcPts val="600"/>
              </a:spcBef>
              <a:spcAft>
                <a:spcPts val="600"/>
              </a:spcAft>
              <a:buClr>
                <a:schemeClr val="lt1"/>
              </a:buClr>
              <a:buSzPts val="7200"/>
              <a:buFont typeface="NVIDIA Sans"/>
              <a:buNone/>
            </a:pPr>
            <a:r>
              <a:rPr lang="en-US" sz="8400"/>
              <a:t>Text Generation</a:t>
            </a:r>
            <a:endParaRPr sz="8400"/>
          </a:p>
        </p:txBody>
      </p:sp>
      <p:sp>
        <p:nvSpPr>
          <p:cNvPr id="1567" name="Google Shape;1567;p153"/>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Image-In, Text-Out</a:t>
            </a:r>
            <a:endParaRPr sz="5400" b="1"/>
          </a:p>
        </p:txBody>
      </p:sp>
      <p:sp>
        <p:nvSpPr>
          <p:cNvPr id="1569" name="Google Shape;1569;p153"/>
          <p:cNvSpPr/>
          <p:nvPr/>
        </p:nvSpPr>
        <p:spPr>
          <a:xfrm>
            <a:off x="26983765" y="16513047"/>
            <a:ext cx="1333500" cy="16002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153"/>
          <p:cNvSpPr/>
          <p:nvPr/>
        </p:nvSpPr>
        <p:spPr>
          <a:xfrm>
            <a:off x="31822465" y="16513047"/>
            <a:ext cx="1333500" cy="16002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153"/>
          <p:cNvSpPr txBox="1"/>
          <p:nvPr/>
        </p:nvSpPr>
        <p:spPr>
          <a:xfrm>
            <a:off x="26208328" y="18341847"/>
            <a:ext cx="3000000" cy="113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a:solidFill>
                  <a:srgbClr val="588A00"/>
                </a:solidFill>
                <a:latin typeface="NVIDIA Sans"/>
                <a:ea typeface="NVIDIA Sans"/>
                <a:cs typeface="NVIDIA Sans"/>
                <a:sym typeface="NVIDIA Sans"/>
              </a:rPr>
              <a:t>Image</a:t>
            </a:r>
            <a:endParaRPr/>
          </a:p>
        </p:txBody>
      </p:sp>
      <p:sp>
        <p:nvSpPr>
          <p:cNvPr id="1572" name="Google Shape;1572;p153"/>
          <p:cNvSpPr txBox="1"/>
          <p:nvPr/>
        </p:nvSpPr>
        <p:spPr>
          <a:xfrm>
            <a:off x="31047028" y="18341847"/>
            <a:ext cx="3000000" cy="113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a:solidFill>
                  <a:srgbClr val="588A00"/>
                </a:solidFill>
                <a:latin typeface="NVIDIA Sans"/>
                <a:ea typeface="NVIDIA Sans"/>
                <a:cs typeface="NVIDIA Sans"/>
                <a:sym typeface="NVIDIA Sans"/>
              </a:rPr>
              <a:t>Text</a:t>
            </a:r>
            <a:endParaRPr/>
          </a:p>
        </p:txBody>
      </p:sp>
      <p:sp>
        <p:nvSpPr>
          <p:cNvPr id="1573" name="Google Shape;1573;p153"/>
          <p:cNvSpPr/>
          <p:nvPr/>
        </p:nvSpPr>
        <p:spPr>
          <a:xfrm>
            <a:off x="31822465" y="4321047"/>
            <a:ext cx="1333500" cy="16002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153"/>
          <p:cNvSpPr txBox="1"/>
          <p:nvPr/>
        </p:nvSpPr>
        <p:spPr>
          <a:xfrm>
            <a:off x="30989215" y="2953347"/>
            <a:ext cx="3000000" cy="1139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6200" b="1">
                <a:solidFill>
                  <a:srgbClr val="588A00"/>
                </a:solidFill>
                <a:latin typeface="NVIDIA Sans"/>
                <a:ea typeface="NVIDIA Sans"/>
                <a:cs typeface="NVIDIA Sans"/>
                <a:sym typeface="NVIDIA Sans"/>
              </a:rPr>
              <a:t>Text</a:t>
            </a:r>
            <a:endParaRPr/>
          </a:p>
        </p:txBody>
      </p:sp>
      <p:pic>
        <p:nvPicPr>
          <p:cNvPr id="1575" name="Google Shape;1575;p153"/>
          <p:cNvPicPr preferRelativeResize="0">
            <a:picLocks noChangeAspect="1"/>
          </p:cNvPicPr>
          <p:nvPr/>
        </p:nvPicPr>
        <p:blipFill>
          <a:blip r:embed="rId3">
            <a:alphaModFix/>
          </a:blip>
          <a:stretch>
            <a:fillRect/>
          </a:stretch>
        </p:blipFill>
        <p:spPr>
          <a:xfrm>
            <a:off x="685800" y="5883409"/>
            <a:ext cx="24003000" cy="11947391"/>
          </a:xfrm>
          <a:prstGeom prst="rect">
            <a:avLst/>
          </a:prstGeom>
          <a:noFill/>
          <a:ln>
            <a:noFill/>
          </a:ln>
        </p:spPr>
      </p:pic>
      <p:pic>
        <p:nvPicPr>
          <p:cNvPr id="5" name="Picture 4">
            <a:extLst>
              <a:ext uri="{FF2B5EF4-FFF2-40B4-BE49-F238E27FC236}">
                <a16:creationId xmlns:a16="http://schemas.microsoft.com/office/drawing/2014/main" id="{608FD811-1DAF-4257-19F7-24F624C5A371}"/>
              </a:ext>
            </a:extLst>
          </p:cNvPr>
          <p:cNvPicPr>
            <a:picLocks noChangeAspect="1"/>
          </p:cNvPicPr>
          <p:nvPr/>
        </p:nvPicPr>
        <p:blipFill>
          <a:blip r:embed="rId4"/>
          <a:srcRect t="26934"/>
          <a:stretch/>
        </p:blipFill>
        <p:spPr>
          <a:xfrm>
            <a:off x="25459765" y="6149848"/>
            <a:ext cx="9335822" cy="10058400"/>
          </a:xfrm>
          <a:prstGeom prst="rect">
            <a:avLst/>
          </a:prstGeom>
        </p:spPr>
      </p:pic>
      <p:sp>
        <p:nvSpPr>
          <p:cNvPr id="7" name="Google Shape;1615;p157">
            <a:extLst>
              <a:ext uri="{FF2B5EF4-FFF2-40B4-BE49-F238E27FC236}">
                <a16:creationId xmlns:a16="http://schemas.microsoft.com/office/drawing/2014/main" id="{BB5785E5-DB8C-D11F-D60B-CF4E33A264F0}"/>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An Image is Worth 16x16 Words: Transformers for Image Recognition at Scale (2021)</a:t>
            </a:r>
            <a:endParaRPr sz="3200" b="1" dirty="0"/>
          </a:p>
        </p:txBody>
      </p:sp>
    </p:spTree>
  </p:cSld>
  <p:clrMapOvr>
    <a:masterClrMapping/>
  </p:clrMapOvr>
  <mc:AlternateContent xmlns:mc="http://schemas.openxmlformats.org/markup-compatibility/2006" xmlns:p14="http://schemas.microsoft.com/office/powerpoint/2010/main">
    <mc:Choice Requires="p14">
      <p:transition spd="slow" p14:dur="2000" advTm="29403"/>
    </mc:Choice>
    <mc:Fallback xmlns="">
      <p:transition spd="slow" advTm="29403"/>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2407"/>
        <p:cNvGrpSpPr/>
        <p:nvPr/>
      </p:nvGrpSpPr>
      <p:grpSpPr>
        <a:xfrm>
          <a:off x="0" y="0"/>
          <a:ext cx="0" cy="0"/>
          <a:chOff x="0" y="0"/>
          <a:chExt cx="0" cy="0"/>
        </a:xfrm>
      </p:grpSpPr>
      <p:sp>
        <p:nvSpPr>
          <p:cNvPr id="2408" name="Google Shape;2408;p145"/>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Multi-Image Guided </a:t>
            </a:r>
            <a:endParaRPr sz="8400"/>
          </a:p>
          <a:p>
            <a:pPr marL="0" lvl="0" indent="0" algn="ctr" rtl="0">
              <a:spcBef>
                <a:spcPts val="600"/>
              </a:spcBef>
              <a:spcAft>
                <a:spcPts val="600"/>
              </a:spcAft>
              <a:buClr>
                <a:schemeClr val="lt1"/>
              </a:buClr>
              <a:buSzPts val="7200"/>
              <a:buFont typeface="NVIDIA Sans"/>
              <a:buNone/>
            </a:pPr>
            <a:r>
              <a:rPr lang="en-US" sz="8400"/>
              <a:t>Text Generation</a:t>
            </a:r>
            <a:endParaRPr sz="8400"/>
          </a:p>
        </p:txBody>
      </p:sp>
      <p:sp>
        <p:nvSpPr>
          <p:cNvPr id="2409" name="Google Shape;2409;p145"/>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Image- Systems</a:t>
            </a:r>
            <a:endParaRPr sz="5400" b="1"/>
          </a:p>
        </p:txBody>
      </p:sp>
      <p:sp>
        <p:nvSpPr>
          <p:cNvPr id="2411" name="Google Shape;2411;p145"/>
          <p:cNvSpPr txBox="1"/>
          <p:nvPr/>
        </p:nvSpPr>
        <p:spPr>
          <a:xfrm>
            <a:off x="-120150" y="3491825"/>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a:t> </a:t>
            </a:r>
            <a:endParaRPr/>
          </a:p>
        </p:txBody>
      </p:sp>
      <p:sp>
        <p:nvSpPr>
          <p:cNvPr id="2" name="Google Shape;1615;p157">
            <a:extLst>
              <a:ext uri="{FF2B5EF4-FFF2-40B4-BE49-F238E27FC236}">
                <a16:creationId xmlns:a16="http://schemas.microsoft.com/office/drawing/2014/main" id="{27D7B300-9CEC-02D5-DE7C-3009965C05FE}"/>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3"/>
              </a:rPr>
              <a:t>VILA: On Pre-training for Visual Language Models  </a:t>
            </a:r>
            <a:endParaRPr sz="3200" b="1" dirty="0"/>
          </a:p>
        </p:txBody>
      </p:sp>
      <p:pic>
        <p:nvPicPr>
          <p:cNvPr id="4" name="Picture 3">
            <a:extLst>
              <a:ext uri="{FF2B5EF4-FFF2-40B4-BE49-F238E27FC236}">
                <a16:creationId xmlns:a16="http://schemas.microsoft.com/office/drawing/2014/main" id="{A73E41B6-870B-AA3B-58E8-44F39E42E556}"/>
              </a:ext>
            </a:extLst>
          </p:cNvPr>
          <p:cNvPicPr>
            <a:picLocks noChangeAspect="1"/>
          </p:cNvPicPr>
          <p:nvPr/>
        </p:nvPicPr>
        <p:blipFill>
          <a:blip r:embed="rId4"/>
          <a:stretch>
            <a:fillRect/>
          </a:stretch>
        </p:blipFill>
        <p:spPr>
          <a:xfrm>
            <a:off x="4588038" y="5755442"/>
            <a:ext cx="28237846" cy="133251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4895"/>
    </mc:Choice>
    <mc:Fallback xmlns="">
      <p:transition spd="slow" advTm="104895"/>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2568"/>
        <p:cNvGrpSpPr/>
        <p:nvPr/>
      </p:nvGrpSpPr>
      <p:grpSpPr>
        <a:xfrm>
          <a:off x="0" y="0"/>
          <a:ext cx="0" cy="0"/>
          <a:chOff x="0" y="0"/>
          <a:chExt cx="0" cy="0"/>
        </a:xfrm>
      </p:grpSpPr>
      <p:sp>
        <p:nvSpPr>
          <p:cNvPr id="2570" name="Google Shape;2570;p154"/>
          <p:cNvSpPr txBox="1"/>
          <p:nvPr/>
        </p:nvSpPr>
        <p:spPr>
          <a:xfrm>
            <a:off x="-120150" y="3491825"/>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a:t> </a:t>
            </a:r>
            <a:endParaRPr/>
          </a:p>
        </p:txBody>
      </p:sp>
      <p:pic>
        <p:nvPicPr>
          <p:cNvPr id="2" name="Picture 1" descr="A diagram of a computer network&#10;&#10;Description automatically generated">
            <a:extLst>
              <a:ext uri="{FF2B5EF4-FFF2-40B4-BE49-F238E27FC236}">
                <a16:creationId xmlns:a16="http://schemas.microsoft.com/office/drawing/2014/main" id="{81BC7300-2C41-B29C-08C1-FBB340B230E1}"/>
              </a:ext>
            </a:extLst>
          </p:cNvPr>
          <p:cNvPicPr>
            <a:picLocks noChangeAspect="1"/>
          </p:cNvPicPr>
          <p:nvPr/>
        </p:nvPicPr>
        <p:blipFill>
          <a:blip r:embed="rId3"/>
          <a:srcRect l="1698" r="1862" b="15955"/>
          <a:stretch/>
        </p:blipFill>
        <p:spPr>
          <a:xfrm>
            <a:off x="5694943" y="0"/>
            <a:ext cx="25186114" cy="18780654"/>
          </a:xfrm>
          <a:prstGeom prst="rect">
            <a:avLst/>
          </a:prstGeom>
        </p:spPr>
      </p:pic>
      <p:sp>
        <p:nvSpPr>
          <p:cNvPr id="3" name="Google Shape;1615;p157">
            <a:extLst>
              <a:ext uri="{FF2B5EF4-FFF2-40B4-BE49-F238E27FC236}">
                <a16:creationId xmlns:a16="http://schemas.microsoft.com/office/drawing/2014/main" id="{3287B40E-76F8-8A37-F095-95FF47A953CF}"/>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NVLM: Open Frontier-Class Multimodal LLMS (2024)  </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65976"/>
    </mc:Choice>
    <mc:Fallback xmlns="">
      <p:transition spd="slow" advTm="65976"/>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2568">
          <a:extLst>
            <a:ext uri="{FF2B5EF4-FFF2-40B4-BE49-F238E27FC236}">
              <a16:creationId xmlns:a16="http://schemas.microsoft.com/office/drawing/2014/main" id="{F85FA315-C863-79E0-3602-49317BB00F7F}"/>
            </a:ext>
          </a:extLst>
        </p:cNvPr>
        <p:cNvGrpSpPr/>
        <p:nvPr/>
      </p:nvGrpSpPr>
      <p:grpSpPr>
        <a:xfrm>
          <a:off x="0" y="0"/>
          <a:ext cx="0" cy="0"/>
          <a:chOff x="0" y="0"/>
          <a:chExt cx="0" cy="0"/>
        </a:xfrm>
      </p:grpSpPr>
      <p:sp>
        <p:nvSpPr>
          <p:cNvPr id="2570" name="Google Shape;2570;p154">
            <a:extLst>
              <a:ext uri="{FF2B5EF4-FFF2-40B4-BE49-F238E27FC236}">
                <a16:creationId xmlns:a16="http://schemas.microsoft.com/office/drawing/2014/main" id="{D2D785ED-2A7B-EDDA-0317-ADAF5666AEEF}"/>
              </a:ext>
            </a:extLst>
          </p:cNvPr>
          <p:cNvSpPr txBox="1"/>
          <p:nvPr/>
        </p:nvSpPr>
        <p:spPr>
          <a:xfrm>
            <a:off x="-120150" y="3491825"/>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a:t> </a:t>
            </a:r>
            <a:endParaRPr/>
          </a:p>
        </p:txBody>
      </p:sp>
      <p:pic>
        <p:nvPicPr>
          <p:cNvPr id="2571" name="Google Shape;2571;p154">
            <a:extLst>
              <a:ext uri="{FF2B5EF4-FFF2-40B4-BE49-F238E27FC236}">
                <a16:creationId xmlns:a16="http://schemas.microsoft.com/office/drawing/2014/main" id="{F6F31CE1-C893-246A-9FE4-22DA816C95E7}"/>
              </a:ext>
            </a:extLst>
          </p:cNvPr>
          <p:cNvPicPr preferRelativeResize="0"/>
          <p:nvPr/>
        </p:nvPicPr>
        <p:blipFill rotWithShape="1">
          <a:blip r:embed="rId3">
            <a:alphaModFix/>
          </a:blip>
          <a:srcRect l="3790" t="2419" r="3316" b="24486"/>
          <a:stretch/>
        </p:blipFill>
        <p:spPr>
          <a:xfrm>
            <a:off x="0" y="1085853"/>
            <a:ext cx="36576000" cy="18156673"/>
          </a:xfrm>
          <a:prstGeom prst="rect">
            <a:avLst/>
          </a:prstGeom>
          <a:noFill/>
          <a:ln>
            <a:noFill/>
          </a:ln>
        </p:spPr>
      </p:pic>
      <p:sp>
        <p:nvSpPr>
          <p:cNvPr id="2" name="Google Shape;1615;p157">
            <a:extLst>
              <a:ext uri="{FF2B5EF4-FFF2-40B4-BE49-F238E27FC236}">
                <a16:creationId xmlns:a16="http://schemas.microsoft.com/office/drawing/2014/main" id="{F05F7AF9-0D92-54A5-1906-9A6D1EF5C8C5}"/>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Introducing Llama 3.1: Our most capable models to date | Meta (2024)</a:t>
            </a:r>
            <a:endParaRPr lang="en-US" sz="3200" b="1" dirty="0"/>
          </a:p>
        </p:txBody>
      </p:sp>
    </p:spTree>
    <p:extLst>
      <p:ext uri="{BB962C8B-B14F-4D97-AF65-F5344CB8AC3E}">
        <p14:creationId xmlns:p14="http://schemas.microsoft.com/office/powerpoint/2010/main" val="3500665997"/>
      </p:ext>
    </p:extLst>
  </p:cSld>
  <p:clrMapOvr>
    <a:masterClrMapping/>
  </p:clrMapOvr>
  <mc:AlternateContent xmlns:mc="http://schemas.openxmlformats.org/markup-compatibility/2006" xmlns:p14="http://schemas.microsoft.com/office/powerpoint/2010/main">
    <mc:Choice Requires="p14">
      <p:transition spd="slow" p14:dur="2000" advTm="65976"/>
    </mc:Choice>
    <mc:Fallback xmlns="">
      <p:transition spd="slow" advTm="65976"/>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5" name="Google Shape;1695;p164"/>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Core Transformer Benefits</a:t>
            </a:r>
            <a:endParaRPr sz="8400"/>
          </a:p>
        </p:txBody>
      </p:sp>
      <p:sp>
        <p:nvSpPr>
          <p:cNvPr id="1696" name="Google Shape;1696;p164"/>
          <p:cNvSpPr txBox="1">
            <a:spLocks noGrp="1"/>
          </p:cNvSpPr>
          <p:nvPr>
            <p:ph type="body" idx="1"/>
          </p:nvPr>
        </p:nvSpPr>
        <p:spPr>
          <a:xfrm>
            <a:off x="2596900" y="6988200"/>
            <a:ext cx="16413300" cy="10575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Delivers Semantically-Dense Embeddings</a:t>
            </a:r>
            <a:endParaRPr sz="5400"/>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Easy to reuse. Easy to transfer</a:t>
            </a:r>
            <a:endParaRPr sz="5400">
              <a:solidFill>
                <a:srgbClr val="588A00"/>
              </a:solidFill>
            </a:endParaRPr>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Sequence logic and token logic</a:t>
            </a:r>
            <a:endParaRPr sz="5400">
              <a:solidFill>
                <a:srgbClr val="588A00"/>
              </a:solidFill>
            </a:endParaRPr>
          </a:p>
          <a:p>
            <a:pPr marL="0" lvl="0" indent="0" algn="l" rtl="0">
              <a:lnSpc>
                <a:spcPct val="100000"/>
              </a:lnSpc>
              <a:spcBef>
                <a:spcPts val="1000"/>
              </a:spcBef>
              <a:spcAft>
                <a:spcPts val="0"/>
              </a:spcAft>
              <a:buNone/>
            </a:pPr>
            <a:endParaRPr sz="5400"/>
          </a:p>
          <a:p>
            <a:pPr marL="0" lvl="0" indent="0" algn="l" rtl="0">
              <a:lnSpc>
                <a:spcPct val="100000"/>
              </a:lnSpc>
              <a:spcBef>
                <a:spcPts val="1000"/>
              </a:spcBef>
              <a:spcAft>
                <a:spcPts val="0"/>
              </a:spcAft>
              <a:buClr>
                <a:schemeClr val="lt1"/>
              </a:buClr>
              <a:buSzPts val="1100"/>
              <a:buFont typeface="Arial"/>
              <a:buNone/>
            </a:pPr>
            <a:r>
              <a:rPr lang="en-US" sz="5400" b="1"/>
              <a:t>Enforce Attention-Oriented Logic</a:t>
            </a:r>
            <a:endParaRPr sz="5400"/>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Lightweight supervisory interface</a:t>
            </a:r>
            <a:endParaRPr sz="5400">
              <a:solidFill>
                <a:srgbClr val="588A00"/>
              </a:solidFill>
            </a:endParaRPr>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Doubles as interpretable “I care about X”</a:t>
            </a:r>
            <a:endParaRPr sz="5400">
              <a:solidFill>
                <a:srgbClr val="588A00"/>
              </a:solidFill>
            </a:endParaRPr>
          </a:p>
          <a:p>
            <a:pPr marL="0" lvl="0" indent="0" algn="l" rtl="0">
              <a:lnSpc>
                <a:spcPct val="100000"/>
              </a:lnSpc>
              <a:spcBef>
                <a:spcPts val="1000"/>
              </a:spcBef>
              <a:spcAft>
                <a:spcPts val="0"/>
              </a:spcAft>
              <a:buNone/>
            </a:pPr>
            <a:endParaRPr sz="5400" b="1"/>
          </a:p>
          <a:p>
            <a:pPr marL="0" lvl="0" indent="0" algn="l" rtl="0">
              <a:lnSpc>
                <a:spcPct val="100000"/>
              </a:lnSpc>
              <a:spcBef>
                <a:spcPts val="1000"/>
              </a:spcBef>
              <a:spcAft>
                <a:spcPts val="0"/>
              </a:spcAft>
              <a:buNone/>
            </a:pPr>
            <a:r>
              <a:rPr lang="en-US" sz="5400" b="1"/>
              <a:t>Synergize Semantically-Dense Embeddings</a:t>
            </a:r>
            <a:endParaRPr sz="5400"/>
          </a:p>
          <a:p>
            <a:pPr marL="457200" lvl="0" indent="-571500" algn="l" rtl="0">
              <a:lnSpc>
                <a:spcPct val="100000"/>
              </a:lnSpc>
              <a:spcBef>
                <a:spcPts val="1000"/>
              </a:spcBef>
              <a:spcAft>
                <a:spcPts val="0"/>
              </a:spcAft>
              <a:buClr>
                <a:srgbClr val="588A00"/>
              </a:buClr>
              <a:buSzPts val="5400"/>
              <a:buChar char="-"/>
            </a:pPr>
            <a:r>
              <a:rPr lang="en-US" sz="5400">
                <a:solidFill>
                  <a:srgbClr val="588A00"/>
                </a:solidFill>
              </a:rPr>
              <a:t>Link two modalities for powerful results</a:t>
            </a:r>
            <a:endParaRPr sz="5400">
              <a:solidFill>
                <a:srgbClr val="588A00"/>
              </a:solidFill>
            </a:endParaRPr>
          </a:p>
          <a:p>
            <a:pPr marL="457200" lvl="0" indent="-571500" algn="l" rtl="0">
              <a:lnSpc>
                <a:spcPct val="100000"/>
              </a:lnSpc>
              <a:spcBef>
                <a:spcPts val="1000"/>
              </a:spcBef>
              <a:spcAft>
                <a:spcPts val="1000"/>
              </a:spcAft>
              <a:buClr>
                <a:srgbClr val="588A00"/>
              </a:buClr>
              <a:buSzPts val="5400"/>
              <a:buChar char="-"/>
            </a:pPr>
            <a:r>
              <a:rPr lang="en-US" sz="5400">
                <a:solidFill>
                  <a:srgbClr val="588A00"/>
                </a:solidFill>
              </a:rPr>
              <a:t>Good for zero-shot and training enforcement</a:t>
            </a:r>
            <a:endParaRPr sz="5400">
              <a:solidFill>
                <a:srgbClr val="588A00"/>
              </a:solidFill>
            </a:endParaRPr>
          </a:p>
        </p:txBody>
      </p:sp>
      <p:sp>
        <p:nvSpPr>
          <p:cNvPr id="1697" name="Google Shape;1697;p164"/>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When Does It Shine</a:t>
            </a:r>
            <a:endParaRPr sz="5400" b="1"/>
          </a:p>
        </p:txBody>
      </p:sp>
      <p:pic>
        <p:nvPicPr>
          <p:cNvPr id="1698" name="Google Shape;1698;p164"/>
          <p:cNvPicPr preferRelativeResize="0"/>
          <p:nvPr/>
        </p:nvPicPr>
        <p:blipFill>
          <a:blip r:embed="rId3">
            <a:alphaModFix/>
          </a:blip>
          <a:stretch>
            <a:fillRect/>
          </a:stretch>
        </p:blipFill>
        <p:spPr>
          <a:xfrm>
            <a:off x="23435975" y="5999825"/>
            <a:ext cx="12418551" cy="8791525"/>
          </a:xfrm>
          <a:prstGeom prst="rect">
            <a:avLst/>
          </a:prstGeom>
          <a:noFill/>
          <a:ln>
            <a:noFill/>
          </a:ln>
        </p:spPr>
      </p:pic>
      <p:pic>
        <p:nvPicPr>
          <p:cNvPr id="1699" name="Google Shape;1699;p164"/>
          <p:cNvPicPr preferRelativeResize="0"/>
          <p:nvPr/>
        </p:nvPicPr>
        <p:blipFill rotWithShape="1">
          <a:blip r:embed="rId4">
            <a:alphaModFix/>
          </a:blip>
          <a:srcRect t="81716" r="58992" b="9636"/>
          <a:stretch/>
        </p:blipFill>
        <p:spPr>
          <a:xfrm>
            <a:off x="18942463" y="1456125"/>
            <a:ext cx="17242373" cy="2927424"/>
          </a:xfrm>
          <a:prstGeom prst="rect">
            <a:avLst/>
          </a:prstGeom>
          <a:noFill/>
          <a:ln>
            <a:noFill/>
          </a:ln>
        </p:spPr>
      </p:pic>
      <p:pic>
        <p:nvPicPr>
          <p:cNvPr id="1700" name="Google Shape;1700;p164"/>
          <p:cNvPicPr preferRelativeResize="0"/>
          <p:nvPr/>
        </p:nvPicPr>
        <p:blipFill rotWithShape="1">
          <a:blip r:embed="rId5">
            <a:alphaModFix/>
          </a:blip>
          <a:srcRect b="50014"/>
          <a:stretch/>
        </p:blipFill>
        <p:spPr>
          <a:xfrm>
            <a:off x="19010201" y="15652825"/>
            <a:ext cx="17106898" cy="4354799"/>
          </a:xfrm>
          <a:prstGeom prst="rect">
            <a:avLst/>
          </a:prstGeom>
          <a:noFill/>
          <a:ln>
            <a:noFill/>
          </a:ln>
        </p:spPr>
      </p:pic>
      <p:pic>
        <p:nvPicPr>
          <p:cNvPr id="1701" name="Google Shape;1701;p164"/>
          <p:cNvPicPr preferRelativeResize="0"/>
          <p:nvPr/>
        </p:nvPicPr>
        <p:blipFill rotWithShape="1">
          <a:blip r:embed="rId6">
            <a:alphaModFix/>
          </a:blip>
          <a:srcRect r="74436"/>
          <a:stretch/>
        </p:blipFill>
        <p:spPr>
          <a:xfrm>
            <a:off x="19473275" y="5716648"/>
            <a:ext cx="2173880" cy="8791526"/>
          </a:xfrm>
          <a:prstGeom prst="rect">
            <a:avLst/>
          </a:prstGeom>
          <a:noFill/>
          <a:ln>
            <a:noFill/>
          </a:ln>
        </p:spPr>
      </p:pic>
      <p:sp>
        <p:nvSpPr>
          <p:cNvPr id="2" name="Google Shape;1615;p157">
            <a:extLst>
              <a:ext uri="{FF2B5EF4-FFF2-40B4-BE49-F238E27FC236}">
                <a16:creationId xmlns:a16="http://schemas.microsoft.com/office/drawing/2014/main" id="{D52DAFD6-EAB3-018F-99BF-FD2C1B2E5D8D}"/>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7"/>
              </a:rPr>
              <a:t>Transformer Interpretability Beyond Attention Visualization (2021)</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64036"/>
    </mc:Choice>
    <mc:Fallback xmlns="">
      <p:transition spd="slow" advTm="64036"/>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630"/>
        <p:cNvGrpSpPr/>
        <p:nvPr/>
      </p:nvGrpSpPr>
      <p:grpSpPr>
        <a:xfrm>
          <a:off x="0" y="0"/>
          <a:ext cx="0" cy="0"/>
          <a:chOff x="0" y="0"/>
          <a:chExt cx="0" cy="0"/>
        </a:xfrm>
      </p:grpSpPr>
      <p:sp>
        <p:nvSpPr>
          <p:cNvPr id="1631" name="Google Shape;1631;p159"/>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Image Generation?</a:t>
            </a:r>
            <a:endParaRPr sz="8400"/>
          </a:p>
        </p:txBody>
      </p:sp>
      <p:sp>
        <p:nvSpPr>
          <p:cNvPr id="1632" name="Google Shape;1632;p159"/>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Can Transformers Generate Images?</a:t>
            </a:r>
            <a:endParaRPr sz="5400" b="1"/>
          </a:p>
        </p:txBody>
      </p:sp>
      <p:pic>
        <p:nvPicPr>
          <p:cNvPr id="1633" name="Google Shape;1633;p159"/>
          <p:cNvPicPr preferRelativeResize="0"/>
          <p:nvPr/>
        </p:nvPicPr>
        <p:blipFill>
          <a:blip r:embed="rId3">
            <a:alphaModFix/>
          </a:blip>
          <a:stretch>
            <a:fillRect/>
          </a:stretch>
        </p:blipFill>
        <p:spPr>
          <a:xfrm>
            <a:off x="2596900" y="7078300"/>
            <a:ext cx="12418551" cy="8791525"/>
          </a:xfrm>
          <a:prstGeom prst="rect">
            <a:avLst/>
          </a:prstGeom>
          <a:noFill/>
          <a:ln>
            <a:noFill/>
          </a:ln>
        </p:spPr>
      </p:pic>
      <p:pic>
        <p:nvPicPr>
          <p:cNvPr id="1634" name="Google Shape;1634;p159"/>
          <p:cNvPicPr preferRelativeResize="0"/>
          <p:nvPr/>
        </p:nvPicPr>
        <p:blipFill>
          <a:blip r:embed="rId4">
            <a:alphaModFix/>
          </a:blip>
          <a:stretch>
            <a:fillRect/>
          </a:stretch>
        </p:blipFill>
        <p:spPr>
          <a:xfrm>
            <a:off x="11975527" y="11365475"/>
            <a:ext cx="6715675" cy="56253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2388"/>
    </mc:Choice>
    <mc:Fallback xmlns="">
      <p:transition spd="slow" advTm="12388"/>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638"/>
        <p:cNvGrpSpPr/>
        <p:nvPr/>
      </p:nvGrpSpPr>
      <p:grpSpPr>
        <a:xfrm>
          <a:off x="0" y="0"/>
          <a:ext cx="0" cy="0"/>
          <a:chOff x="0" y="0"/>
          <a:chExt cx="0" cy="0"/>
        </a:xfrm>
      </p:grpSpPr>
      <p:sp>
        <p:nvSpPr>
          <p:cNvPr id="1639" name="Google Shape;1639;p160"/>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Image Generation?</a:t>
            </a:r>
            <a:endParaRPr sz="8400"/>
          </a:p>
        </p:txBody>
      </p:sp>
      <p:sp>
        <p:nvSpPr>
          <p:cNvPr id="1640" name="Google Shape;1640;p160"/>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Can Transformers Generate Images?</a:t>
            </a:r>
            <a:endParaRPr sz="5400" b="1"/>
          </a:p>
        </p:txBody>
      </p:sp>
      <p:pic>
        <p:nvPicPr>
          <p:cNvPr id="1641" name="Google Shape;1641;p160"/>
          <p:cNvPicPr preferRelativeResize="0"/>
          <p:nvPr/>
        </p:nvPicPr>
        <p:blipFill>
          <a:blip r:embed="rId3">
            <a:alphaModFix/>
          </a:blip>
          <a:stretch>
            <a:fillRect/>
          </a:stretch>
        </p:blipFill>
        <p:spPr>
          <a:xfrm>
            <a:off x="2596900" y="7078300"/>
            <a:ext cx="12418551" cy="8791525"/>
          </a:xfrm>
          <a:prstGeom prst="rect">
            <a:avLst/>
          </a:prstGeom>
          <a:noFill/>
          <a:ln>
            <a:noFill/>
          </a:ln>
        </p:spPr>
      </p:pic>
      <p:pic>
        <p:nvPicPr>
          <p:cNvPr id="1642" name="Google Shape;1642;p160"/>
          <p:cNvPicPr preferRelativeResize="0"/>
          <p:nvPr/>
        </p:nvPicPr>
        <p:blipFill>
          <a:blip r:embed="rId4">
            <a:alphaModFix/>
          </a:blip>
          <a:stretch>
            <a:fillRect/>
          </a:stretch>
        </p:blipFill>
        <p:spPr>
          <a:xfrm>
            <a:off x="11975527" y="11365475"/>
            <a:ext cx="6715675" cy="5625301"/>
          </a:xfrm>
          <a:prstGeom prst="rect">
            <a:avLst/>
          </a:prstGeom>
          <a:noFill/>
          <a:ln>
            <a:noFill/>
          </a:ln>
        </p:spPr>
      </p:pic>
      <p:sp>
        <p:nvSpPr>
          <p:cNvPr id="1644" name="Google Shape;1644;p160"/>
          <p:cNvSpPr/>
          <p:nvPr/>
        </p:nvSpPr>
        <p:spPr>
          <a:xfrm>
            <a:off x="24324788" y="4005750"/>
            <a:ext cx="8609400" cy="4580700"/>
          </a:xfrm>
          <a:prstGeom prst="rect">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Picture Placeholder 2">
            <a:extLst>
              <a:ext uri="{FF2B5EF4-FFF2-40B4-BE49-F238E27FC236}">
                <a16:creationId xmlns:a16="http://schemas.microsoft.com/office/drawing/2014/main" id="{FBDC8FD6-BC3A-2E01-D6BC-04BDDDFC83F9}"/>
              </a:ext>
            </a:extLst>
          </p:cNvPr>
          <p:cNvSpPr>
            <a:spLocks noGrp="1"/>
          </p:cNvSpPr>
          <p:nvPr>
            <p:ph type="pic" idx="2"/>
          </p:nvPr>
        </p:nvSpPr>
        <p:spPr/>
        <p:txBody>
          <a:bodyPr/>
          <a:lstStyle/>
          <a:p>
            <a:endParaRPr lang="en-US"/>
          </a:p>
        </p:txBody>
      </p:sp>
      <p:sp>
        <p:nvSpPr>
          <p:cNvPr id="8" name="Rectangle 7">
            <a:extLst>
              <a:ext uri="{FF2B5EF4-FFF2-40B4-BE49-F238E27FC236}">
                <a16:creationId xmlns:a16="http://schemas.microsoft.com/office/drawing/2014/main" id="{761366F0-07A6-3581-9F2B-83CA90708A46}"/>
              </a:ext>
            </a:extLst>
          </p:cNvPr>
          <p:cNvSpPr/>
          <p:nvPr/>
        </p:nvSpPr>
        <p:spPr>
          <a:xfrm>
            <a:off x="20080806" y="-118545"/>
            <a:ext cx="16768824" cy="208110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9754A59-220E-B4A1-8C29-371A4F63050A}"/>
              </a:ext>
            </a:extLst>
          </p:cNvPr>
          <p:cNvPicPr>
            <a:picLocks noChangeAspect="1"/>
          </p:cNvPicPr>
          <p:nvPr/>
        </p:nvPicPr>
        <p:blipFill>
          <a:blip r:embed="rId5"/>
          <a:srcRect r="76667"/>
          <a:stretch/>
        </p:blipFill>
        <p:spPr>
          <a:xfrm>
            <a:off x="20080805" y="303795"/>
            <a:ext cx="4605753" cy="19966403"/>
          </a:xfrm>
          <a:prstGeom prst="rect">
            <a:avLst/>
          </a:prstGeom>
        </p:spPr>
      </p:pic>
      <p:pic>
        <p:nvPicPr>
          <p:cNvPr id="10" name="Picture 9">
            <a:extLst>
              <a:ext uri="{FF2B5EF4-FFF2-40B4-BE49-F238E27FC236}">
                <a16:creationId xmlns:a16="http://schemas.microsoft.com/office/drawing/2014/main" id="{0F4886C1-18BD-FD1D-64A4-B1560F5B1F9E}"/>
              </a:ext>
            </a:extLst>
          </p:cNvPr>
          <p:cNvPicPr>
            <a:picLocks noChangeAspect="1"/>
          </p:cNvPicPr>
          <p:nvPr/>
        </p:nvPicPr>
        <p:blipFill>
          <a:blip r:embed="rId5"/>
          <a:srcRect l="77154" r="-487"/>
          <a:stretch/>
        </p:blipFill>
        <p:spPr>
          <a:xfrm>
            <a:off x="32243877" y="303795"/>
            <a:ext cx="4605753" cy="19966403"/>
          </a:xfrm>
          <a:prstGeom prst="rect">
            <a:avLst/>
          </a:prstGeom>
        </p:spPr>
      </p:pic>
      <p:pic>
        <p:nvPicPr>
          <p:cNvPr id="11" name="Picture 10">
            <a:extLst>
              <a:ext uri="{FF2B5EF4-FFF2-40B4-BE49-F238E27FC236}">
                <a16:creationId xmlns:a16="http://schemas.microsoft.com/office/drawing/2014/main" id="{25394A09-3605-DE8D-963A-FE052DF383A5}"/>
              </a:ext>
            </a:extLst>
          </p:cNvPr>
          <p:cNvPicPr>
            <a:picLocks noChangeAspect="1"/>
          </p:cNvPicPr>
          <p:nvPr/>
        </p:nvPicPr>
        <p:blipFill>
          <a:blip r:embed="rId6"/>
          <a:srcRect t="485" b="1"/>
          <a:stretch/>
        </p:blipFill>
        <p:spPr>
          <a:xfrm>
            <a:off x="24050769" y="3045427"/>
            <a:ext cx="8687108" cy="14483145"/>
          </a:xfrm>
          <a:prstGeom prst="rect">
            <a:avLst/>
          </a:prstGeom>
        </p:spPr>
      </p:pic>
      <p:sp>
        <p:nvSpPr>
          <p:cNvPr id="12" name="Google Shape;1644;p160">
            <a:extLst>
              <a:ext uri="{FF2B5EF4-FFF2-40B4-BE49-F238E27FC236}">
                <a16:creationId xmlns:a16="http://schemas.microsoft.com/office/drawing/2014/main" id="{2942E2C2-12DF-1C32-5054-2CBBA6D623E2}"/>
              </a:ext>
            </a:extLst>
          </p:cNvPr>
          <p:cNvSpPr/>
          <p:nvPr/>
        </p:nvSpPr>
        <p:spPr>
          <a:xfrm>
            <a:off x="24043651" y="3017059"/>
            <a:ext cx="8694225" cy="4580700"/>
          </a:xfrm>
          <a:prstGeom prst="rect">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28238"/>
    </mc:Choice>
    <mc:Fallback xmlns="">
      <p:transition spd="slow" advTm="28238"/>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648"/>
        <p:cNvGrpSpPr/>
        <p:nvPr/>
      </p:nvGrpSpPr>
      <p:grpSpPr>
        <a:xfrm>
          <a:off x="0" y="0"/>
          <a:ext cx="0" cy="0"/>
          <a:chOff x="0" y="0"/>
          <a:chExt cx="0" cy="0"/>
        </a:xfrm>
      </p:grpSpPr>
      <p:sp>
        <p:nvSpPr>
          <p:cNvPr id="1649" name="Google Shape;1649;p161"/>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Image Generation?</a:t>
            </a:r>
            <a:endParaRPr sz="8400"/>
          </a:p>
        </p:txBody>
      </p:sp>
      <p:sp>
        <p:nvSpPr>
          <p:cNvPr id="1650" name="Google Shape;1650;p161"/>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Can Transformers Generate Images?</a:t>
            </a:r>
            <a:endParaRPr sz="5400" b="1"/>
          </a:p>
        </p:txBody>
      </p:sp>
      <p:pic>
        <p:nvPicPr>
          <p:cNvPr id="1651" name="Google Shape;1651;p161"/>
          <p:cNvPicPr preferRelativeResize="0">
            <a:picLocks noGrp="1"/>
          </p:cNvPicPr>
          <p:nvPr>
            <p:ph type="pic" idx="2"/>
          </p:nvPr>
        </p:nvPicPr>
        <p:blipFill rotWithShape="1">
          <a:blip r:embed="rId3">
            <a:alphaModFix/>
          </a:blip>
          <a:srcRect l="40751" t="22851" r="13212" b="24458"/>
          <a:stretch/>
        </p:blipFill>
        <p:spPr>
          <a:xfrm>
            <a:off x="0" y="5682800"/>
            <a:ext cx="18983624" cy="13514675"/>
          </a:xfrm>
          <a:prstGeom prst="rect">
            <a:avLst/>
          </a:prstGeom>
          <a:solidFill>
            <a:srgbClr val="F2F2F2">
              <a:alpha val="60780"/>
            </a:srgbClr>
          </a:solidFill>
          <a:ln w="9525" cap="flat" cmpd="sng">
            <a:solidFill>
              <a:schemeClr val="accent5"/>
            </a:solidFill>
            <a:prstDash val="solid"/>
            <a:round/>
            <a:headEnd type="none" w="sm" len="sm"/>
            <a:tailEnd type="none" w="sm" len="sm"/>
          </a:ln>
        </p:spPr>
      </p:pic>
      <p:sp>
        <p:nvSpPr>
          <p:cNvPr id="1652" name="Google Shape;1652;p161"/>
          <p:cNvSpPr/>
          <p:nvPr/>
        </p:nvSpPr>
        <p:spPr>
          <a:xfrm>
            <a:off x="626150" y="7626100"/>
            <a:ext cx="6511500" cy="2845800"/>
          </a:xfrm>
          <a:prstGeom prst="rect">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55" name="Google Shape;1655;p161"/>
          <p:cNvPicPr preferRelativeResize="0"/>
          <p:nvPr/>
        </p:nvPicPr>
        <p:blipFill rotWithShape="1">
          <a:blip r:embed="rId4">
            <a:alphaModFix/>
          </a:blip>
          <a:srcRect l="2038" r="2239"/>
          <a:stretch/>
        </p:blipFill>
        <p:spPr>
          <a:xfrm>
            <a:off x="19341800" y="4228050"/>
            <a:ext cx="15686576" cy="6828095"/>
          </a:xfrm>
          <a:prstGeom prst="rect">
            <a:avLst/>
          </a:prstGeom>
          <a:noFill/>
          <a:ln>
            <a:noFill/>
          </a:ln>
        </p:spPr>
      </p:pic>
      <p:pic>
        <p:nvPicPr>
          <p:cNvPr id="1656" name="Google Shape;1656;p161"/>
          <p:cNvPicPr preferRelativeResize="0"/>
          <p:nvPr/>
        </p:nvPicPr>
        <p:blipFill rotWithShape="1">
          <a:blip r:embed="rId5">
            <a:alphaModFix/>
          </a:blip>
          <a:srcRect l="19755" t="9453" r="19457" b="12225"/>
          <a:stretch/>
        </p:blipFill>
        <p:spPr>
          <a:xfrm>
            <a:off x="19418000" y="10569675"/>
            <a:ext cx="15610375" cy="8627800"/>
          </a:xfrm>
          <a:prstGeom prst="rect">
            <a:avLst/>
          </a:prstGeom>
          <a:noFill/>
          <a:ln>
            <a:noFill/>
          </a:ln>
        </p:spPr>
      </p:pic>
      <p:sp>
        <p:nvSpPr>
          <p:cNvPr id="2" name="Google Shape;1615;p157">
            <a:extLst>
              <a:ext uri="{FF2B5EF4-FFF2-40B4-BE49-F238E27FC236}">
                <a16:creationId xmlns:a16="http://schemas.microsoft.com/office/drawing/2014/main" id="{1282F4AF-8FAC-9DF3-C14D-1839B909F6D4}"/>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6"/>
              </a:rPr>
              <a:t>VAE in 3D | Differentiable Blog (2020)</a:t>
            </a:r>
            <a:endParaRPr lang="en-US" sz="3200" b="1" dirty="0"/>
          </a:p>
        </p:txBody>
      </p:sp>
      <p:sp>
        <p:nvSpPr>
          <p:cNvPr id="3" name="Google Shape;1615;p157">
            <a:extLst>
              <a:ext uri="{FF2B5EF4-FFF2-40B4-BE49-F238E27FC236}">
                <a16:creationId xmlns:a16="http://schemas.microsoft.com/office/drawing/2014/main" id="{56549B7D-B313-49EF-D833-89B5D5FD1B60}"/>
              </a:ext>
            </a:extLst>
          </p:cNvPr>
          <p:cNvSpPr txBox="1"/>
          <p:nvPr/>
        </p:nvSpPr>
        <p:spPr>
          <a:xfrm>
            <a:off x="23866638" y="19480947"/>
            <a:ext cx="1066026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7"/>
              </a:rPr>
              <a:t>Denoising Diffusion Implicit Models | Keras (2022)</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40891"/>
    </mc:Choice>
    <mc:Fallback xmlns="">
      <p:transition spd="slow" advTm="40891"/>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230"/>
        <p:cNvGrpSpPr/>
        <p:nvPr/>
      </p:nvGrpSpPr>
      <p:grpSpPr>
        <a:xfrm>
          <a:off x="0" y="0"/>
          <a:ext cx="0" cy="0"/>
          <a:chOff x="0" y="0"/>
          <a:chExt cx="0" cy="0"/>
        </a:xfrm>
      </p:grpSpPr>
      <p:sp>
        <p:nvSpPr>
          <p:cNvPr id="1231" name="Google Shape;1231;p92"/>
          <p:cNvSpPr/>
          <p:nvPr/>
        </p:nvSpPr>
        <p:spPr>
          <a:xfrm>
            <a:off x="24934550" y="13216450"/>
            <a:ext cx="11312700" cy="2514600"/>
          </a:xfrm>
          <a:prstGeom prst="rect">
            <a:avLst/>
          </a:prstGeom>
          <a:solidFill>
            <a:schemeClr val="dk1"/>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32" name="Google Shape;1232;p92"/>
          <p:cNvSpPr/>
          <p:nvPr/>
        </p:nvSpPr>
        <p:spPr>
          <a:xfrm rot="-5400000" flipH="1">
            <a:off x="23852900" y="-20425"/>
            <a:ext cx="8559600" cy="16733700"/>
          </a:xfrm>
          <a:prstGeom prst="trapezoid">
            <a:avLst>
              <a:gd name="adj" fmla="val 42731"/>
            </a:avLst>
          </a:prstGeom>
          <a:solidFill>
            <a:srgbClr val="E6EDE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33" name="Google Shape;1233;p92"/>
          <p:cNvSpPr/>
          <p:nvPr/>
        </p:nvSpPr>
        <p:spPr>
          <a:xfrm rot="5400000">
            <a:off x="4413900" y="-475825"/>
            <a:ext cx="8816700" cy="17644500"/>
          </a:xfrm>
          <a:prstGeom prst="trapezoid">
            <a:avLst>
              <a:gd name="adj" fmla="val 42331"/>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34" name="Google Shape;1234;p9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Making An Autoencoder</a:t>
            </a:r>
            <a:endParaRPr sz="8400"/>
          </a:p>
        </p:txBody>
      </p:sp>
      <p:sp>
        <p:nvSpPr>
          <p:cNvPr id="1235" name="Google Shape;1235;p92"/>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Decoding Your Encoding</a:t>
            </a:r>
            <a:endParaRPr sz="5400" b="1"/>
          </a:p>
        </p:txBody>
      </p:sp>
      <p:pic>
        <p:nvPicPr>
          <p:cNvPr id="1236" name="Google Shape;1236;p92"/>
          <p:cNvPicPr preferRelativeResize="0"/>
          <p:nvPr/>
        </p:nvPicPr>
        <p:blipFill rotWithShape="1">
          <a:blip r:embed="rId3">
            <a:alphaModFix/>
          </a:blip>
          <a:srcRect l="27941" t="6493" r="14222" b="57044"/>
          <a:stretch/>
        </p:blipFill>
        <p:spPr>
          <a:xfrm>
            <a:off x="328750" y="5999852"/>
            <a:ext cx="17139400" cy="5112124"/>
          </a:xfrm>
          <a:prstGeom prst="rect">
            <a:avLst/>
          </a:prstGeom>
          <a:noFill/>
          <a:ln>
            <a:noFill/>
          </a:ln>
        </p:spPr>
      </p:pic>
      <p:pic>
        <p:nvPicPr>
          <p:cNvPr id="1237" name="Google Shape;1237;p92"/>
          <p:cNvPicPr preferRelativeResize="0"/>
          <p:nvPr/>
        </p:nvPicPr>
        <p:blipFill rotWithShape="1">
          <a:blip r:embed="rId3">
            <a:alphaModFix/>
          </a:blip>
          <a:srcRect l="8342" t="52721" r="49585" b="7140"/>
          <a:stretch/>
        </p:blipFill>
        <p:spPr>
          <a:xfrm>
            <a:off x="23165050" y="5030975"/>
            <a:ext cx="12963973" cy="5851726"/>
          </a:xfrm>
          <a:prstGeom prst="rect">
            <a:avLst/>
          </a:prstGeom>
          <a:noFill/>
          <a:ln>
            <a:noFill/>
          </a:ln>
        </p:spPr>
      </p:pic>
      <p:pic>
        <p:nvPicPr>
          <p:cNvPr id="1238" name="Google Shape;1238;p92"/>
          <p:cNvPicPr preferRelativeResize="0"/>
          <p:nvPr/>
        </p:nvPicPr>
        <p:blipFill rotWithShape="1">
          <a:blip r:embed="rId4">
            <a:alphaModFix/>
          </a:blip>
          <a:srcRect b="74052"/>
          <a:stretch/>
        </p:blipFill>
        <p:spPr>
          <a:xfrm>
            <a:off x="328750" y="13216450"/>
            <a:ext cx="11312726" cy="2514600"/>
          </a:xfrm>
          <a:prstGeom prst="rect">
            <a:avLst/>
          </a:prstGeom>
          <a:noFill/>
          <a:ln w="38100" cap="flat" cmpd="sng">
            <a:solidFill>
              <a:schemeClr val="dk2"/>
            </a:solidFill>
            <a:prstDash val="solid"/>
            <a:round/>
            <a:headEnd type="none" w="sm" len="sm"/>
            <a:tailEnd type="none" w="sm" len="sm"/>
          </a:ln>
        </p:spPr>
      </p:pic>
      <p:sp>
        <p:nvSpPr>
          <p:cNvPr id="1239" name="Google Shape;1239;p92"/>
          <p:cNvSpPr/>
          <p:nvPr/>
        </p:nvSpPr>
        <p:spPr>
          <a:xfrm>
            <a:off x="18195383" y="7416425"/>
            <a:ext cx="980700" cy="1006200"/>
          </a:xfrm>
          <a:prstGeom prst="ellipse">
            <a:avLst/>
          </a:prstGeom>
          <a:solidFill>
            <a:srgbClr val="999999"/>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40" name="Google Shape;1240;p92"/>
          <p:cNvSpPr/>
          <p:nvPr/>
        </p:nvSpPr>
        <p:spPr>
          <a:xfrm>
            <a:off x="18195373" y="8422625"/>
            <a:ext cx="980700" cy="1006200"/>
          </a:xfrm>
          <a:prstGeom prst="ellipse">
            <a:avLst/>
          </a:prstGeom>
          <a:solidFill>
            <a:schemeClr val="dk1"/>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41" name="Google Shape;1241;p92"/>
          <p:cNvPicPr preferRelativeResize="0"/>
          <p:nvPr/>
        </p:nvPicPr>
        <p:blipFill rotWithShape="1">
          <a:blip r:embed="rId4">
            <a:alphaModFix/>
          </a:blip>
          <a:srcRect t="28146" b="29394"/>
          <a:stretch/>
        </p:blipFill>
        <p:spPr>
          <a:xfrm>
            <a:off x="12631638" y="11616250"/>
            <a:ext cx="11312726" cy="4114799"/>
          </a:xfrm>
          <a:prstGeom prst="rect">
            <a:avLst/>
          </a:prstGeom>
          <a:noFill/>
          <a:ln w="38100" cap="flat" cmpd="sng">
            <a:solidFill>
              <a:schemeClr val="dk2"/>
            </a:solidFill>
            <a:prstDash val="solid"/>
            <a:round/>
            <a:headEnd type="none" w="sm" len="sm"/>
            <a:tailEnd type="none" w="sm" len="sm"/>
          </a:ln>
        </p:spPr>
      </p:pic>
      <p:pic>
        <p:nvPicPr>
          <p:cNvPr id="1242" name="Google Shape;1242;p92"/>
          <p:cNvPicPr preferRelativeResize="0"/>
          <p:nvPr/>
        </p:nvPicPr>
        <p:blipFill rotWithShape="1">
          <a:blip r:embed="rId3">
            <a:alphaModFix/>
          </a:blip>
          <a:srcRect l="75329" t="15377" r="16006" b="68754"/>
          <a:stretch/>
        </p:blipFill>
        <p:spPr>
          <a:xfrm flipH="1">
            <a:off x="20236274" y="7234025"/>
            <a:ext cx="2567424" cy="2224800"/>
          </a:xfrm>
          <a:prstGeom prst="rect">
            <a:avLst/>
          </a:prstGeom>
          <a:noFill/>
          <a:ln>
            <a:noFill/>
          </a:ln>
        </p:spPr>
      </p:pic>
      <p:sp>
        <p:nvSpPr>
          <p:cNvPr id="1243" name="Google Shape;1243;p92"/>
          <p:cNvSpPr txBox="1"/>
          <p:nvPr/>
        </p:nvSpPr>
        <p:spPr>
          <a:xfrm>
            <a:off x="17584250" y="6465150"/>
            <a:ext cx="2256000" cy="76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200"/>
              <a:t>Latents</a:t>
            </a:r>
            <a:endParaRPr sz="4200"/>
          </a:p>
        </p:txBody>
      </p:sp>
      <p:pic>
        <p:nvPicPr>
          <p:cNvPr id="1244" name="Google Shape;1244;p92"/>
          <p:cNvPicPr preferRelativeResize="0"/>
          <p:nvPr/>
        </p:nvPicPr>
        <p:blipFill rotWithShape="1">
          <a:blip r:embed="rId5">
            <a:alphaModFix/>
          </a:blip>
          <a:srcRect t="71180"/>
          <a:stretch/>
        </p:blipFill>
        <p:spPr>
          <a:xfrm>
            <a:off x="25010751" y="12922232"/>
            <a:ext cx="10695784" cy="279823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2181"/>
    </mc:Choice>
    <mc:Fallback xmlns="">
      <p:transition spd="slow" advTm="52181"/>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sp>
        <p:nvSpPr>
          <p:cNvPr id="2716" name="Google Shape;2716;p16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Making A U-Net</a:t>
            </a:r>
            <a:endParaRPr sz="8400"/>
          </a:p>
        </p:txBody>
      </p:sp>
      <p:sp>
        <p:nvSpPr>
          <p:cNvPr id="2717" name="Google Shape;2717;p162"/>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4800"/>
              <a:buFont typeface="NVIDIA Sans"/>
              <a:buNone/>
            </a:pPr>
            <a:r>
              <a:rPr lang="en-US" sz="5400" b="1"/>
              <a:t>Restyle An Image </a:t>
            </a:r>
            <a:endParaRPr sz="5400" b="1"/>
          </a:p>
          <a:p>
            <a:pPr marL="0" lvl="0" indent="0" algn="l" rtl="0">
              <a:lnSpc>
                <a:spcPct val="90000"/>
              </a:lnSpc>
              <a:spcBef>
                <a:spcPts val="0"/>
              </a:spcBef>
              <a:spcAft>
                <a:spcPts val="0"/>
              </a:spcAft>
              <a:buClr>
                <a:schemeClr val="dk2"/>
              </a:buClr>
              <a:buSzPts val="4800"/>
              <a:buFont typeface="NVIDIA Sans"/>
              <a:buNone/>
            </a:pPr>
            <a:endParaRPr sz="5400" b="1"/>
          </a:p>
        </p:txBody>
      </p:sp>
      <p:pic>
        <p:nvPicPr>
          <p:cNvPr id="2718" name="Google Shape;2718;p162"/>
          <p:cNvPicPr preferRelativeResize="0"/>
          <p:nvPr/>
        </p:nvPicPr>
        <p:blipFill rotWithShape="1">
          <a:blip r:embed="rId3">
            <a:alphaModFix/>
          </a:blip>
          <a:srcRect b="1332"/>
          <a:stretch/>
        </p:blipFill>
        <p:spPr>
          <a:xfrm>
            <a:off x="7395251" y="5111868"/>
            <a:ext cx="21785498" cy="14306174"/>
          </a:xfrm>
          <a:prstGeom prst="rect">
            <a:avLst/>
          </a:prstGeom>
          <a:noFill/>
          <a:ln>
            <a:noFill/>
          </a:ln>
        </p:spPr>
      </p:pic>
      <p:pic>
        <p:nvPicPr>
          <p:cNvPr id="2719" name="Google Shape;2719;p162"/>
          <p:cNvPicPr preferRelativeResize="0"/>
          <p:nvPr/>
        </p:nvPicPr>
        <p:blipFill rotWithShape="1">
          <a:blip r:embed="rId4">
            <a:alphaModFix/>
          </a:blip>
          <a:srcRect l="7845" t="12339" r="60078" b="19447"/>
          <a:stretch/>
        </p:blipFill>
        <p:spPr>
          <a:xfrm>
            <a:off x="456675" y="6706900"/>
            <a:ext cx="6834376" cy="6869799"/>
          </a:xfrm>
          <a:prstGeom prst="rect">
            <a:avLst/>
          </a:prstGeom>
          <a:noFill/>
          <a:ln>
            <a:noFill/>
          </a:ln>
        </p:spPr>
      </p:pic>
      <p:pic>
        <p:nvPicPr>
          <p:cNvPr id="2720" name="Google Shape;2720;p162"/>
          <p:cNvPicPr preferRelativeResize="0"/>
          <p:nvPr/>
        </p:nvPicPr>
        <p:blipFill rotWithShape="1">
          <a:blip r:embed="rId4">
            <a:alphaModFix/>
          </a:blip>
          <a:srcRect l="59321" t="10081" r="11070" b="28033"/>
          <a:stretch/>
        </p:blipFill>
        <p:spPr>
          <a:xfrm>
            <a:off x="29180750" y="6919375"/>
            <a:ext cx="6308500" cy="6232400"/>
          </a:xfrm>
          <a:prstGeom prst="rect">
            <a:avLst/>
          </a:prstGeom>
          <a:noFill/>
          <a:ln>
            <a:noFill/>
          </a:ln>
        </p:spPr>
      </p:pic>
      <p:sp>
        <p:nvSpPr>
          <p:cNvPr id="2" name="Google Shape;1615;p157">
            <a:extLst>
              <a:ext uri="{FF2B5EF4-FFF2-40B4-BE49-F238E27FC236}">
                <a16:creationId xmlns:a16="http://schemas.microsoft.com/office/drawing/2014/main" id="{08FD92B7-2579-557F-5295-B0EBA00C47C5}"/>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U-Net: Convolutional Networks for Biomedical Image Segmentation (2015)  </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90113"/>
    </mc:Choice>
    <mc:Fallback xmlns="">
      <p:transition spd="slow" advTm="90113"/>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2737"/>
        <p:cNvGrpSpPr/>
        <p:nvPr/>
      </p:nvGrpSpPr>
      <p:grpSpPr>
        <a:xfrm>
          <a:off x="0" y="0"/>
          <a:ext cx="0" cy="0"/>
          <a:chOff x="0" y="0"/>
          <a:chExt cx="0" cy="0"/>
        </a:xfrm>
      </p:grpSpPr>
      <p:sp>
        <p:nvSpPr>
          <p:cNvPr id="2738" name="Google Shape;2738;p16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Making A Denoiser</a:t>
            </a:r>
            <a:endParaRPr sz="8400"/>
          </a:p>
        </p:txBody>
      </p:sp>
      <p:grpSp>
        <p:nvGrpSpPr>
          <p:cNvPr id="2740" name="Google Shape;2740;p164"/>
          <p:cNvGrpSpPr/>
          <p:nvPr/>
        </p:nvGrpSpPr>
        <p:grpSpPr>
          <a:xfrm>
            <a:off x="682875" y="5965369"/>
            <a:ext cx="34636899" cy="11880818"/>
            <a:chOff x="362025" y="1610850"/>
            <a:chExt cx="8659225" cy="2830653"/>
          </a:xfrm>
        </p:grpSpPr>
        <p:pic>
          <p:nvPicPr>
            <p:cNvPr id="2741" name="Google Shape;2741;p164"/>
            <p:cNvPicPr preferRelativeResize="0"/>
            <p:nvPr/>
          </p:nvPicPr>
          <p:blipFill rotWithShape="1">
            <a:blip r:embed="rId3">
              <a:alphaModFix/>
            </a:blip>
            <a:srcRect b="67749"/>
            <a:stretch/>
          </p:blipFill>
          <p:spPr>
            <a:xfrm>
              <a:off x="362025" y="1610850"/>
              <a:ext cx="6946474" cy="1113299"/>
            </a:xfrm>
            <a:prstGeom prst="rect">
              <a:avLst/>
            </a:prstGeom>
            <a:noFill/>
            <a:ln>
              <a:noFill/>
            </a:ln>
          </p:spPr>
        </p:pic>
        <p:pic>
          <p:nvPicPr>
            <p:cNvPr id="2742" name="Google Shape;2742;p164"/>
            <p:cNvPicPr preferRelativeResize="0"/>
            <p:nvPr/>
          </p:nvPicPr>
          <p:blipFill rotWithShape="1">
            <a:blip r:embed="rId3">
              <a:alphaModFix/>
            </a:blip>
            <a:srcRect t="52462" b="15286"/>
            <a:stretch/>
          </p:blipFill>
          <p:spPr>
            <a:xfrm>
              <a:off x="2279300" y="3360977"/>
              <a:ext cx="6741950" cy="1080526"/>
            </a:xfrm>
            <a:prstGeom prst="rect">
              <a:avLst/>
            </a:prstGeom>
            <a:noFill/>
            <a:ln>
              <a:noFill/>
            </a:ln>
          </p:spPr>
        </p:pic>
        <p:sp>
          <p:nvSpPr>
            <p:cNvPr id="2743" name="Google Shape;2743;p164"/>
            <p:cNvSpPr/>
            <p:nvPr/>
          </p:nvSpPr>
          <p:spPr>
            <a:xfrm>
              <a:off x="1123516" y="2002344"/>
              <a:ext cx="7245325" cy="1725400"/>
            </a:xfrm>
            <a:custGeom>
              <a:avLst/>
              <a:gdLst/>
              <a:ahLst/>
              <a:cxnLst/>
              <a:rect l="l" t="t" r="r" b="b"/>
              <a:pathLst>
                <a:path w="289813" h="69016" extrusionOk="0">
                  <a:moveTo>
                    <a:pt x="242801" y="0"/>
                  </a:moveTo>
                  <a:cubicBezTo>
                    <a:pt x="248699" y="5606"/>
                    <a:pt x="316392" y="26903"/>
                    <a:pt x="278188" y="33634"/>
                  </a:cubicBezTo>
                  <a:cubicBezTo>
                    <a:pt x="239984" y="40365"/>
                    <a:pt x="53554" y="34487"/>
                    <a:pt x="13579" y="40384"/>
                  </a:cubicBezTo>
                  <a:cubicBezTo>
                    <a:pt x="-26396" y="46281"/>
                    <a:pt x="34212" y="64244"/>
                    <a:pt x="38339" y="69016"/>
                  </a:cubicBezTo>
                </a:path>
              </a:pathLst>
            </a:custGeom>
            <a:noFill/>
            <a:ln w="152400" cap="flat" cmpd="sng">
              <a:solidFill>
                <a:srgbClr val="4BA173"/>
              </a:solidFill>
              <a:prstDash val="solid"/>
              <a:round/>
              <a:headEnd type="none" w="med" len="med"/>
              <a:tailEnd type="stealth" w="med" len="med"/>
            </a:ln>
          </p:spPr>
          <p:txBody>
            <a:bodyPr/>
            <a:lstStyle/>
            <a:p>
              <a:endParaRPr lang="en-US"/>
            </a:p>
          </p:txBody>
        </p:sp>
      </p:grpSp>
      <p:sp>
        <p:nvSpPr>
          <p:cNvPr id="2744" name="Google Shape;2744;p164"/>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a:t>Data by Noising, Train/Inferending by Denoising</a:t>
            </a:r>
            <a:endParaRPr b="1"/>
          </a:p>
        </p:txBody>
      </p:sp>
      <p:sp>
        <p:nvSpPr>
          <p:cNvPr id="2745" name="Google Shape;2745;p164"/>
          <p:cNvSpPr txBox="1"/>
          <p:nvPr/>
        </p:nvSpPr>
        <p:spPr>
          <a:xfrm>
            <a:off x="7245375" y="8997325"/>
            <a:ext cx="6903300" cy="19578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6400" b="1">
                <a:solidFill>
                  <a:srgbClr val="E69138"/>
                </a:solidFill>
                <a:latin typeface="NVIDIA Sans"/>
                <a:ea typeface="NVIDIA Sans"/>
                <a:cs typeface="NVIDIA Sans"/>
                <a:sym typeface="NVIDIA Sans"/>
              </a:rPr>
              <a:t>Noising (Algorithmic)</a:t>
            </a:r>
            <a:endParaRPr sz="6400" b="1">
              <a:solidFill>
                <a:srgbClr val="E69138"/>
              </a:solidFill>
            </a:endParaRPr>
          </a:p>
        </p:txBody>
      </p:sp>
      <p:sp>
        <p:nvSpPr>
          <p:cNvPr id="2746" name="Google Shape;2746;p164"/>
          <p:cNvSpPr txBox="1"/>
          <p:nvPr/>
        </p:nvSpPr>
        <p:spPr>
          <a:xfrm>
            <a:off x="10431550" y="12076650"/>
            <a:ext cx="6903300" cy="19578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6400" b="1">
                <a:solidFill>
                  <a:schemeClr val="dk2"/>
                </a:solidFill>
                <a:latin typeface="NVIDIA Sans"/>
                <a:ea typeface="NVIDIA Sans"/>
                <a:cs typeface="NVIDIA Sans"/>
                <a:sym typeface="NVIDIA Sans"/>
              </a:rPr>
              <a:t>Denoising (Learned)</a:t>
            </a:r>
            <a:endParaRPr sz="6400" b="1"/>
          </a:p>
        </p:txBody>
      </p:sp>
      <p:sp>
        <p:nvSpPr>
          <p:cNvPr id="2" name="Google Shape;1615;p157">
            <a:extLst>
              <a:ext uri="{FF2B5EF4-FFF2-40B4-BE49-F238E27FC236}">
                <a16:creationId xmlns:a16="http://schemas.microsoft.com/office/drawing/2014/main" id="{D4508777-72B5-033F-DB3D-86B03732D858}"/>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Denoising Diffusion Probabilistic Models (2020)  </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96836"/>
    </mc:Choice>
    <mc:Fallback xmlns="">
      <p:transition spd="slow" advTm="96836"/>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2737">
          <a:extLst>
            <a:ext uri="{FF2B5EF4-FFF2-40B4-BE49-F238E27FC236}">
              <a16:creationId xmlns:a16="http://schemas.microsoft.com/office/drawing/2014/main" id="{26E9C148-E932-E414-9AB6-8882A26C994B}"/>
            </a:ext>
          </a:extLst>
        </p:cNvPr>
        <p:cNvGrpSpPr/>
        <p:nvPr/>
      </p:nvGrpSpPr>
      <p:grpSpPr>
        <a:xfrm>
          <a:off x="0" y="0"/>
          <a:ext cx="0" cy="0"/>
          <a:chOff x="0" y="0"/>
          <a:chExt cx="0" cy="0"/>
        </a:xfrm>
      </p:grpSpPr>
      <p:sp>
        <p:nvSpPr>
          <p:cNvPr id="2738" name="Google Shape;2738;p164">
            <a:extLst>
              <a:ext uri="{FF2B5EF4-FFF2-40B4-BE49-F238E27FC236}">
                <a16:creationId xmlns:a16="http://schemas.microsoft.com/office/drawing/2014/main" id="{6746F3D8-085B-9803-5AF9-79DFC3443D44}"/>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Policy Networks</a:t>
            </a:r>
            <a:endParaRPr sz="8400"/>
          </a:p>
        </p:txBody>
      </p:sp>
      <p:sp>
        <p:nvSpPr>
          <p:cNvPr id="2744" name="Google Shape;2744;p164">
            <a:extLst>
              <a:ext uri="{FF2B5EF4-FFF2-40B4-BE49-F238E27FC236}">
                <a16:creationId xmlns:a16="http://schemas.microsoft.com/office/drawing/2014/main" id="{2B7FEBC1-A20E-AC2D-D0F4-A68C4156C233}"/>
              </a:ext>
            </a:extLst>
          </p:cNvPr>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a:t>Where Direct, Autoregression, or Diffusion Can Work</a:t>
            </a:r>
            <a:endParaRPr b="1"/>
          </a:p>
        </p:txBody>
      </p:sp>
      <p:pic>
        <p:nvPicPr>
          <p:cNvPr id="3" name="Google Shape;1664;p162">
            <a:extLst>
              <a:ext uri="{FF2B5EF4-FFF2-40B4-BE49-F238E27FC236}">
                <a16:creationId xmlns:a16="http://schemas.microsoft.com/office/drawing/2014/main" id="{FFDE5745-78EC-8DE5-BBD2-6C8B6896B8D1}"/>
              </a:ext>
            </a:extLst>
          </p:cNvPr>
          <p:cNvPicPr preferRelativeResize="0"/>
          <p:nvPr/>
        </p:nvPicPr>
        <p:blipFill rotWithShape="1">
          <a:blip r:embed="rId3">
            <a:alphaModFix/>
          </a:blip>
          <a:srcRect l="65863" b="18220"/>
          <a:stretch/>
        </p:blipFill>
        <p:spPr>
          <a:xfrm>
            <a:off x="860675" y="5882750"/>
            <a:ext cx="8875075" cy="11657550"/>
          </a:xfrm>
          <a:prstGeom prst="rect">
            <a:avLst/>
          </a:prstGeom>
          <a:noFill/>
          <a:ln>
            <a:noFill/>
          </a:ln>
        </p:spPr>
      </p:pic>
      <p:pic>
        <p:nvPicPr>
          <p:cNvPr id="4" name="Google Shape;1665;p162">
            <a:extLst>
              <a:ext uri="{FF2B5EF4-FFF2-40B4-BE49-F238E27FC236}">
                <a16:creationId xmlns:a16="http://schemas.microsoft.com/office/drawing/2014/main" id="{C81535F2-1049-DC90-86C1-8CD2A06D9267}"/>
              </a:ext>
            </a:extLst>
          </p:cNvPr>
          <p:cNvPicPr preferRelativeResize="0"/>
          <p:nvPr/>
        </p:nvPicPr>
        <p:blipFill rotWithShape="1">
          <a:blip r:embed="rId3">
            <a:alphaModFix/>
          </a:blip>
          <a:srcRect l="65863" b="18220"/>
          <a:stretch/>
        </p:blipFill>
        <p:spPr>
          <a:xfrm>
            <a:off x="9920350" y="5882750"/>
            <a:ext cx="8875075" cy="11657550"/>
          </a:xfrm>
          <a:prstGeom prst="rect">
            <a:avLst/>
          </a:prstGeom>
          <a:noFill/>
          <a:ln>
            <a:noFill/>
          </a:ln>
        </p:spPr>
      </p:pic>
      <p:pic>
        <p:nvPicPr>
          <p:cNvPr id="5" name="Google Shape;1666;p162">
            <a:extLst>
              <a:ext uri="{FF2B5EF4-FFF2-40B4-BE49-F238E27FC236}">
                <a16:creationId xmlns:a16="http://schemas.microsoft.com/office/drawing/2014/main" id="{EB53E1E6-2C32-6DA1-1EBD-F0926849A945}"/>
              </a:ext>
            </a:extLst>
          </p:cNvPr>
          <p:cNvPicPr preferRelativeResize="0"/>
          <p:nvPr/>
        </p:nvPicPr>
        <p:blipFill rotWithShape="1">
          <a:blip r:embed="rId3">
            <a:alphaModFix/>
          </a:blip>
          <a:srcRect l="34180" b="18220"/>
          <a:stretch/>
        </p:blipFill>
        <p:spPr>
          <a:xfrm>
            <a:off x="18795425" y="5952725"/>
            <a:ext cx="17112125" cy="11657550"/>
          </a:xfrm>
          <a:prstGeom prst="rect">
            <a:avLst/>
          </a:prstGeom>
          <a:noFill/>
          <a:ln>
            <a:noFill/>
          </a:ln>
        </p:spPr>
      </p:pic>
      <p:cxnSp>
        <p:nvCxnSpPr>
          <p:cNvPr id="6" name="Google Shape;1667;p162">
            <a:extLst>
              <a:ext uri="{FF2B5EF4-FFF2-40B4-BE49-F238E27FC236}">
                <a16:creationId xmlns:a16="http://schemas.microsoft.com/office/drawing/2014/main" id="{573D5763-4E0E-FC5B-709B-DAF88D6216B0}"/>
              </a:ext>
            </a:extLst>
          </p:cNvPr>
          <p:cNvCxnSpPr/>
          <p:nvPr/>
        </p:nvCxnSpPr>
        <p:spPr>
          <a:xfrm flipH="1">
            <a:off x="6303275" y="13861625"/>
            <a:ext cx="438600" cy="365400"/>
          </a:xfrm>
          <a:prstGeom prst="straightConnector1">
            <a:avLst/>
          </a:prstGeom>
          <a:noFill/>
          <a:ln w="76200" cap="flat" cmpd="sng">
            <a:solidFill>
              <a:schemeClr val="dk2"/>
            </a:solidFill>
            <a:prstDash val="solid"/>
            <a:round/>
            <a:headEnd type="none" w="med" len="med"/>
            <a:tailEnd type="triangle" w="med" len="med"/>
          </a:ln>
        </p:spPr>
      </p:cxnSp>
      <p:cxnSp>
        <p:nvCxnSpPr>
          <p:cNvPr id="7" name="Google Shape;1668;p162">
            <a:extLst>
              <a:ext uri="{FF2B5EF4-FFF2-40B4-BE49-F238E27FC236}">
                <a16:creationId xmlns:a16="http://schemas.microsoft.com/office/drawing/2014/main" id="{33D4C0DC-B3E3-3957-37E9-28B4166EF81B}"/>
              </a:ext>
            </a:extLst>
          </p:cNvPr>
          <p:cNvCxnSpPr/>
          <p:nvPr/>
        </p:nvCxnSpPr>
        <p:spPr>
          <a:xfrm flipH="1">
            <a:off x="5864675" y="14227025"/>
            <a:ext cx="438600" cy="365400"/>
          </a:xfrm>
          <a:prstGeom prst="straightConnector1">
            <a:avLst/>
          </a:prstGeom>
          <a:noFill/>
          <a:ln w="76200" cap="flat" cmpd="sng">
            <a:solidFill>
              <a:schemeClr val="dk2"/>
            </a:solidFill>
            <a:prstDash val="solid"/>
            <a:round/>
            <a:headEnd type="none" w="med" len="med"/>
            <a:tailEnd type="triangle" w="med" len="med"/>
          </a:ln>
        </p:spPr>
      </p:cxnSp>
      <p:cxnSp>
        <p:nvCxnSpPr>
          <p:cNvPr id="8" name="Google Shape;1669;p162">
            <a:extLst>
              <a:ext uri="{FF2B5EF4-FFF2-40B4-BE49-F238E27FC236}">
                <a16:creationId xmlns:a16="http://schemas.microsoft.com/office/drawing/2014/main" id="{B152E399-4EC8-8FE6-1520-56D4ACCDAAE7}"/>
              </a:ext>
            </a:extLst>
          </p:cNvPr>
          <p:cNvCxnSpPr/>
          <p:nvPr/>
        </p:nvCxnSpPr>
        <p:spPr>
          <a:xfrm flipH="1">
            <a:off x="5243700" y="14592425"/>
            <a:ext cx="622800" cy="219300"/>
          </a:xfrm>
          <a:prstGeom prst="straightConnector1">
            <a:avLst/>
          </a:prstGeom>
          <a:noFill/>
          <a:ln w="76200" cap="flat" cmpd="sng">
            <a:solidFill>
              <a:schemeClr val="dk2"/>
            </a:solidFill>
            <a:prstDash val="solid"/>
            <a:round/>
            <a:headEnd type="none" w="med" len="med"/>
            <a:tailEnd type="triangle" w="med" len="med"/>
          </a:ln>
        </p:spPr>
      </p:cxnSp>
      <p:cxnSp>
        <p:nvCxnSpPr>
          <p:cNvPr id="9" name="Google Shape;1670;p162">
            <a:extLst>
              <a:ext uri="{FF2B5EF4-FFF2-40B4-BE49-F238E27FC236}">
                <a16:creationId xmlns:a16="http://schemas.microsoft.com/office/drawing/2014/main" id="{6525AB34-8494-DBAE-2128-7853B694BA8E}"/>
              </a:ext>
            </a:extLst>
          </p:cNvPr>
          <p:cNvCxnSpPr/>
          <p:nvPr/>
        </p:nvCxnSpPr>
        <p:spPr>
          <a:xfrm flipH="1">
            <a:off x="4620900" y="14811725"/>
            <a:ext cx="622800" cy="219300"/>
          </a:xfrm>
          <a:prstGeom prst="straightConnector1">
            <a:avLst/>
          </a:prstGeom>
          <a:noFill/>
          <a:ln w="76200" cap="flat" cmpd="sng">
            <a:solidFill>
              <a:schemeClr val="dk2"/>
            </a:solidFill>
            <a:prstDash val="solid"/>
            <a:round/>
            <a:headEnd type="none" w="med" len="med"/>
            <a:tailEnd type="triangle" w="med" len="med"/>
          </a:ln>
        </p:spPr>
      </p:cxnSp>
      <p:cxnSp>
        <p:nvCxnSpPr>
          <p:cNvPr id="10" name="Google Shape;1671;p162">
            <a:extLst>
              <a:ext uri="{FF2B5EF4-FFF2-40B4-BE49-F238E27FC236}">
                <a16:creationId xmlns:a16="http://schemas.microsoft.com/office/drawing/2014/main" id="{9971EDC5-DD02-A38F-59F7-7084757B3E19}"/>
              </a:ext>
            </a:extLst>
          </p:cNvPr>
          <p:cNvCxnSpPr/>
          <p:nvPr/>
        </p:nvCxnSpPr>
        <p:spPr>
          <a:xfrm rot="10800000">
            <a:off x="3964500" y="14957825"/>
            <a:ext cx="656400" cy="73200"/>
          </a:xfrm>
          <a:prstGeom prst="straightConnector1">
            <a:avLst/>
          </a:prstGeom>
          <a:noFill/>
          <a:ln w="76200" cap="flat" cmpd="sng">
            <a:solidFill>
              <a:schemeClr val="dk2"/>
            </a:solidFill>
            <a:prstDash val="solid"/>
            <a:round/>
            <a:headEnd type="none" w="med" len="med"/>
            <a:tailEnd type="triangle" w="med" len="med"/>
          </a:ln>
        </p:spPr>
      </p:cxnSp>
      <p:cxnSp>
        <p:nvCxnSpPr>
          <p:cNvPr id="11" name="Google Shape;1672;p162">
            <a:extLst>
              <a:ext uri="{FF2B5EF4-FFF2-40B4-BE49-F238E27FC236}">
                <a16:creationId xmlns:a16="http://schemas.microsoft.com/office/drawing/2014/main" id="{871C333C-A7FF-E350-0DF7-551B4434E7E8}"/>
              </a:ext>
            </a:extLst>
          </p:cNvPr>
          <p:cNvCxnSpPr/>
          <p:nvPr/>
        </p:nvCxnSpPr>
        <p:spPr>
          <a:xfrm flipH="1">
            <a:off x="15307975" y="13977425"/>
            <a:ext cx="438600" cy="365400"/>
          </a:xfrm>
          <a:prstGeom prst="straightConnector1">
            <a:avLst/>
          </a:prstGeom>
          <a:noFill/>
          <a:ln w="76200" cap="flat" cmpd="sng">
            <a:solidFill>
              <a:srgbClr val="000000"/>
            </a:solidFill>
            <a:prstDash val="solid"/>
            <a:round/>
            <a:headEnd type="none" w="med" len="med"/>
            <a:tailEnd type="triangle" w="med" len="med"/>
          </a:ln>
        </p:spPr>
      </p:cxnSp>
      <p:cxnSp>
        <p:nvCxnSpPr>
          <p:cNvPr id="12" name="Google Shape;1673;p162">
            <a:extLst>
              <a:ext uri="{FF2B5EF4-FFF2-40B4-BE49-F238E27FC236}">
                <a16:creationId xmlns:a16="http://schemas.microsoft.com/office/drawing/2014/main" id="{F3721E26-6A90-19EB-AE18-066F59720984}"/>
              </a:ext>
            </a:extLst>
          </p:cNvPr>
          <p:cNvCxnSpPr/>
          <p:nvPr/>
        </p:nvCxnSpPr>
        <p:spPr>
          <a:xfrm flipH="1">
            <a:off x="14869375" y="14342825"/>
            <a:ext cx="438600" cy="365400"/>
          </a:xfrm>
          <a:prstGeom prst="straightConnector1">
            <a:avLst/>
          </a:prstGeom>
          <a:noFill/>
          <a:ln w="76200" cap="flat" cmpd="sng">
            <a:solidFill>
              <a:srgbClr val="666666"/>
            </a:solidFill>
            <a:prstDash val="solid"/>
            <a:round/>
            <a:headEnd type="none" w="med" len="med"/>
            <a:tailEnd type="triangle" w="med" len="med"/>
          </a:ln>
        </p:spPr>
      </p:cxnSp>
      <p:cxnSp>
        <p:nvCxnSpPr>
          <p:cNvPr id="13" name="Google Shape;1674;p162">
            <a:extLst>
              <a:ext uri="{FF2B5EF4-FFF2-40B4-BE49-F238E27FC236}">
                <a16:creationId xmlns:a16="http://schemas.microsoft.com/office/drawing/2014/main" id="{1CDD8AF5-4AA4-6EC7-ADD5-3A872365EB53}"/>
              </a:ext>
            </a:extLst>
          </p:cNvPr>
          <p:cNvCxnSpPr/>
          <p:nvPr/>
        </p:nvCxnSpPr>
        <p:spPr>
          <a:xfrm flipH="1">
            <a:off x="14248400" y="14708225"/>
            <a:ext cx="622800" cy="219300"/>
          </a:xfrm>
          <a:prstGeom prst="straightConnector1">
            <a:avLst/>
          </a:prstGeom>
          <a:noFill/>
          <a:ln w="76200" cap="flat" cmpd="sng">
            <a:solidFill>
              <a:srgbClr val="B7B7B7"/>
            </a:solidFill>
            <a:prstDash val="solid"/>
            <a:round/>
            <a:headEnd type="none" w="med" len="med"/>
            <a:tailEnd type="triangle" w="med" len="med"/>
          </a:ln>
        </p:spPr>
      </p:cxnSp>
      <p:cxnSp>
        <p:nvCxnSpPr>
          <p:cNvPr id="14" name="Google Shape;1675;p162">
            <a:extLst>
              <a:ext uri="{FF2B5EF4-FFF2-40B4-BE49-F238E27FC236}">
                <a16:creationId xmlns:a16="http://schemas.microsoft.com/office/drawing/2014/main" id="{CA1B94FF-AEAD-715E-C381-135642B56E24}"/>
              </a:ext>
            </a:extLst>
          </p:cNvPr>
          <p:cNvCxnSpPr/>
          <p:nvPr/>
        </p:nvCxnSpPr>
        <p:spPr>
          <a:xfrm flipH="1">
            <a:off x="13625600" y="14927525"/>
            <a:ext cx="622800" cy="219300"/>
          </a:xfrm>
          <a:prstGeom prst="straightConnector1">
            <a:avLst/>
          </a:prstGeom>
          <a:noFill/>
          <a:ln w="76200" cap="flat" cmpd="sng">
            <a:solidFill>
              <a:schemeClr val="dk2"/>
            </a:solidFill>
            <a:prstDash val="solid"/>
            <a:round/>
            <a:headEnd type="none" w="med" len="med"/>
            <a:tailEnd type="triangle" w="med" len="med"/>
          </a:ln>
        </p:spPr>
      </p:cxnSp>
      <p:sp>
        <p:nvSpPr>
          <p:cNvPr id="15" name="Google Shape;1676;p162">
            <a:extLst>
              <a:ext uri="{FF2B5EF4-FFF2-40B4-BE49-F238E27FC236}">
                <a16:creationId xmlns:a16="http://schemas.microsoft.com/office/drawing/2014/main" id="{DF88890F-A63C-6930-3A06-B7211D3394E8}"/>
              </a:ext>
            </a:extLst>
          </p:cNvPr>
          <p:cNvSpPr txBox="1"/>
          <p:nvPr/>
        </p:nvSpPr>
        <p:spPr>
          <a:xfrm>
            <a:off x="1662150" y="17114000"/>
            <a:ext cx="8819675" cy="14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800" b="1"/>
              <a:t>[Spatial] Delta Prediction From Previous Position/Delta</a:t>
            </a:r>
            <a:endParaRPr sz="4800" b="1"/>
          </a:p>
        </p:txBody>
      </p:sp>
      <p:sp>
        <p:nvSpPr>
          <p:cNvPr id="16" name="Google Shape;1677;p162">
            <a:extLst>
              <a:ext uri="{FF2B5EF4-FFF2-40B4-BE49-F238E27FC236}">
                <a16:creationId xmlns:a16="http://schemas.microsoft.com/office/drawing/2014/main" id="{BDE6B0B4-9662-0370-51D6-0ECD3C16E0E5}"/>
              </a:ext>
            </a:extLst>
          </p:cNvPr>
          <p:cNvSpPr txBox="1"/>
          <p:nvPr/>
        </p:nvSpPr>
        <p:spPr>
          <a:xfrm>
            <a:off x="12055525" y="17114000"/>
            <a:ext cx="8198435" cy="14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800" b="1"/>
              <a:t>[Sequential] Prediction From Previous Position(s)</a:t>
            </a:r>
            <a:endParaRPr sz="4800" b="1"/>
          </a:p>
        </p:txBody>
      </p:sp>
      <p:sp>
        <p:nvSpPr>
          <p:cNvPr id="17" name="Google Shape;1678;p162">
            <a:extLst>
              <a:ext uri="{FF2B5EF4-FFF2-40B4-BE49-F238E27FC236}">
                <a16:creationId xmlns:a16="http://schemas.microsoft.com/office/drawing/2014/main" id="{0BEE9BEA-E399-8E0B-D737-4EF077500CB7}"/>
              </a:ext>
            </a:extLst>
          </p:cNvPr>
          <p:cNvSpPr txBox="1"/>
          <p:nvPr/>
        </p:nvSpPr>
        <p:spPr>
          <a:xfrm>
            <a:off x="22951725" y="17114000"/>
            <a:ext cx="10149555" cy="14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800" b="1"/>
              <a:t>[Diffusion] Progression of points into final structured alignment</a:t>
            </a:r>
            <a:endParaRPr sz="4800" b="1"/>
          </a:p>
        </p:txBody>
      </p:sp>
      <p:sp>
        <p:nvSpPr>
          <p:cNvPr id="18" name="Google Shape;1615;p157">
            <a:extLst>
              <a:ext uri="{FF2B5EF4-FFF2-40B4-BE49-F238E27FC236}">
                <a16:creationId xmlns:a16="http://schemas.microsoft.com/office/drawing/2014/main" id="{7C612D3E-003A-DC3A-F7CE-A45B6CC62CDE}"/>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Diffusion Policy: Visuomotor Policy Learning via Action Diffusion (2024)</a:t>
            </a:r>
            <a:endParaRPr lang="en-US" sz="3200" b="1" dirty="0"/>
          </a:p>
        </p:txBody>
      </p:sp>
    </p:spTree>
    <p:extLst>
      <p:ext uri="{BB962C8B-B14F-4D97-AF65-F5344CB8AC3E}">
        <p14:creationId xmlns:p14="http://schemas.microsoft.com/office/powerpoint/2010/main" val="1214455194"/>
      </p:ext>
    </p:extLst>
  </p:cSld>
  <p:clrMapOvr>
    <a:masterClrMapping/>
  </p:clrMapOvr>
  <mc:AlternateContent xmlns:mc="http://schemas.openxmlformats.org/markup-compatibility/2006" xmlns:p14="http://schemas.microsoft.com/office/powerpoint/2010/main">
    <mc:Choice Requires="p14">
      <p:transition spd="slow" p14:dur="2000" advTm="254218"/>
    </mc:Choice>
    <mc:Fallback xmlns="">
      <p:transition spd="slow" advTm="254218"/>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638">
          <a:extLst>
            <a:ext uri="{FF2B5EF4-FFF2-40B4-BE49-F238E27FC236}">
              <a16:creationId xmlns:a16="http://schemas.microsoft.com/office/drawing/2014/main" id="{A2D1B52F-FD88-BCCB-8394-6837CE1DAE6E}"/>
            </a:ext>
          </a:extLst>
        </p:cNvPr>
        <p:cNvGrpSpPr/>
        <p:nvPr/>
      </p:nvGrpSpPr>
      <p:grpSpPr>
        <a:xfrm>
          <a:off x="0" y="0"/>
          <a:ext cx="0" cy="0"/>
          <a:chOff x="0" y="0"/>
          <a:chExt cx="0" cy="0"/>
        </a:xfrm>
      </p:grpSpPr>
      <p:sp>
        <p:nvSpPr>
          <p:cNvPr id="1639" name="Google Shape;1639;p160">
            <a:extLst>
              <a:ext uri="{FF2B5EF4-FFF2-40B4-BE49-F238E27FC236}">
                <a16:creationId xmlns:a16="http://schemas.microsoft.com/office/drawing/2014/main" id="{C3B942EB-0A0E-9E8F-AC92-A866C593F153}"/>
              </a:ext>
            </a:extLst>
          </p:cNvPr>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Helping Image Generation?</a:t>
            </a:r>
            <a:endParaRPr sz="8400"/>
          </a:p>
        </p:txBody>
      </p:sp>
      <p:sp>
        <p:nvSpPr>
          <p:cNvPr id="1640" name="Google Shape;1640;p160">
            <a:extLst>
              <a:ext uri="{FF2B5EF4-FFF2-40B4-BE49-F238E27FC236}">
                <a16:creationId xmlns:a16="http://schemas.microsoft.com/office/drawing/2014/main" id="{C1467406-8556-61BF-1731-0C5628208A7F}"/>
              </a:ext>
            </a:extLst>
          </p:cNvPr>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Can Transformers HELP Generate Images?</a:t>
            </a:r>
            <a:endParaRPr sz="5400" b="1"/>
          </a:p>
        </p:txBody>
      </p:sp>
      <p:pic>
        <p:nvPicPr>
          <p:cNvPr id="1641" name="Google Shape;1641;p160">
            <a:extLst>
              <a:ext uri="{FF2B5EF4-FFF2-40B4-BE49-F238E27FC236}">
                <a16:creationId xmlns:a16="http://schemas.microsoft.com/office/drawing/2014/main" id="{33D44E9D-ADC2-05D8-29C9-8521202B864E}"/>
              </a:ext>
            </a:extLst>
          </p:cNvPr>
          <p:cNvPicPr preferRelativeResize="0"/>
          <p:nvPr/>
        </p:nvPicPr>
        <p:blipFill>
          <a:blip r:embed="rId3">
            <a:alphaModFix/>
          </a:blip>
          <a:stretch>
            <a:fillRect/>
          </a:stretch>
        </p:blipFill>
        <p:spPr>
          <a:xfrm>
            <a:off x="2596900" y="7078300"/>
            <a:ext cx="12418551" cy="8791525"/>
          </a:xfrm>
          <a:prstGeom prst="rect">
            <a:avLst/>
          </a:prstGeom>
          <a:noFill/>
          <a:ln>
            <a:noFill/>
          </a:ln>
        </p:spPr>
      </p:pic>
      <p:pic>
        <p:nvPicPr>
          <p:cNvPr id="1642" name="Google Shape;1642;p160">
            <a:extLst>
              <a:ext uri="{FF2B5EF4-FFF2-40B4-BE49-F238E27FC236}">
                <a16:creationId xmlns:a16="http://schemas.microsoft.com/office/drawing/2014/main" id="{AA3FE92D-7C5B-AF3F-1035-3ACBC6D32DDD}"/>
              </a:ext>
            </a:extLst>
          </p:cNvPr>
          <p:cNvPicPr preferRelativeResize="0"/>
          <p:nvPr/>
        </p:nvPicPr>
        <p:blipFill>
          <a:blip r:embed="rId4">
            <a:alphaModFix/>
          </a:blip>
          <a:stretch>
            <a:fillRect/>
          </a:stretch>
        </p:blipFill>
        <p:spPr>
          <a:xfrm>
            <a:off x="11975527" y="11365475"/>
            <a:ext cx="6715675" cy="5625301"/>
          </a:xfrm>
          <a:prstGeom prst="rect">
            <a:avLst/>
          </a:prstGeom>
          <a:noFill/>
          <a:ln>
            <a:noFill/>
          </a:ln>
        </p:spPr>
      </p:pic>
      <p:pic>
        <p:nvPicPr>
          <p:cNvPr id="1643" name="Google Shape;1643;p160">
            <a:extLst>
              <a:ext uri="{FF2B5EF4-FFF2-40B4-BE49-F238E27FC236}">
                <a16:creationId xmlns:a16="http://schemas.microsoft.com/office/drawing/2014/main" id="{856611B8-5951-1629-B583-3C8BE2AC671C}"/>
              </a:ext>
            </a:extLst>
          </p:cNvPr>
          <p:cNvPicPr preferRelativeResize="0">
            <a:picLocks noGrp="1"/>
          </p:cNvPicPr>
          <p:nvPr>
            <p:ph type="pic" idx="2"/>
          </p:nvPr>
        </p:nvPicPr>
        <p:blipFill rotWithShape="1">
          <a:blip r:embed="rId5">
            <a:alphaModFix/>
          </a:blip>
          <a:srcRect l="35121" t="16283" r="34493" b="20481"/>
          <a:stretch/>
        </p:blipFill>
        <p:spPr>
          <a:xfrm>
            <a:off x="20682975" y="0"/>
            <a:ext cx="15893023" cy="20574001"/>
          </a:xfrm>
          <a:prstGeom prst="rect">
            <a:avLst/>
          </a:prstGeom>
          <a:solidFill>
            <a:srgbClr val="F2F2F2">
              <a:alpha val="60780"/>
            </a:srgbClr>
          </a:solidFill>
          <a:ln w="9525" cap="flat" cmpd="sng">
            <a:solidFill>
              <a:schemeClr val="accent5"/>
            </a:solidFill>
            <a:prstDash val="solid"/>
            <a:round/>
            <a:headEnd type="none" w="sm" len="sm"/>
            <a:tailEnd type="none" w="sm" len="sm"/>
          </a:ln>
        </p:spPr>
      </p:pic>
      <p:sp>
        <p:nvSpPr>
          <p:cNvPr id="1644" name="Google Shape;1644;p160">
            <a:extLst>
              <a:ext uri="{FF2B5EF4-FFF2-40B4-BE49-F238E27FC236}">
                <a16:creationId xmlns:a16="http://schemas.microsoft.com/office/drawing/2014/main" id="{D49E3737-A7CD-AEA3-C0F9-73F3B6705C8B}"/>
              </a:ext>
            </a:extLst>
          </p:cNvPr>
          <p:cNvSpPr/>
          <p:nvPr/>
        </p:nvSpPr>
        <p:spPr>
          <a:xfrm>
            <a:off x="24324788" y="4005750"/>
            <a:ext cx="8609400" cy="4580700"/>
          </a:xfrm>
          <a:prstGeom prst="rect">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0653300"/>
      </p:ext>
    </p:extLst>
  </p:cSld>
  <p:clrMapOvr>
    <a:masterClrMapping/>
  </p:clrMapOvr>
  <mc:AlternateContent xmlns:mc="http://schemas.openxmlformats.org/markup-compatibility/2006" xmlns:p14="http://schemas.microsoft.com/office/powerpoint/2010/main">
    <mc:Choice Requires="p14">
      <p:transition spd="slow" p14:dur="2000" advTm="47885"/>
    </mc:Choice>
    <mc:Fallback xmlns="">
      <p:transition spd="slow" advTm="47885"/>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83" name="Google Shape;1683;p163"/>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600"/>
              </a:spcAft>
              <a:buClr>
                <a:schemeClr val="lt1"/>
              </a:buClr>
              <a:buSzPts val="7200"/>
              <a:buFont typeface="NVIDIA Sans"/>
              <a:buNone/>
            </a:pPr>
            <a:r>
              <a:rPr lang="en-US" sz="8400"/>
              <a:t>Image Generation?</a:t>
            </a:r>
            <a:endParaRPr sz="8400"/>
          </a:p>
        </p:txBody>
      </p:sp>
      <p:sp>
        <p:nvSpPr>
          <p:cNvPr id="1684" name="Google Shape;1684;p163"/>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a:t>Can Transformers</a:t>
            </a:r>
            <a:r>
              <a:rPr lang="en-US" sz="5400" b="1"/>
              <a:t> Help </a:t>
            </a:r>
            <a:r>
              <a:rPr lang="en-US" sz="5400"/>
              <a:t>Generate Images?</a:t>
            </a:r>
            <a:endParaRPr sz="5400"/>
          </a:p>
        </p:txBody>
      </p:sp>
      <p:pic>
        <p:nvPicPr>
          <p:cNvPr id="1686" name="Google Shape;1686;p163"/>
          <p:cNvPicPr preferRelativeResize="0"/>
          <p:nvPr/>
        </p:nvPicPr>
        <p:blipFill>
          <a:blip r:embed="rId3">
            <a:alphaModFix/>
          </a:blip>
          <a:stretch>
            <a:fillRect/>
          </a:stretch>
        </p:blipFill>
        <p:spPr>
          <a:xfrm>
            <a:off x="3190625" y="5883255"/>
            <a:ext cx="26586035" cy="13194062"/>
          </a:xfrm>
          <a:prstGeom prst="rect">
            <a:avLst/>
          </a:prstGeom>
          <a:noFill/>
          <a:ln>
            <a:noFill/>
          </a:ln>
        </p:spPr>
      </p:pic>
      <p:pic>
        <p:nvPicPr>
          <p:cNvPr id="1687" name="Google Shape;1687;p163"/>
          <p:cNvPicPr preferRelativeResize="0"/>
          <p:nvPr/>
        </p:nvPicPr>
        <p:blipFill rotWithShape="1">
          <a:blip r:embed="rId4">
            <a:alphaModFix/>
          </a:blip>
          <a:srcRect l="79139" t="47661" r="7849" b="18764"/>
          <a:stretch/>
        </p:blipFill>
        <p:spPr>
          <a:xfrm>
            <a:off x="31757425" y="10950650"/>
            <a:ext cx="4818575" cy="7515951"/>
          </a:xfrm>
          <a:prstGeom prst="rect">
            <a:avLst/>
          </a:prstGeom>
          <a:noFill/>
          <a:ln>
            <a:noFill/>
          </a:ln>
        </p:spPr>
      </p:pic>
      <p:pic>
        <p:nvPicPr>
          <p:cNvPr id="1688" name="Google Shape;1688;p163"/>
          <p:cNvPicPr preferRelativeResize="0"/>
          <p:nvPr/>
        </p:nvPicPr>
        <p:blipFill rotWithShape="1">
          <a:blip r:embed="rId4">
            <a:alphaModFix/>
          </a:blip>
          <a:srcRect l="63225" t="48315" r="23430" b="20024"/>
          <a:stretch/>
        </p:blipFill>
        <p:spPr>
          <a:xfrm>
            <a:off x="29776650" y="4562475"/>
            <a:ext cx="4941972" cy="7087525"/>
          </a:xfrm>
          <a:prstGeom prst="rect">
            <a:avLst/>
          </a:prstGeom>
          <a:noFill/>
          <a:ln>
            <a:noFill/>
          </a:ln>
        </p:spPr>
      </p:pic>
      <p:pic>
        <p:nvPicPr>
          <p:cNvPr id="1689" name="Google Shape;1689;p163"/>
          <p:cNvPicPr preferRelativeResize="0"/>
          <p:nvPr/>
        </p:nvPicPr>
        <p:blipFill>
          <a:blip r:embed="rId5">
            <a:alphaModFix/>
          </a:blip>
          <a:stretch>
            <a:fillRect/>
          </a:stretch>
        </p:blipFill>
        <p:spPr>
          <a:xfrm>
            <a:off x="22698096" y="3731775"/>
            <a:ext cx="2247900" cy="2247900"/>
          </a:xfrm>
          <a:prstGeom prst="rect">
            <a:avLst/>
          </a:prstGeom>
          <a:noFill/>
          <a:ln>
            <a:noFill/>
          </a:ln>
        </p:spPr>
      </p:pic>
      <p:pic>
        <p:nvPicPr>
          <p:cNvPr id="1690" name="Google Shape;1690;p163"/>
          <p:cNvPicPr preferRelativeResize="0"/>
          <p:nvPr/>
        </p:nvPicPr>
        <p:blipFill rotWithShape="1">
          <a:blip r:embed="rId6">
            <a:alphaModFix/>
          </a:blip>
          <a:srcRect l="916" t="11733" r="87027" b="67547"/>
          <a:stretch/>
        </p:blipFill>
        <p:spPr>
          <a:xfrm>
            <a:off x="245550" y="11359650"/>
            <a:ext cx="2945075" cy="2577574"/>
          </a:xfrm>
          <a:prstGeom prst="rect">
            <a:avLst/>
          </a:prstGeom>
          <a:noFill/>
          <a:ln>
            <a:noFill/>
          </a:ln>
        </p:spPr>
      </p:pic>
      <p:sp>
        <p:nvSpPr>
          <p:cNvPr id="4" name="Google Shape;1615;p157">
            <a:extLst>
              <a:ext uri="{FF2B5EF4-FFF2-40B4-BE49-F238E27FC236}">
                <a16:creationId xmlns:a16="http://schemas.microsoft.com/office/drawing/2014/main" id="{69F37359-4EFC-DCD4-C0D8-734D8E39CD31}"/>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7"/>
              </a:rPr>
              <a:t>High-Resolution Image Synthesis with Latent Diffusion Models  </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161805"/>
    </mc:Choice>
    <mc:Fallback xmlns="">
      <p:transition spd="slow" advTm="161805"/>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2416"/>
        <p:cNvGrpSpPr/>
        <p:nvPr/>
      </p:nvGrpSpPr>
      <p:grpSpPr>
        <a:xfrm>
          <a:off x="0" y="0"/>
          <a:ext cx="0" cy="0"/>
          <a:chOff x="0" y="0"/>
          <a:chExt cx="0" cy="0"/>
        </a:xfrm>
      </p:grpSpPr>
      <p:sp>
        <p:nvSpPr>
          <p:cNvPr id="2417" name="Google Shape;2417;p146"/>
          <p:cNvSpPr txBox="1">
            <a:spLocks noGrp="1"/>
          </p:cNvSpPr>
          <p:nvPr>
            <p:ph type="title"/>
          </p:nvPr>
        </p:nvSpPr>
        <p:spPr>
          <a:xfrm>
            <a:off x="2596896" y="302065"/>
            <a:ext cx="14639400" cy="33657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600"/>
              </a:spcAft>
              <a:buClr>
                <a:schemeClr val="lt1"/>
              </a:buClr>
              <a:buSzPts val="7200"/>
              <a:buFont typeface="NVIDIA Sans"/>
              <a:buNone/>
            </a:pPr>
            <a:r>
              <a:rPr lang="en-US" sz="8400"/>
              <a:t>Synergized Multi-Domain Encoders</a:t>
            </a:r>
            <a:endParaRPr sz="8400"/>
          </a:p>
        </p:txBody>
      </p:sp>
      <p:sp>
        <p:nvSpPr>
          <p:cNvPr id="2418" name="Google Shape;2418;p146"/>
          <p:cNvSpPr txBox="1">
            <a:spLocks noGrp="1"/>
          </p:cNvSpPr>
          <p:nvPr>
            <p:ph type="body" idx="3"/>
          </p:nvPr>
        </p:nvSpPr>
        <p:spPr>
          <a:xfrm>
            <a:off x="2596896" y="3731768"/>
            <a:ext cx="14639400" cy="1408200"/>
          </a:xfrm>
          <a:prstGeom prst="rect">
            <a:avLst/>
          </a:prstGeom>
        </p:spPr>
        <p:txBody>
          <a:bodyPr spcFirstLastPara="1" wrap="square" lIns="91425" tIns="45700" rIns="91425" bIns="45700" anchor="t" anchorCtr="0">
            <a:noAutofit/>
          </a:bodyPr>
          <a:lstStyle/>
          <a:p>
            <a:pPr marL="0" lvl="0" indent="0" algn="ctr" rtl="0">
              <a:spcBef>
                <a:spcPts val="600"/>
              </a:spcBef>
              <a:spcAft>
                <a:spcPts val="600"/>
              </a:spcAft>
              <a:buNone/>
            </a:pPr>
            <a:r>
              <a:rPr lang="en-US" sz="5400" b="1"/>
              <a:t>Image-In Systems</a:t>
            </a:r>
            <a:endParaRPr sz="5400" b="1"/>
          </a:p>
        </p:txBody>
      </p:sp>
      <p:sp>
        <p:nvSpPr>
          <p:cNvPr id="2420" name="Google Shape;2420;p146"/>
          <p:cNvSpPr txBox="1"/>
          <p:nvPr/>
        </p:nvSpPr>
        <p:spPr>
          <a:xfrm>
            <a:off x="-120150" y="3491825"/>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a:t> </a:t>
            </a:r>
            <a:endParaRPr/>
          </a:p>
        </p:txBody>
      </p:sp>
      <p:pic>
        <p:nvPicPr>
          <p:cNvPr id="2421" name="Google Shape;2421;p146"/>
          <p:cNvPicPr preferRelativeResize="0"/>
          <p:nvPr/>
        </p:nvPicPr>
        <p:blipFill rotWithShape="1">
          <a:blip r:embed="rId3">
            <a:alphaModFix/>
          </a:blip>
          <a:srcRect l="2860" t="5589" r="4572"/>
          <a:stretch/>
        </p:blipFill>
        <p:spPr>
          <a:xfrm>
            <a:off x="1782650" y="5756300"/>
            <a:ext cx="33010702" cy="13621675"/>
          </a:xfrm>
          <a:prstGeom prst="rect">
            <a:avLst/>
          </a:prstGeom>
          <a:noFill/>
          <a:ln>
            <a:noFill/>
          </a:ln>
        </p:spPr>
      </p:pic>
      <p:sp>
        <p:nvSpPr>
          <p:cNvPr id="2" name="Google Shape;1615;p157">
            <a:extLst>
              <a:ext uri="{FF2B5EF4-FFF2-40B4-BE49-F238E27FC236}">
                <a16:creationId xmlns:a16="http://schemas.microsoft.com/office/drawing/2014/main" id="{2A865E60-5139-9F0B-F513-31F177D61219}"/>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X-VILA: Cross-Modality Alignment for Large Language Model (2024)</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129342"/>
    </mc:Choice>
    <mc:Fallback xmlns="">
      <p:transition spd="slow" advTm="129342"/>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23">
          <a:extLst>
            <a:ext uri="{FF2B5EF4-FFF2-40B4-BE49-F238E27FC236}">
              <a16:creationId xmlns:a16="http://schemas.microsoft.com/office/drawing/2014/main" id="{3B359B79-20C6-21FD-76D8-FDC987DF70EB}"/>
            </a:ext>
          </a:extLst>
        </p:cNvPr>
        <p:cNvGrpSpPr/>
        <p:nvPr/>
      </p:nvGrpSpPr>
      <p:grpSpPr>
        <a:xfrm>
          <a:off x="0" y="0"/>
          <a:ext cx="0" cy="0"/>
          <a:chOff x="0" y="0"/>
          <a:chExt cx="0" cy="0"/>
        </a:xfrm>
      </p:grpSpPr>
      <p:pic>
        <p:nvPicPr>
          <p:cNvPr id="1524" name="Google Shape;1524;p149">
            <a:extLst>
              <a:ext uri="{FF2B5EF4-FFF2-40B4-BE49-F238E27FC236}">
                <a16:creationId xmlns:a16="http://schemas.microsoft.com/office/drawing/2014/main" id="{A9016FB7-D418-6BDE-AE3C-3AB5C245CBF4}"/>
              </a:ext>
            </a:extLst>
          </p:cNvPr>
          <p:cNvPicPr preferRelativeResize="0">
            <a:picLocks noGrp="1"/>
          </p:cNvPicPr>
          <p:nvPr>
            <p:ph type="pic" idx="2"/>
          </p:nvPr>
        </p:nvPicPr>
        <p:blipFill rotWithShape="1">
          <a:blip r:embed="rId3">
            <a:alphaModFix/>
          </a:blip>
          <a:srcRect/>
          <a:stretch/>
        </p:blipFill>
        <p:spPr>
          <a:xfrm>
            <a:off x="3467100" y="2136250"/>
            <a:ext cx="29641800" cy="18437748"/>
          </a:xfrm>
          <a:prstGeom prst="rect">
            <a:avLst/>
          </a:prstGeom>
          <a:solidFill>
            <a:srgbClr val="F2F2F2">
              <a:alpha val="60780"/>
            </a:srgbClr>
          </a:solidFill>
          <a:ln>
            <a:noFill/>
          </a:ln>
        </p:spPr>
      </p:pic>
      <p:sp>
        <p:nvSpPr>
          <p:cNvPr id="1525" name="Google Shape;1525;p149">
            <a:extLst>
              <a:ext uri="{FF2B5EF4-FFF2-40B4-BE49-F238E27FC236}">
                <a16:creationId xmlns:a16="http://schemas.microsoft.com/office/drawing/2014/main" id="{FA426AA2-8FF3-38D5-9A46-45BBDF22E115}"/>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solidFill>
                  <a:schemeClr val="dk1"/>
                </a:solidFill>
              </a:rPr>
              <a:t>Modular Modalities</a:t>
            </a:r>
            <a:endParaRPr sz="8400">
              <a:solidFill>
                <a:schemeClr val="dk1"/>
              </a:solidFill>
            </a:endParaRPr>
          </a:p>
        </p:txBody>
      </p:sp>
      <p:sp>
        <p:nvSpPr>
          <p:cNvPr id="1526" name="Google Shape;1526;p149">
            <a:extLst>
              <a:ext uri="{FF2B5EF4-FFF2-40B4-BE49-F238E27FC236}">
                <a16:creationId xmlns:a16="http://schemas.microsoft.com/office/drawing/2014/main" id="{E9311770-2250-B46A-3C80-38E036FEE7A7}"/>
              </a:ext>
            </a:extLst>
          </p:cNvPr>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b="1"/>
              <a:t>Where Can The Transformer Fit?</a:t>
            </a:r>
            <a:endParaRPr sz="5400" b="1"/>
          </a:p>
        </p:txBody>
      </p:sp>
      <p:pic>
        <p:nvPicPr>
          <p:cNvPr id="1528" name="Google Shape;1528;p149">
            <a:extLst>
              <a:ext uri="{FF2B5EF4-FFF2-40B4-BE49-F238E27FC236}">
                <a16:creationId xmlns:a16="http://schemas.microsoft.com/office/drawing/2014/main" id="{185ED0D8-8A81-C24B-AC3E-E1218D5878C5}"/>
              </a:ext>
            </a:extLst>
          </p:cNvPr>
          <p:cNvPicPr preferRelativeResize="0"/>
          <p:nvPr/>
        </p:nvPicPr>
        <p:blipFill>
          <a:blip r:embed="rId4">
            <a:alphaModFix/>
          </a:blip>
          <a:stretch>
            <a:fillRect/>
          </a:stretch>
        </p:blipFill>
        <p:spPr>
          <a:xfrm>
            <a:off x="34695540" y="19607450"/>
            <a:ext cx="1364801" cy="461700"/>
          </a:xfrm>
          <a:prstGeom prst="rect">
            <a:avLst/>
          </a:prstGeom>
          <a:noFill/>
          <a:ln>
            <a:noFill/>
          </a:ln>
        </p:spPr>
      </p:pic>
    </p:spTree>
    <p:extLst>
      <p:ext uri="{BB962C8B-B14F-4D97-AF65-F5344CB8AC3E}">
        <p14:creationId xmlns:p14="http://schemas.microsoft.com/office/powerpoint/2010/main" val="1679164611"/>
      </p:ext>
    </p:extLst>
  </p:cSld>
  <p:clrMapOvr>
    <a:masterClrMapping/>
  </p:clrMapOvr>
  <mc:AlternateContent xmlns:mc="http://schemas.openxmlformats.org/markup-compatibility/2006" xmlns:p14="http://schemas.microsoft.com/office/powerpoint/2010/main">
    <mc:Choice Requires="p14">
      <p:transition spd="slow" p14:dur="2000" advTm="53446"/>
    </mc:Choice>
    <mc:Fallback xmlns="">
      <p:transition spd="slow" advTm="53446"/>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705"/>
        <p:cNvGrpSpPr/>
        <p:nvPr/>
      </p:nvGrpSpPr>
      <p:grpSpPr>
        <a:xfrm>
          <a:off x="0" y="0"/>
          <a:ext cx="0" cy="0"/>
          <a:chOff x="0" y="0"/>
          <a:chExt cx="0" cy="0"/>
        </a:xfrm>
      </p:grpSpPr>
      <p:graphicFrame>
        <p:nvGraphicFramePr>
          <p:cNvPr id="1706" name="Google Shape;1706;p165"/>
          <p:cNvGraphicFramePr/>
          <p:nvPr>
            <p:extLst>
              <p:ext uri="{D42A27DB-BD31-4B8C-83A1-F6EECF244321}">
                <p14:modId xmlns:p14="http://schemas.microsoft.com/office/powerpoint/2010/main" val="3711519694"/>
              </p:ext>
            </p:extLst>
          </p:nvPr>
        </p:nvGraphicFramePr>
        <p:xfrm>
          <a:off x="18651265" y="7034764"/>
          <a:ext cx="15895900" cy="5388675"/>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dirty="0">
                          <a:solidFill>
                            <a:schemeClr val="dk2"/>
                          </a:solidFill>
                        </a:rPr>
                        <a:t>•</a:t>
                      </a:r>
                      <a:endParaRPr sz="4800"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dirty="0"/>
                        <a:t>Decoders for Sequence Forecasting</a:t>
                      </a:r>
                      <a:endParaRPr sz="4800" dirty="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DEA"/>
                    </a:solidFill>
                  </a:tcPr>
                </a:tc>
                <a:extLst>
                  <a:ext uri="{0D108BD9-81ED-4DB2-BD59-A6C34878D82A}">
                    <a16:rowId xmlns:a16="http://schemas.microsoft.com/office/drawing/2014/main" val="10000"/>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dirty="0">
                          <a:solidFill>
                            <a:schemeClr val="dk2"/>
                          </a:solidFill>
                        </a:rPr>
                        <a:t>•</a:t>
                      </a:r>
                      <a:endParaRPr sz="4800"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CAD8D2"/>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b="1" dirty="0">
                          <a:solidFill>
                            <a:srgbClr val="000000"/>
                          </a:solidFill>
                        </a:rPr>
                        <a:t>Multimodal Reasoning and Generation</a:t>
                      </a:r>
                      <a:endParaRPr sz="4800" b="1" dirty="0">
                        <a:solidFill>
                          <a:srgbClr val="000000"/>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CAD8D2"/>
                    </a:solidFill>
                  </a:tcPr>
                </a:tc>
                <a:extLst>
                  <a:ext uri="{0D108BD9-81ED-4DB2-BD59-A6C34878D82A}">
                    <a16:rowId xmlns:a16="http://schemas.microsoft.com/office/drawing/2014/main" val="1000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b="1" u="none" strike="noStrike" cap="none" dirty="0">
                          <a:solidFill>
                            <a:schemeClr val="dk2"/>
                          </a:solidFill>
                        </a:rPr>
                        <a:t>•</a:t>
                      </a:r>
                      <a:endParaRPr sz="4800" b="1" dirty="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tc>
                  <a:txBody>
                    <a:bodyPr/>
                    <a:lstStyle/>
                    <a:p>
                      <a:pPr marL="457200" lvl="0" indent="0" algn="l">
                        <a:spcBef>
                          <a:spcPts val="0"/>
                        </a:spcBef>
                        <a:spcAft>
                          <a:spcPts val="0"/>
                        </a:spcAft>
                        <a:buNone/>
                      </a:pPr>
                      <a:r>
                        <a:rPr lang="en-US" sz="4800" b="1" dirty="0" err="1"/>
                        <a:t>GenAI</a:t>
                      </a:r>
                      <a:r>
                        <a:rPr lang="en-US" sz="4800" b="1" dirty="0"/>
                        <a:t> Servers and Deployment</a:t>
                      </a:r>
                      <a:endParaRPr dirty="0"/>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chemeClr val="accent1"/>
                    </a:solidFill>
                  </a:tcPr>
                </a:tc>
                <a:extLst>
                  <a:ext uri="{0D108BD9-81ED-4DB2-BD59-A6C34878D82A}">
                    <a16:rowId xmlns:a16="http://schemas.microsoft.com/office/drawing/2014/main" val="10002"/>
                  </a:ext>
                </a:extLst>
              </a:tr>
            </a:tbl>
          </a:graphicData>
        </a:graphic>
      </p:graphicFrame>
      <p:sp>
        <p:nvSpPr>
          <p:cNvPr id="1707" name="Google Shape;1707;p165"/>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a:buClr>
                <a:srgbClr val="76B900"/>
              </a:buClr>
              <a:buSzPts val="9600"/>
            </a:pPr>
            <a:r>
              <a:rPr lang="en-US" sz="9600" b="1" dirty="0">
                <a:solidFill>
                  <a:srgbClr val="76B900"/>
                </a:solidFill>
                <a:latin typeface="NVIDIA Sans"/>
                <a:ea typeface="NVIDIA Sans"/>
                <a:cs typeface="NVIDIA Sans"/>
                <a:sym typeface="NVIDIA Sans"/>
              </a:rPr>
              <a:t>Part 2: </a:t>
            </a:r>
            <a:r>
              <a:rPr lang="en-US" sz="9600" b="1" dirty="0" err="1">
                <a:solidFill>
                  <a:srgbClr val="76B900"/>
                </a:solidFill>
                <a:latin typeface="NVIDIA Sans"/>
                <a:ea typeface="NVIDIA Sans"/>
                <a:cs typeface="NVIDIA Sans"/>
                <a:sym typeface="NVIDIA Sans"/>
              </a:rPr>
              <a:t>GenAI</a:t>
            </a:r>
            <a:r>
              <a:rPr lang="en-US" sz="9600" b="1" dirty="0">
                <a:solidFill>
                  <a:srgbClr val="76B900"/>
                </a:solidFill>
                <a:latin typeface="NVIDIA Sans"/>
                <a:ea typeface="NVIDIA Sans"/>
                <a:cs typeface="NVIDIA Sans"/>
                <a:sym typeface="NVIDIA Sans"/>
              </a:rPr>
              <a:t> Models</a:t>
            </a:r>
            <a:endParaRPr dirty="0"/>
          </a:p>
        </p:txBody>
      </p:sp>
    </p:spTree>
  </p:cSld>
  <p:clrMapOvr>
    <a:masterClrMapping/>
  </p:clrMapOvr>
  <mc:AlternateContent xmlns:mc="http://schemas.openxmlformats.org/markup-compatibility/2006" xmlns:p14="http://schemas.microsoft.com/office/powerpoint/2010/main">
    <mc:Choice Requires="p14">
      <p:transition spd="slow" p14:dur="2000" advTm="67233"/>
    </mc:Choice>
    <mc:Fallback xmlns="">
      <p:transition spd="slow" advTm="67233"/>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711"/>
        <p:cNvGrpSpPr/>
        <p:nvPr/>
      </p:nvGrpSpPr>
      <p:grpSpPr>
        <a:xfrm>
          <a:off x="0" y="0"/>
          <a:ext cx="0" cy="0"/>
          <a:chOff x="0" y="0"/>
          <a:chExt cx="0" cy="0"/>
        </a:xfrm>
      </p:grpSpPr>
      <p:sp>
        <p:nvSpPr>
          <p:cNvPr id="1712" name="Google Shape;1712;p16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Decoder-Guided Generation</a:t>
            </a:r>
            <a:endParaRPr sz="8400"/>
          </a:p>
        </p:txBody>
      </p:sp>
      <p:sp>
        <p:nvSpPr>
          <p:cNvPr id="1713" name="Google Shape;1713;p166"/>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Continue The Thought</a:t>
            </a:r>
            <a:endParaRPr sz="5400"/>
          </a:p>
          <a:p>
            <a:pPr marL="0" lvl="0" indent="0" algn="ctr" rtl="0">
              <a:lnSpc>
                <a:spcPct val="90000"/>
              </a:lnSpc>
              <a:spcBef>
                <a:spcPts val="600"/>
              </a:spcBef>
              <a:spcAft>
                <a:spcPts val="0"/>
              </a:spcAft>
              <a:buClr>
                <a:schemeClr val="dk2"/>
              </a:buClr>
              <a:buSzPts val="4800"/>
              <a:buFont typeface="NVIDIA Sans"/>
              <a:buNone/>
            </a:pPr>
            <a:endParaRPr/>
          </a:p>
        </p:txBody>
      </p:sp>
      <p:pic>
        <p:nvPicPr>
          <p:cNvPr id="1714" name="Google Shape;1714;p166"/>
          <p:cNvPicPr preferRelativeResize="0"/>
          <p:nvPr/>
        </p:nvPicPr>
        <p:blipFill>
          <a:blip r:embed="rId3">
            <a:alphaModFix/>
          </a:blip>
          <a:stretch>
            <a:fillRect/>
          </a:stretch>
        </p:blipFill>
        <p:spPr>
          <a:xfrm>
            <a:off x="5054950" y="4695925"/>
            <a:ext cx="13765399" cy="14876124"/>
          </a:xfrm>
          <a:prstGeom prst="rect">
            <a:avLst/>
          </a:prstGeom>
          <a:noFill/>
          <a:ln>
            <a:noFill/>
          </a:ln>
        </p:spPr>
      </p:pic>
      <p:sp>
        <p:nvSpPr>
          <p:cNvPr id="1715" name="Google Shape;1715;p166"/>
          <p:cNvSpPr txBox="1">
            <a:spLocks noGrp="1"/>
          </p:cNvSpPr>
          <p:nvPr>
            <p:ph type="body" idx="1"/>
          </p:nvPr>
        </p:nvSpPr>
        <p:spPr>
          <a:xfrm>
            <a:off x="19443350" y="7780350"/>
            <a:ext cx="10553700" cy="6613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b="1"/>
              <a:t>HARD PROS</a:t>
            </a:r>
            <a:endParaRPr sz="5400"/>
          </a:p>
          <a:p>
            <a:pPr marL="457200" lvl="0" indent="-228600" algn="l" rtl="0">
              <a:lnSpc>
                <a:spcPct val="100000"/>
              </a:lnSpc>
              <a:spcBef>
                <a:spcPts val="1000"/>
              </a:spcBef>
              <a:spcAft>
                <a:spcPts val="0"/>
              </a:spcAft>
              <a:buClr>
                <a:srgbClr val="588A00"/>
              </a:buClr>
              <a:buSzPts val="4800"/>
              <a:buNone/>
            </a:pPr>
            <a:r>
              <a:rPr lang="en-US">
                <a:solidFill>
                  <a:srgbClr val="588A00"/>
                </a:solidFill>
              </a:rPr>
              <a:t>Everything goes in one path</a:t>
            </a:r>
            <a:endParaRPr>
              <a:solidFill>
                <a:srgbClr val="588A00"/>
              </a:solidFill>
            </a:endParaRPr>
          </a:p>
          <a:p>
            <a:pPr marL="457200" lvl="0" indent="-228600" algn="l" rtl="0">
              <a:lnSpc>
                <a:spcPct val="100000"/>
              </a:lnSpc>
              <a:spcBef>
                <a:spcPts val="1000"/>
              </a:spcBef>
              <a:spcAft>
                <a:spcPts val="0"/>
              </a:spcAft>
              <a:buClr>
                <a:srgbClr val="588A00"/>
              </a:buClr>
              <a:buSzPts val="4800"/>
              <a:buNone/>
            </a:pPr>
            <a:r>
              <a:rPr lang="en-US">
                <a:solidFill>
                  <a:srgbClr val="588A00"/>
                </a:solidFill>
              </a:rPr>
              <a:t>Decoder gets much more training</a:t>
            </a:r>
            <a:endParaRPr>
              <a:solidFill>
                <a:srgbClr val="588A00"/>
              </a:solidFill>
            </a:endParaRPr>
          </a:p>
          <a:p>
            <a:pPr marL="457200" lvl="0" indent="-228600" algn="l" rtl="0">
              <a:lnSpc>
                <a:spcPct val="100000"/>
              </a:lnSpc>
              <a:spcBef>
                <a:spcPts val="1000"/>
              </a:spcBef>
              <a:spcAft>
                <a:spcPts val="0"/>
              </a:spcAft>
              <a:buClr>
                <a:srgbClr val="588A00"/>
              </a:buClr>
              <a:buSzPts val="5400"/>
              <a:buNone/>
            </a:pPr>
            <a:endParaRPr sz="5400">
              <a:solidFill>
                <a:srgbClr val="588A00"/>
              </a:solidFill>
            </a:endParaRPr>
          </a:p>
          <a:p>
            <a:pPr marL="0" lvl="0" indent="0" algn="l" rtl="0">
              <a:lnSpc>
                <a:spcPct val="100000"/>
              </a:lnSpc>
              <a:spcBef>
                <a:spcPts val="1000"/>
              </a:spcBef>
              <a:spcAft>
                <a:spcPts val="0"/>
              </a:spcAft>
              <a:buNone/>
            </a:pPr>
            <a:r>
              <a:rPr lang="en-US" sz="5400" b="1">
                <a:solidFill>
                  <a:srgbClr val="9E0000"/>
                </a:solidFill>
              </a:rPr>
              <a:t>HARD CONS</a:t>
            </a:r>
            <a:endParaRPr sz="5400">
              <a:solidFill>
                <a:srgbClr val="9E0000"/>
              </a:solidFill>
            </a:endParaRPr>
          </a:p>
          <a:p>
            <a:pPr marL="457200" lvl="0" indent="0" algn="l" rtl="0">
              <a:lnSpc>
                <a:spcPct val="100000"/>
              </a:lnSpc>
              <a:spcBef>
                <a:spcPts val="1000"/>
              </a:spcBef>
              <a:spcAft>
                <a:spcPts val="0"/>
              </a:spcAft>
              <a:buNone/>
            </a:pPr>
            <a:r>
              <a:rPr lang="en-US">
                <a:solidFill>
                  <a:srgbClr val="9E0000"/>
                </a:solidFill>
              </a:rPr>
              <a:t>Needs way more training</a:t>
            </a:r>
            <a:endParaRPr>
              <a:solidFill>
                <a:srgbClr val="9E0000"/>
              </a:solidFill>
            </a:endParaRPr>
          </a:p>
          <a:p>
            <a:pPr marL="457200" lvl="0" indent="0" algn="l" rtl="0">
              <a:lnSpc>
                <a:spcPct val="100000"/>
              </a:lnSpc>
              <a:spcBef>
                <a:spcPts val="1000"/>
              </a:spcBef>
              <a:spcAft>
                <a:spcPts val="1000"/>
              </a:spcAft>
              <a:buNone/>
            </a:pPr>
            <a:r>
              <a:rPr lang="en-US">
                <a:solidFill>
                  <a:srgbClr val="9E0000"/>
                </a:solidFill>
              </a:rPr>
              <a:t>Needs to handle way more inputs</a:t>
            </a:r>
            <a:endParaRPr sz="5800">
              <a:solidFill>
                <a:srgbClr val="9E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49816"/>
    </mc:Choice>
    <mc:Fallback xmlns="">
      <p:transition spd="slow" advTm="49816"/>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719"/>
        <p:cNvGrpSpPr/>
        <p:nvPr/>
      </p:nvGrpSpPr>
      <p:grpSpPr>
        <a:xfrm>
          <a:off x="0" y="0"/>
          <a:ext cx="0" cy="0"/>
          <a:chOff x="0" y="0"/>
          <a:chExt cx="0" cy="0"/>
        </a:xfrm>
      </p:grpSpPr>
      <p:sp>
        <p:nvSpPr>
          <p:cNvPr id="1720" name="Google Shape;1720;p16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LLMs in the Wild: ChatGPT</a:t>
            </a:r>
            <a:endParaRPr sz="8400"/>
          </a:p>
        </p:txBody>
      </p:sp>
      <p:sp>
        <p:nvSpPr>
          <p:cNvPr id="1721" name="Google Shape;1721;p167"/>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600"/>
              </a:spcAft>
              <a:buClr>
                <a:schemeClr val="lt1"/>
              </a:buClr>
              <a:buSzPts val="1100"/>
              <a:buFont typeface="Arial"/>
              <a:buNone/>
            </a:pPr>
            <a:r>
              <a:rPr lang="en-US" sz="5400" b="1"/>
              <a:t>GPT-Powered Chat Application</a:t>
            </a:r>
            <a:endParaRPr/>
          </a:p>
        </p:txBody>
      </p:sp>
      <p:pic>
        <p:nvPicPr>
          <p:cNvPr id="1723" name="Google Shape;1723;p167"/>
          <p:cNvPicPr preferRelativeResize="0"/>
          <p:nvPr/>
        </p:nvPicPr>
        <p:blipFill>
          <a:blip r:embed="rId3">
            <a:alphaModFix/>
          </a:blip>
          <a:stretch>
            <a:fillRect/>
          </a:stretch>
        </p:blipFill>
        <p:spPr>
          <a:xfrm>
            <a:off x="4662225" y="3414223"/>
            <a:ext cx="27251553" cy="16127399"/>
          </a:xfrm>
          <a:prstGeom prst="rect">
            <a:avLst/>
          </a:prstGeom>
          <a:noFill/>
          <a:ln>
            <a:noFill/>
          </a:ln>
        </p:spPr>
      </p:pic>
      <p:sp>
        <p:nvSpPr>
          <p:cNvPr id="3" name="Google Shape;1615;p157">
            <a:extLst>
              <a:ext uri="{FF2B5EF4-FFF2-40B4-BE49-F238E27FC236}">
                <a16:creationId xmlns:a16="http://schemas.microsoft.com/office/drawing/2014/main" id="{F9602642-3638-4D48-EEC8-82DD1B4BA744}"/>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ChatGPT by OpenAI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37270"/>
    </mc:Choice>
    <mc:Fallback xmlns="">
      <p:transition spd="slow" advTm="3727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727"/>
        <p:cNvGrpSpPr/>
        <p:nvPr/>
      </p:nvGrpSpPr>
      <p:grpSpPr>
        <a:xfrm>
          <a:off x="0" y="0"/>
          <a:ext cx="0" cy="0"/>
          <a:chOff x="0" y="0"/>
          <a:chExt cx="0" cy="0"/>
        </a:xfrm>
      </p:grpSpPr>
      <p:sp>
        <p:nvSpPr>
          <p:cNvPr id="1728" name="Google Shape;1728;p168"/>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Productized LLM Application</a:t>
            </a:r>
            <a:endParaRPr sz="8400"/>
          </a:p>
        </p:txBody>
      </p:sp>
      <p:sp>
        <p:nvSpPr>
          <p:cNvPr id="1729" name="Google Shape;1729;p168"/>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600"/>
              </a:spcAft>
              <a:buClr>
                <a:schemeClr val="lt1"/>
              </a:buClr>
              <a:buSzPts val="1100"/>
              <a:buFont typeface="Arial"/>
              <a:buNone/>
            </a:pPr>
            <a:r>
              <a:rPr lang="en-US" sz="5400" b="1"/>
              <a:t>Well-Behaved Model </a:t>
            </a:r>
            <a:endParaRPr/>
          </a:p>
        </p:txBody>
      </p:sp>
      <p:sp>
        <p:nvSpPr>
          <p:cNvPr id="1730" name="Google Shape;1730;p168"/>
          <p:cNvSpPr txBox="1">
            <a:spLocks noGrp="1"/>
          </p:cNvSpPr>
          <p:nvPr>
            <p:ph type="body" idx="1"/>
          </p:nvPr>
        </p:nvSpPr>
        <p:spPr>
          <a:xfrm>
            <a:off x="2121850" y="11001875"/>
            <a:ext cx="14639400" cy="7053000"/>
          </a:xfrm>
          <a:prstGeom prst="rect">
            <a:avLst/>
          </a:prstGeom>
          <a:noFill/>
          <a:ln>
            <a:noFill/>
          </a:ln>
        </p:spPr>
        <p:txBody>
          <a:bodyPr spcFirstLastPara="1" wrap="square" lIns="91425" tIns="45700" rIns="91425" bIns="45700" anchor="t" anchorCtr="0">
            <a:noAutofit/>
          </a:bodyPr>
          <a:lstStyle/>
          <a:p>
            <a:pPr marL="457200" lvl="0" indent="-228600" algn="ctr" rtl="0">
              <a:lnSpc>
                <a:spcPct val="115000"/>
              </a:lnSpc>
              <a:spcBef>
                <a:spcPts val="1200"/>
              </a:spcBef>
              <a:spcAft>
                <a:spcPts val="0"/>
              </a:spcAft>
              <a:buClr>
                <a:srgbClr val="434343"/>
              </a:buClr>
              <a:buSzPts val="5800"/>
              <a:buNone/>
            </a:pPr>
            <a:r>
              <a:rPr lang="en-US" sz="5800">
                <a:solidFill>
                  <a:srgbClr val="434343"/>
                </a:solidFill>
              </a:rPr>
              <a:t>Support Arbitrary Conversation Options</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Follow Along And Reason Well</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Be Nice, Inoffensive, and Helpful</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Don’t Fall Apart</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Be As Correct As Possible</a:t>
            </a:r>
            <a:endParaRPr sz="5800">
              <a:solidFill>
                <a:srgbClr val="434343"/>
              </a:solidFill>
            </a:endParaRPr>
          </a:p>
          <a:p>
            <a:pPr marL="457200" lvl="0" indent="-228600" algn="ctr" rtl="0">
              <a:lnSpc>
                <a:spcPct val="115000"/>
              </a:lnSpc>
              <a:spcBef>
                <a:spcPts val="0"/>
              </a:spcBef>
              <a:spcAft>
                <a:spcPts val="0"/>
              </a:spcAft>
              <a:buClr>
                <a:schemeClr val="accent1"/>
              </a:buClr>
              <a:buSzPts val="5800"/>
              <a:buNone/>
            </a:pPr>
            <a:r>
              <a:rPr lang="en-US" sz="5800" b="1">
                <a:solidFill>
                  <a:schemeClr val="accent1"/>
                </a:solidFill>
              </a:rPr>
              <a:t>Solve Every Language Problem</a:t>
            </a:r>
            <a:endParaRPr sz="5800">
              <a:solidFill>
                <a:schemeClr val="accent1"/>
              </a:solidFill>
            </a:endParaRPr>
          </a:p>
        </p:txBody>
      </p:sp>
      <p:pic>
        <p:nvPicPr>
          <p:cNvPr id="1731" name="Google Shape;1731;p168"/>
          <p:cNvPicPr preferRelativeResize="0"/>
          <p:nvPr/>
        </p:nvPicPr>
        <p:blipFill rotWithShape="1">
          <a:blip r:embed="rId3">
            <a:alphaModFix/>
          </a:blip>
          <a:srcRect l="9661" t="15998" r="10947" b="19489"/>
          <a:stretch/>
        </p:blipFill>
        <p:spPr>
          <a:xfrm>
            <a:off x="1751400" y="5722525"/>
            <a:ext cx="15380323" cy="4772201"/>
          </a:xfrm>
          <a:prstGeom prst="rect">
            <a:avLst/>
          </a:prstGeom>
          <a:noFill/>
          <a:ln>
            <a:noFill/>
          </a:ln>
        </p:spPr>
      </p:pic>
      <p:sp>
        <p:nvSpPr>
          <p:cNvPr id="2" name="Google Shape;1615;p157">
            <a:extLst>
              <a:ext uri="{FF2B5EF4-FFF2-40B4-BE49-F238E27FC236}">
                <a16:creationId xmlns:a16="http://schemas.microsoft.com/office/drawing/2014/main" id="{0AAC2B93-29DE-4B09-1B9A-42BF9BF253BF}"/>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ChatGPT by OpenAI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106081"/>
    </mc:Choice>
    <mc:Fallback xmlns="">
      <p:transition spd="slow" advTm="106081"/>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736"/>
        <p:cNvGrpSpPr/>
        <p:nvPr/>
      </p:nvGrpSpPr>
      <p:grpSpPr>
        <a:xfrm>
          <a:off x="0" y="0"/>
          <a:ext cx="0" cy="0"/>
          <a:chOff x="0" y="0"/>
          <a:chExt cx="0" cy="0"/>
        </a:xfrm>
      </p:grpSpPr>
      <p:sp>
        <p:nvSpPr>
          <p:cNvPr id="1737" name="Google Shape;1737;p16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Productized LLM Application</a:t>
            </a:r>
            <a:endParaRPr sz="8400"/>
          </a:p>
        </p:txBody>
      </p:sp>
      <p:sp>
        <p:nvSpPr>
          <p:cNvPr id="1738" name="Google Shape;1738;p169"/>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600"/>
              </a:spcAft>
              <a:buClr>
                <a:schemeClr val="lt1"/>
              </a:buClr>
              <a:buSzPts val="1100"/>
              <a:buFont typeface="Arial"/>
              <a:buNone/>
            </a:pPr>
            <a:r>
              <a:rPr lang="en-US" sz="5400" b="1"/>
              <a:t>Well-Behaved Model </a:t>
            </a:r>
            <a:endParaRPr/>
          </a:p>
        </p:txBody>
      </p:sp>
      <p:sp>
        <p:nvSpPr>
          <p:cNvPr id="1739" name="Google Shape;1739;p169"/>
          <p:cNvSpPr txBox="1">
            <a:spLocks noGrp="1"/>
          </p:cNvSpPr>
          <p:nvPr>
            <p:ph type="body" idx="1"/>
          </p:nvPr>
        </p:nvSpPr>
        <p:spPr>
          <a:xfrm>
            <a:off x="2121850" y="11001875"/>
            <a:ext cx="14639400" cy="7053000"/>
          </a:xfrm>
          <a:prstGeom prst="rect">
            <a:avLst/>
          </a:prstGeom>
          <a:noFill/>
          <a:ln>
            <a:noFill/>
          </a:ln>
        </p:spPr>
        <p:txBody>
          <a:bodyPr spcFirstLastPara="1" wrap="square" lIns="91425" tIns="45700" rIns="91425" bIns="45700" anchor="t" anchorCtr="0">
            <a:noAutofit/>
          </a:bodyPr>
          <a:lstStyle/>
          <a:p>
            <a:pPr marL="457200" lvl="0" indent="-228600" algn="ctr" rtl="0">
              <a:lnSpc>
                <a:spcPct val="115000"/>
              </a:lnSpc>
              <a:spcBef>
                <a:spcPts val="1200"/>
              </a:spcBef>
              <a:spcAft>
                <a:spcPts val="0"/>
              </a:spcAft>
              <a:buClr>
                <a:srgbClr val="434343"/>
              </a:buClr>
              <a:buSzPts val="5800"/>
              <a:buNone/>
            </a:pPr>
            <a:r>
              <a:rPr lang="en-US" sz="5800">
                <a:solidFill>
                  <a:srgbClr val="434343"/>
                </a:solidFill>
              </a:rPr>
              <a:t>Support Arbitrary Conversation Options</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Follow Along And Reason Well</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Be Nice, Inoffensive, and Helpful</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Don’t Fall Apart</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Be As Correct As Possible</a:t>
            </a:r>
            <a:endParaRPr sz="5800">
              <a:solidFill>
                <a:srgbClr val="434343"/>
              </a:solidFill>
            </a:endParaRPr>
          </a:p>
          <a:p>
            <a:pPr marL="457200" lvl="0" indent="-228600" algn="ctr" rtl="0">
              <a:lnSpc>
                <a:spcPct val="115000"/>
              </a:lnSpc>
              <a:spcBef>
                <a:spcPts val="0"/>
              </a:spcBef>
              <a:spcAft>
                <a:spcPts val="0"/>
              </a:spcAft>
              <a:buClr>
                <a:schemeClr val="accent1"/>
              </a:buClr>
              <a:buSzPts val="5800"/>
              <a:buNone/>
            </a:pPr>
            <a:r>
              <a:rPr lang="en-US" sz="5800" b="1">
                <a:solidFill>
                  <a:schemeClr val="accent1"/>
                </a:solidFill>
              </a:rPr>
              <a:t>Solve Every Language Problem</a:t>
            </a:r>
            <a:endParaRPr sz="5800">
              <a:solidFill>
                <a:schemeClr val="accent1"/>
              </a:solidFill>
            </a:endParaRPr>
          </a:p>
        </p:txBody>
      </p:sp>
      <p:pic>
        <p:nvPicPr>
          <p:cNvPr id="1740" name="Google Shape;1740;p169"/>
          <p:cNvPicPr preferRelativeResize="0"/>
          <p:nvPr/>
        </p:nvPicPr>
        <p:blipFill rotWithShape="1">
          <a:blip r:embed="rId3">
            <a:alphaModFix/>
          </a:blip>
          <a:srcRect l="9661" t="15998" r="10947" b="19489"/>
          <a:stretch/>
        </p:blipFill>
        <p:spPr>
          <a:xfrm>
            <a:off x="1751400" y="5722525"/>
            <a:ext cx="15380323" cy="4772201"/>
          </a:xfrm>
          <a:prstGeom prst="rect">
            <a:avLst/>
          </a:prstGeom>
          <a:noFill/>
          <a:ln>
            <a:noFill/>
          </a:ln>
        </p:spPr>
      </p:pic>
      <p:pic>
        <p:nvPicPr>
          <p:cNvPr id="1741" name="Google Shape;1741;p169"/>
          <p:cNvPicPr preferRelativeResize="0"/>
          <p:nvPr/>
        </p:nvPicPr>
        <p:blipFill rotWithShape="1">
          <a:blip r:embed="rId4">
            <a:alphaModFix/>
          </a:blip>
          <a:srcRect r="8130" b="19974"/>
          <a:stretch/>
        </p:blipFill>
        <p:spPr>
          <a:xfrm>
            <a:off x="17131725" y="7130725"/>
            <a:ext cx="19444276" cy="7742475"/>
          </a:xfrm>
          <a:prstGeom prst="rect">
            <a:avLst/>
          </a:prstGeom>
          <a:noFill/>
          <a:ln>
            <a:noFill/>
          </a:ln>
        </p:spPr>
      </p:pic>
      <p:pic>
        <p:nvPicPr>
          <p:cNvPr id="1742" name="Google Shape;1742;p169"/>
          <p:cNvPicPr preferRelativeResize="0"/>
          <p:nvPr/>
        </p:nvPicPr>
        <p:blipFill rotWithShape="1">
          <a:blip r:embed="rId5">
            <a:alphaModFix/>
          </a:blip>
          <a:srcRect/>
          <a:stretch/>
        </p:blipFill>
        <p:spPr>
          <a:xfrm>
            <a:off x="17131725" y="5722525"/>
            <a:ext cx="13687726" cy="1408200"/>
          </a:xfrm>
          <a:prstGeom prst="rect">
            <a:avLst/>
          </a:prstGeom>
          <a:noFill/>
          <a:ln>
            <a:noFill/>
          </a:ln>
        </p:spPr>
      </p:pic>
      <p:sp>
        <p:nvSpPr>
          <p:cNvPr id="3" name="Google Shape;1769;p172">
            <a:extLst>
              <a:ext uri="{FF2B5EF4-FFF2-40B4-BE49-F238E27FC236}">
                <a16:creationId xmlns:a16="http://schemas.microsoft.com/office/drawing/2014/main" id="{259CFABA-1818-B00F-C015-E3DB6042202B}"/>
              </a:ext>
            </a:extLst>
          </p:cNvPr>
          <p:cNvSpPr txBox="1"/>
          <p:nvPr/>
        </p:nvSpPr>
        <p:spPr>
          <a:xfrm>
            <a:off x="4580204" y="18725243"/>
            <a:ext cx="13707796"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6"/>
              </a:rPr>
              <a:t>meta-llama/Llama-3.1-405B-Instruct | Hugging Face</a:t>
            </a:r>
            <a:endParaRPr sz="3200" b="1" dirty="0">
              <a:solidFill>
                <a:srgbClr val="76B900"/>
              </a:solidFill>
            </a:endParaRPr>
          </a:p>
        </p:txBody>
      </p:sp>
      <p:sp>
        <p:nvSpPr>
          <p:cNvPr id="4" name="Google Shape;1615;p157">
            <a:extLst>
              <a:ext uri="{FF2B5EF4-FFF2-40B4-BE49-F238E27FC236}">
                <a16:creationId xmlns:a16="http://schemas.microsoft.com/office/drawing/2014/main" id="{1C59811C-35C6-9842-518F-BFB7F50C29DC}"/>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7"/>
              </a:rPr>
              <a:t>ChatGPT by OpenAI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46290"/>
    </mc:Choice>
    <mc:Fallback xmlns="">
      <p:transition spd="slow" advTm="4629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747"/>
        <p:cNvGrpSpPr/>
        <p:nvPr/>
      </p:nvGrpSpPr>
      <p:grpSpPr>
        <a:xfrm>
          <a:off x="0" y="0"/>
          <a:ext cx="0" cy="0"/>
          <a:chOff x="0" y="0"/>
          <a:chExt cx="0" cy="0"/>
        </a:xfrm>
      </p:grpSpPr>
      <p:pic>
        <p:nvPicPr>
          <p:cNvPr id="1748" name="Google Shape;1748;p170"/>
          <p:cNvPicPr preferRelativeResize="0"/>
          <p:nvPr/>
        </p:nvPicPr>
        <p:blipFill rotWithShape="1">
          <a:blip r:embed="rId3">
            <a:alphaModFix/>
          </a:blip>
          <a:srcRect r="29443"/>
          <a:stretch/>
        </p:blipFill>
        <p:spPr>
          <a:xfrm>
            <a:off x="17131725" y="5722525"/>
            <a:ext cx="18566374" cy="11854925"/>
          </a:xfrm>
          <a:prstGeom prst="rect">
            <a:avLst/>
          </a:prstGeom>
          <a:noFill/>
          <a:ln>
            <a:noFill/>
          </a:ln>
        </p:spPr>
      </p:pic>
      <p:sp>
        <p:nvSpPr>
          <p:cNvPr id="1749" name="Google Shape;1749;p17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Productized LLM Application</a:t>
            </a:r>
            <a:endParaRPr sz="8400"/>
          </a:p>
        </p:txBody>
      </p:sp>
      <p:sp>
        <p:nvSpPr>
          <p:cNvPr id="1750" name="Google Shape;1750;p170"/>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Well-Behaved Model </a:t>
            </a:r>
            <a:endParaRPr sz="5400" b="1"/>
          </a:p>
          <a:p>
            <a:pPr marL="0" lvl="0" indent="0" algn="ctr" rtl="0">
              <a:spcBef>
                <a:spcPts val="600"/>
              </a:spcBef>
              <a:spcAft>
                <a:spcPts val="600"/>
              </a:spcAft>
              <a:buClr>
                <a:schemeClr val="lt1"/>
              </a:buClr>
              <a:buSzPts val="1100"/>
              <a:buFont typeface="Arial"/>
              <a:buNone/>
            </a:pPr>
            <a:r>
              <a:rPr lang="en-US" sz="5400" b="1"/>
              <a:t>Delivered at Scale</a:t>
            </a:r>
            <a:endParaRPr/>
          </a:p>
        </p:txBody>
      </p:sp>
      <p:sp>
        <p:nvSpPr>
          <p:cNvPr id="1751" name="Google Shape;1751;p170"/>
          <p:cNvSpPr txBox="1">
            <a:spLocks noGrp="1"/>
          </p:cNvSpPr>
          <p:nvPr>
            <p:ph type="body" idx="1"/>
          </p:nvPr>
        </p:nvSpPr>
        <p:spPr>
          <a:xfrm>
            <a:off x="2121850" y="11001875"/>
            <a:ext cx="14639400" cy="7053000"/>
          </a:xfrm>
          <a:prstGeom prst="rect">
            <a:avLst/>
          </a:prstGeom>
          <a:noFill/>
          <a:ln>
            <a:noFill/>
          </a:ln>
        </p:spPr>
        <p:txBody>
          <a:bodyPr spcFirstLastPara="1" wrap="square" lIns="91425" tIns="45700" rIns="91425" bIns="45700" anchor="t" anchorCtr="0">
            <a:noAutofit/>
          </a:bodyPr>
          <a:lstStyle/>
          <a:p>
            <a:pPr marL="457200" lvl="0" indent="-228600" algn="ctr" rtl="0">
              <a:lnSpc>
                <a:spcPct val="115000"/>
              </a:lnSpc>
              <a:spcBef>
                <a:spcPts val="1200"/>
              </a:spcBef>
              <a:spcAft>
                <a:spcPts val="0"/>
              </a:spcAft>
              <a:buClr>
                <a:srgbClr val="434343"/>
              </a:buClr>
              <a:buSzPts val="5800"/>
              <a:buNone/>
            </a:pPr>
            <a:r>
              <a:rPr lang="en-US" sz="5800">
                <a:solidFill>
                  <a:srgbClr val="434343"/>
                </a:solidFill>
              </a:rPr>
              <a:t>Support Arbitrary Conversation Options</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Follow Along And Reason Well</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Be Nice, Inoffensive, and Helpful</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Don’t Fall Apart</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Be As Correct As Possible</a:t>
            </a:r>
            <a:endParaRPr sz="5800">
              <a:solidFill>
                <a:srgbClr val="434343"/>
              </a:solidFill>
            </a:endParaRPr>
          </a:p>
          <a:p>
            <a:pPr marL="457200" lvl="0" indent="-228600" algn="ctr" rtl="0">
              <a:lnSpc>
                <a:spcPct val="115000"/>
              </a:lnSpc>
              <a:spcBef>
                <a:spcPts val="0"/>
              </a:spcBef>
              <a:spcAft>
                <a:spcPts val="0"/>
              </a:spcAft>
              <a:buClr>
                <a:schemeClr val="accent1"/>
              </a:buClr>
              <a:buSzPts val="5800"/>
              <a:buNone/>
            </a:pPr>
            <a:r>
              <a:rPr lang="en-US" sz="5800" b="1">
                <a:solidFill>
                  <a:schemeClr val="accent1"/>
                </a:solidFill>
              </a:rPr>
              <a:t>Solve Every Language Problem</a:t>
            </a:r>
            <a:endParaRPr sz="5800">
              <a:solidFill>
                <a:schemeClr val="accent1"/>
              </a:solidFill>
            </a:endParaRPr>
          </a:p>
        </p:txBody>
      </p:sp>
      <p:pic>
        <p:nvPicPr>
          <p:cNvPr id="1752" name="Google Shape;1752;p170"/>
          <p:cNvPicPr preferRelativeResize="0"/>
          <p:nvPr/>
        </p:nvPicPr>
        <p:blipFill rotWithShape="1">
          <a:blip r:embed="rId4">
            <a:alphaModFix/>
          </a:blip>
          <a:srcRect l="9661" t="15998" r="10947" b="19489"/>
          <a:stretch/>
        </p:blipFill>
        <p:spPr>
          <a:xfrm>
            <a:off x="1751400" y="5722525"/>
            <a:ext cx="15380323" cy="4772201"/>
          </a:xfrm>
          <a:prstGeom prst="rect">
            <a:avLst/>
          </a:prstGeom>
          <a:noFill/>
          <a:ln>
            <a:noFill/>
          </a:ln>
        </p:spPr>
      </p:pic>
      <p:sp>
        <p:nvSpPr>
          <p:cNvPr id="2" name="Google Shape;1615;p157">
            <a:extLst>
              <a:ext uri="{FF2B5EF4-FFF2-40B4-BE49-F238E27FC236}">
                <a16:creationId xmlns:a16="http://schemas.microsoft.com/office/drawing/2014/main" id="{AFF53A8E-B5C0-0AC1-0900-259F7C8A75F0}"/>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ChatGPT by OpenAI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37464"/>
    </mc:Choice>
    <mc:Fallback xmlns="">
      <p:transition spd="slow" advTm="37464"/>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757"/>
        <p:cNvGrpSpPr/>
        <p:nvPr/>
      </p:nvGrpSpPr>
      <p:grpSpPr>
        <a:xfrm>
          <a:off x="0" y="0"/>
          <a:ext cx="0" cy="0"/>
          <a:chOff x="0" y="0"/>
          <a:chExt cx="0" cy="0"/>
        </a:xfrm>
      </p:grpSpPr>
      <p:sp>
        <p:nvSpPr>
          <p:cNvPr id="1758" name="Google Shape;1758;p171"/>
          <p:cNvSpPr txBox="1">
            <a:spLocks noGrp="1"/>
          </p:cNvSpPr>
          <p:nvPr>
            <p:ph type="body" idx="1"/>
          </p:nvPr>
        </p:nvSpPr>
        <p:spPr>
          <a:xfrm>
            <a:off x="2121850" y="11001875"/>
            <a:ext cx="14639400" cy="7053000"/>
          </a:xfrm>
          <a:prstGeom prst="rect">
            <a:avLst/>
          </a:prstGeom>
          <a:noFill/>
          <a:ln>
            <a:noFill/>
          </a:ln>
        </p:spPr>
        <p:txBody>
          <a:bodyPr spcFirstLastPara="1" wrap="square" lIns="91425" tIns="45700" rIns="91425" bIns="45700" anchor="t" anchorCtr="0">
            <a:noAutofit/>
          </a:bodyPr>
          <a:lstStyle/>
          <a:p>
            <a:pPr marL="457200" lvl="0" indent="-228600" algn="ctr" rtl="0">
              <a:lnSpc>
                <a:spcPct val="115000"/>
              </a:lnSpc>
              <a:spcBef>
                <a:spcPts val="1200"/>
              </a:spcBef>
              <a:spcAft>
                <a:spcPts val="0"/>
              </a:spcAft>
              <a:buClr>
                <a:srgbClr val="434343"/>
              </a:buClr>
              <a:buSzPts val="5800"/>
              <a:buNone/>
            </a:pPr>
            <a:r>
              <a:rPr lang="en-US" sz="5800">
                <a:solidFill>
                  <a:srgbClr val="434343"/>
                </a:solidFill>
              </a:rPr>
              <a:t>Support Arbitrary Conversation Options</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Follow Along And Reason Well</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Be Nice, Inoffensive, and Helpful</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Don’t Fall Apart</a:t>
            </a:r>
            <a:endParaRPr sz="5800">
              <a:solidFill>
                <a:srgbClr val="434343"/>
              </a:solidFill>
            </a:endParaRPr>
          </a:p>
          <a:p>
            <a:pPr marL="457200" lvl="0" indent="-228600" algn="ctr" rtl="0">
              <a:lnSpc>
                <a:spcPct val="115000"/>
              </a:lnSpc>
              <a:spcBef>
                <a:spcPts val="0"/>
              </a:spcBef>
              <a:spcAft>
                <a:spcPts val="0"/>
              </a:spcAft>
              <a:buClr>
                <a:srgbClr val="434343"/>
              </a:buClr>
              <a:buSzPts val="5800"/>
              <a:buNone/>
            </a:pPr>
            <a:r>
              <a:rPr lang="en-US" sz="5800">
                <a:solidFill>
                  <a:srgbClr val="434343"/>
                </a:solidFill>
              </a:rPr>
              <a:t>Be As Correct As Possible</a:t>
            </a:r>
            <a:endParaRPr sz="5800">
              <a:solidFill>
                <a:srgbClr val="434343"/>
              </a:solidFill>
            </a:endParaRPr>
          </a:p>
          <a:p>
            <a:pPr marL="457200" lvl="0" indent="-228600" algn="ctr" rtl="0">
              <a:lnSpc>
                <a:spcPct val="115000"/>
              </a:lnSpc>
              <a:spcBef>
                <a:spcPts val="0"/>
              </a:spcBef>
              <a:spcAft>
                <a:spcPts val="0"/>
              </a:spcAft>
              <a:buClr>
                <a:schemeClr val="accent1"/>
              </a:buClr>
              <a:buSzPts val="5800"/>
              <a:buNone/>
            </a:pPr>
            <a:r>
              <a:rPr lang="en-US" sz="5800" b="1">
                <a:solidFill>
                  <a:schemeClr val="accent1"/>
                </a:solidFill>
              </a:rPr>
              <a:t>Solve Every Language Problem</a:t>
            </a:r>
            <a:endParaRPr sz="5800">
              <a:solidFill>
                <a:schemeClr val="accent1"/>
              </a:solidFill>
            </a:endParaRPr>
          </a:p>
        </p:txBody>
      </p:sp>
      <p:pic>
        <p:nvPicPr>
          <p:cNvPr id="1759" name="Google Shape;1759;p171"/>
          <p:cNvPicPr preferRelativeResize="0"/>
          <p:nvPr/>
        </p:nvPicPr>
        <p:blipFill rotWithShape="1">
          <a:blip r:embed="rId3">
            <a:alphaModFix/>
          </a:blip>
          <a:srcRect l="9661" t="15998" r="10947" b="19489"/>
          <a:stretch/>
        </p:blipFill>
        <p:spPr>
          <a:xfrm>
            <a:off x="1751400" y="5722525"/>
            <a:ext cx="15380323" cy="4772201"/>
          </a:xfrm>
          <a:prstGeom prst="rect">
            <a:avLst/>
          </a:prstGeom>
          <a:noFill/>
          <a:ln>
            <a:noFill/>
          </a:ln>
        </p:spPr>
      </p:pic>
      <p:sp>
        <p:nvSpPr>
          <p:cNvPr id="1760" name="Google Shape;1760;p17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Productized LLM Application</a:t>
            </a:r>
            <a:endParaRPr sz="8400"/>
          </a:p>
        </p:txBody>
      </p:sp>
      <p:sp>
        <p:nvSpPr>
          <p:cNvPr id="1761" name="Google Shape;1761;p171"/>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Well-Behaved Model </a:t>
            </a:r>
            <a:endParaRPr sz="5400" b="1"/>
          </a:p>
          <a:p>
            <a:pPr marL="0" lvl="0" indent="0" algn="ctr" rtl="0">
              <a:spcBef>
                <a:spcPts val="600"/>
              </a:spcBef>
              <a:spcAft>
                <a:spcPts val="0"/>
              </a:spcAft>
              <a:buClr>
                <a:schemeClr val="lt1"/>
              </a:buClr>
              <a:buSzPts val="1100"/>
              <a:buFont typeface="Arial"/>
              <a:buNone/>
            </a:pPr>
            <a:r>
              <a:rPr lang="en-US" sz="5400" b="1"/>
              <a:t>Delivered at Scale</a:t>
            </a:r>
            <a:endParaRPr/>
          </a:p>
          <a:p>
            <a:pPr marL="0" lvl="0" indent="0" algn="ctr" rtl="0">
              <a:spcBef>
                <a:spcPts val="600"/>
              </a:spcBef>
              <a:spcAft>
                <a:spcPts val="600"/>
              </a:spcAft>
              <a:buClr>
                <a:schemeClr val="lt1"/>
              </a:buClr>
              <a:buSzPts val="1100"/>
              <a:buFont typeface="Arial"/>
              <a:buNone/>
            </a:pPr>
            <a:r>
              <a:rPr lang="en-US" sz="5400" b="1"/>
              <a:t>Wrapped in an Interface</a:t>
            </a:r>
            <a:endParaRPr sz="5400" b="1"/>
          </a:p>
        </p:txBody>
      </p:sp>
      <p:pic>
        <p:nvPicPr>
          <p:cNvPr id="1762" name="Google Shape;1762;p171"/>
          <p:cNvPicPr preferRelativeResize="0"/>
          <p:nvPr/>
        </p:nvPicPr>
        <p:blipFill rotWithShape="1">
          <a:blip r:embed="rId4">
            <a:alphaModFix/>
          </a:blip>
          <a:srcRect l="4906" t="5062" r="17084" b="4374"/>
          <a:stretch/>
        </p:blipFill>
        <p:spPr>
          <a:xfrm>
            <a:off x="17131725" y="5722525"/>
            <a:ext cx="18584899" cy="12768499"/>
          </a:xfrm>
          <a:prstGeom prst="rect">
            <a:avLst/>
          </a:prstGeom>
          <a:noFill/>
          <a:ln>
            <a:noFill/>
          </a:ln>
        </p:spPr>
      </p:pic>
      <p:sp>
        <p:nvSpPr>
          <p:cNvPr id="2" name="Google Shape;1615;p157">
            <a:extLst>
              <a:ext uri="{FF2B5EF4-FFF2-40B4-BE49-F238E27FC236}">
                <a16:creationId xmlns:a16="http://schemas.microsoft.com/office/drawing/2014/main" id="{061179CE-32D5-C4D9-3D21-E634A4551857}"/>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ChatGPT by OpenAI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28844"/>
    </mc:Choice>
    <mc:Fallback xmlns="">
      <p:transition spd="slow" advTm="28844"/>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767"/>
        <p:cNvGrpSpPr/>
        <p:nvPr/>
      </p:nvGrpSpPr>
      <p:grpSpPr>
        <a:xfrm>
          <a:off x="0" y="0"/>
          <a:ext cx="0" cy="0"/>
          <a:chOff x="0" y="0"/>
          <a:chExt cx="0" cy="0"/>
        </a:xfrm>
      </p:grpSpPr>
      <p:sp>
        <p:nvSpPr>
          <p:cNvPr id="1768" name="Google Shape;1768;p17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The Problem Landscape</a:t>
            </a:r>
            <a:endParaRPr sz="8400"/>
          </a:p>
        </p:txBody>
      </p:sp>
      <p:sp>
        <p:nvSpPr>
          <p:cNvPr id="1769" name="Google Shape;1769;p172"/>
          <p:cNvSpPr txBox="1"/>
          <p:nvPr/>
        </p:nvSpPr>
        <p:spPr>
          <a:xfrm>
            <a:off x="4580204" y="18725243"/>
            <a:ext cx="9722400"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3"/>
              </a:rPr>
              <a:t>openai-community/gpt2-xl | Hugging Face</a:t>
            </a:r>
            <a:endParaRPr sz="3200" b="1" dirty="0">
              <a:solidFill>
                <a:srgbClr val="76B900"/>
              </a:solidFill>
            </a:endParaRPr>
          </a:p>
        </p:txBody>
      </p:sp>
      <p:pic>
        <p:nvPicPr>
          <p:cNvPr id="1770" name="Google Shape;1770;p172"/>
          <p:cNvPicPr preferRelativeResize="0"/>
          <p:nvPr/>
        </p:nvPicPr>
        <p:blipFill>
          <a:blip r:embed="rId4">
            <a:alphaModFix/>
          </a:blip>
          <a:stretch>
            <a:fillRect/>
          </a:stretch>
        </p:blipFill>
        <p:spPr>
          <a:xfrm>
            <a:off x="2755425" y="6429625"/>
            <a:ext cx="15589426" cy="11805600"/>
          </a:xfrm>
          <a:prstGeom prst="rect">
            <a:avLst/>
          </a:prstGeom>
          <a:noFill/>
          <a:ln>
            <a:noFill/>
          </a:ln>
        </p:spPr>
      </p:pic>
      <p:pic>
        <p:nvPicPr>
          <p:cNvPr id="1771" name="Google Shape;1771;p172"/>
          <p:cNvPicPr preferRelativeResize="0"/>
          <p:nvPr/>
        </p:nvPicPr>
        <p:blipFill>
          <a:blip r:embed="rId5">
            <a:alphaModFix/>
          </a:blip>
          <a:stretch>
            <a:fillRect/>
          </a:stretch>
        </p:blipFill>
        <p:spPr>
          <a:xfrm>
            <a:off x="745525" y="2293100"/>
            <a:ext cx="8244176" cy="5305375"/>
          </a:xfrm>
          <a:prstGeom prst="rect">
            <a:avLst/>
          </a:prstGeom>
          <a:noFill/>
          <a:ln>
            <a:noFill/>
          </a:ln>
        </p:spPr>
      </p:pic>
      <p:pic>
        <p:nvPicPr>
          <p:cNvPr id="1772" name="Google Shape;1772;p172"/>
          <p:cNvPicPr preferRelativeResize="0"/>
          <p:nvPr/>
        </p:nvPicPr>
        <p:blipFill rotWithShape="1">
          <a:blip r:embed="rId6">
            <a:alphaModFix/>
          </a:blip>
          <a:srcRect l="4906" t="5062" r="17084" b="4374"/>
          <a:stretch/>
        </p:blipFill>
        <p:spPr>
          <a:xfrm>
            <a:off x="18344850" y="6601470"/>
            <a:ext cx="16933248" cy="11633755"/>
          </a:xfrm>
          <a:prstGeom prst="rect">
            <a:avLst/>
          </a:prstGeom>
          <a:noFill/>
          <a:ln>
            <a:noFill/>
          </a:ln>
        </p:spPr>
      </p:pic>
      <p:pic>
        <p:nvPicPr>
          <p:cNvPr id="1774" name="Google Shape;1774;p172"/>
          <p:cNvPicPr preferRelativeResize="0"/>
          <p:nvPr/>
        </p:nvPicPr>
        <p:blipFill>
          <a:blip r:embed="rId7">
            <a:alphaModFix/>
          </a:blip>
          <a:stretch>
            <a:fillRect/>
          </a:stretch>
        </p:blipFill>
        <p:spPr>
          <a:xfrm rot="209174">
            <a:off x="30128126" y="1484439"/>
            <a:ext cx="4251919" cy="5448823"/>
          </a:xfrm>
          <a:prstGeom prst="rect">
            <a:avLst/>
          </a:prstGeom>
          <a:noFill/>
          <a:ln>
            <a:noFill/>
          </a:ln>
        </p:spPr>
      </p:pic>
      <p:grpSp>
        <p:nvGrpSpPr>
          <p:cNvPr id="1775" name="Google Shape;1775;p172"/>
          <p:cNvGrpSpPr/>
          <p:nvPr/>
        </p:nvGrpSpPr>
        <p:grpSpPr>
          <a:xfrm>
            <a:off x="29259193" y="16714297"/>
            <a:ext cx="3579007" cy="3391319"/>
            <a:chOff x="26490400" y="13220700"/>
            <a:chExt cx="8039100" cy="6362700"/>
          </a:xfrm>
        </p:grpSpPr>
        <p:sp>
          <p:nvSpPr>
            <p:cNvPr id="1776" name="Google Shape;1776;p172"/>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777" name="Google Shape;1777;p172"/>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778" name="Google Shape;1778;p172"/>
          <p:cNvSpPr/>
          <p:nvPr/>
        </p:nvSpPr>
        <p:spPr>
          <a:xfrm>
            <a:off x="29640200" y="17388369"/>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779" name="Google Shape;1779;p172"/>
          <p:cNvGrpSpPr/>
          <p:nvPr/>
        </p:nvGrpSpPr>
        <p:grpSpPr>
          <a:xfrm>
            <a:off x="27690753" y="13157071"/>
            <a:ext cx="6853038" cy="3391719"/>
            <a:chOff x="7052917" y="6541299"/>
            <a:chExt cx="21369000" cy="10445700"/>
          </a:xfrm>
        </p:grpSpPr>
        <p:sp>
          <p:nvSpPr>
            <p:cNvPr id="1780" name="Google Shape;1780;p172"/>
            <p:cNvSpPr/>
            <p:nvPr/>
          </p:nvSpPr>
          <p:spPr>
            <a:xfrm rot="-5541290">
              <a:off x="7174659" y="6636395"/>
              <a:ext cx="10441017" cy="10255509"/>
            </a:xfrm>
            <a:prstGeom prst="arc">
              <a:avLst>
                <a:gd name="adj1" fmla="val 6792714"/>
                <a:gd name="adj2" fmla="val 4792625"/>
              </a:avLst>
            </a:prstGeom>
            <a:noFill/>
            <a:ln w="152400" cap="flat" cmpd="sng">
              <a:solidFill>
                <a:schemeClr val="accent4"/>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1781" name="Google Shape;1781;p172"/>
            <p:cNvSpPr/>
            <p:nvPr/>
          </p:nvSpPr>
          <p:spPr>
            <a:xfrm rot="5541290" flipH="1">
              <a:off x="17859159" y="6636395"/>
              <a:ext cx="10441017" cy="10255509"/>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1782" name="Google Shape;1782;p172"/>
            <p:cNvPicPr preferRelativeResize="0"/>
            <p:nvPr/>
          </p:nvPicPr>
          <p:blipFill>
            <a:blip r:embed="rId8">
              <a:alphaModFix/>
            </a:blip>
            <a:stretch>
              <a:fillRect/>
            </a:stretch>
          </p:blipFill>
          <p:spPr>
            <a:xfrm>
              <a:off x="10651410" y="9854053"/>
              <a:ext cx="3487522" cy="4125000"/>
            </a:xfrm>
            <a:prstGeom prst="rect">
              <a:avLst/>
            </a:prstGeom>
            <a:noFill/>
            <a:ln>
              <a:noFill/>
            </a:ln>
          </p:spPr>
        </p:pic>
        <p:pic>
          <p:nvPicPr>
            <p:cNvPr id="1783" name="Google Shape;1783;p172"/>
            <p:cNvPicPr preferRelativeResize="0"/>
            <p:nvPr/>
          </p:nvPicPr>
          <p:blipFill>
            <a:blip r:embed="rId9">
              <a:alphaModFix/>
            </a:blip>
            <a:stretch>
              <a:fillRect/>
            </a:stretch>
          </p:blipFill>
          <p:spPr>
            <a:xfrm>
              <a:off x="20799125" y="9338450"/>
              <a:ext cx="4561099" cy="4699024"/>
            </a:xfrm>
            <a:prstGeom prst="rect">
              <a:avLst/>
            </a:prstGeom>
            <a:noFill/>
            <a:ln>
              <a:noFill/>
            </a:ln>
          </p:spPr>
        </p:pic>
      </p:grpSp>
      <p:sp>
        <p:nvSpPr>
          <p:cNvPr id="1784" name="Google Shape;1784;p172"/>
          <p:cNvSpPr txBox="1">
            <a:spLocks noGrp="1"/>
          </p:cNvSpPr>
          <p:nvPr>
            <p:ph type="body" idx="1"/>
          </p:nvPr>
        </p:nvSpPr>
        <p:spPr>
          <a:xfrm>
            <a:off x="2514600" y="27157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600"/>
              </a:spcAft>
              <a:buClr>
                <a:schemeClr val="lt1"/>
              </a:buClr>
              <a:buSzPts val="1100"/>
              <a:buFont typeface="Arial"/>
              <a:buNone/>
            </a:pPr>
            <a:r>
              <a:rPr lang="en-US" sz="5400" b="1"/>
              <a:t>Small Model to Big Model</a:t>
            </a:r>
            <a:endParaRPr sz="5400" b="1"/>
          </a:p>
        </p:txBody>
      </p:sp>
      <p:sp>
        <p:nvSpPr>
          <p:cNvPr id="2" name="Google Shape;1615;p157">
            <a:extLst>
              <a:ext uri="{FF2B5EF4-FFF2-40B4-BE49-F238E27FC236}">
                <a16:creationId xmlns:a16="http://schemas.microsoft.com/office/drawing/2014/main" id="{9AF98DB4-B046-95C0-15EE-A91C18B1DB5B}"/>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10"/>
              </a:rPr>
              <a:t>ChatGPT by OpenAI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59153"/>
    </mc:Choice>
    <mc:Fallback xmlns="">
      <p:transition spd="slow" advTm="59153"/>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sp>
        <p:nvSpPr>
          <p:cNvPr id="1789" name="Google Shape;1789;p17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The Problem Landscape</a:t>
            </a:r>
            <a:endParaRPr sz="8400"/>
          </a:p>
        </p:txBody>
      </p:sp>
      <p:pic>
        <p:nvPicPr>
          <p:cNvPr id="1791" name="Google Shape;1791;p173"/>
          <p:cNvPicPr preferRelativeResize="0"/>
          <p:nvPr/>
        </p:nvPicPr>
        <p:blipFill>
          <a:blip r:embed="rId3">
            <a:alphaModFix/>
          </a:blip>
          <a:stretch>
            <a:fillRect/>
          </a:stretch>
        </p:blipFill>
        <p:spPr>
          <a:xfrm>
            <a:off x="2755425" y="6429625"/>
            <a:ext cx="15589426" cy="11805600"/>
          </a:xfrm>
          <a:prstGeom prst="rect">
            <a:avLst/>
          </a:prstGeom>
          <a:noFill/>
          <a:ln>
            <a:noFill/>
          </a:ln>
        </p:spPr>
      </p:pic>
      <p:pic>
        <p:nvPicPr>
          <p:cNvPr id="1792" name="Google Shape;1792;p173"/>
          <p:cNvPicPr preferRelativeResize="0"/>
          <p:nvPr/>
        </p:nvPicPr>
        <p:blipFill>
          <a:blip r:embed="rId4">
            <a:alphaModFix/>
          </a:blip>
          <a:stretch>
            <a:fillRect/>
          </a:stretch>
        </p:blipFill>
        <p:spPr>
          <a:xfrm>
            <a:off x="745525" y="2293100"/>
            <a:ext cx="8244176" cy="5305375"/>
          </a:xfrm>
          <a:prstGeom prst="rect">
            <a:avLst/>
          </a:prstGeom>
          <a:noFill/>
          <a:ln>
            <a:noFill/>
          </a:ln>
        </p:spPr>
      </p:pic>
      <p:pic>
        <p:nvPicPr>
          <p:cNvPr id="1793" name="Google Shape;1793;p173"/>
          <p:cNvPicPr preferRelativeResize="0"/>
          <p:nvPr/>
        </p:nvPicPr>
        <p:blipFill rotWithShape="1">
          <a:blip r:embed="rId5">
            <a:alphaModFix/>
          </a:blip>
          <a:srcRect l="4906" t="5062" r="17084" b="4374"/>
          <a:stretch/>
        </p:blipFill>
        <p:spPr>
          <a:xfrm>
            <a:off x="18344850" y="6601470"/>
            <a:ext cx="16933248" cy="11633755"/>
          </a:xfrm>
          <a:prstGeom prst="rect">
            <a:avLst/>
          </a:prstGeom>
          <a:noFill/>
          <a:ln>
            <a:noFill/>
          </a:ln>
        </p:spPr>
      </p:pic>
      <p:grpSp>
        <p:nvGrpSpPr>
          <p:cNvPr id="1795" name="Google Shape;1795;p173"/>
          <p:cNvGrpSpPr/>
          <p:nvPr/>
        </p:nvGrpSpPr>
        <p:grpSpPr>
          <a:xfrm>
            <a:off x="31907780" y="16853797"/>
            <a:ext cx="3579007" cy="3391319"/>
            <a:chOff x="26490400" y="13220700"/>
            <a:chExt cx="8039100" cy="6362700"/>
          </a:xfrm>
        </p:grpSpPr>
        <p:sp>
          <p:nvSpPr>
            <p:cNvPr id="1796" name="Google Shape;1796;p173"/>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797" name="Google Shape;1797;p173"/>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798" name="Google Shape;1798;p173"/>
          <p:cNvSpPr/>
          <p:nvPr/>
        </p:nvSpPr>
        <p:spPr>
          <a:xfrm>
            <a:off x="32288775" y="17564406"/>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799" name="Google Shape;1799;p173"/>
          <p:cNvGrpSpPr/>
          <p:nvPr/>
        </p:nvGrpSpPr>
        <p:grpSpPr>
          <a:xfrm>
            <a:off x="24111668" y="16914185"/>
            <a:ext cx="3579007" cy="3391319"/>
            <a:chOff x="26490400" y="13220700"/>
            <a:chExt cx="8039100" cy="6362700"/>
          </a:xfrm>
        </p:grpSpPr>
        <p:sp>
          <p:nvSpPr>
            <p:cNvPr id="1800" name="Google Shape;1800;p173"/>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01" name="Google Shape;1801;p173"/>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802" name="Google Shape;1802;p173"/>
          <p:cNvSpPr/>
          <p:nvPr/>
        </p:nvSpPr>
        <p:spPr>
          <a:xfrm>
            <a:off x="24593538" y="17624788"/>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803" name="Google Shape;1803;p173"/>
          <p:cNvGrpSpPr/>
          <p:nvPr/>
        </p:nvGrpSpPr>
        <p:grpSpPr>
          <a:xfrm>
            <a:off x="29259193" y="16714297"/>
            <a:ext cx="3579007" cy="3391319"/>
            <a:chOff x="26490400" y="13220700"/>
            <a:chExt cx="8039100" cy="6362700"/>
          </a:xfrm>
        </p:grpSpPr>
        <p:sp>
          <p:nvSpPr>
            <p:cNvPr id="1804" name="Google Shape;1804;p173"/>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05" name="Google Shape;1805;p173"/>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806" name="Google Shape;1806;p173"/>
          <p:cNvSpPr/>
          <p:nvPr/>
        </p:nvSpPr>
        <p:spPr>
          <a:xfrm>
            <a:off x="29640200" y="17388369"/>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807" name="Google Shape;1807;p173"/>
          <p:cNvGrpSpPr/>
          <p:nvPr/>
        </p:nvGrpSpPr>
        <p:grpSpPr>
          <a:xfrm>
            <a:off x="26685430" y="17182672"/>
            <a:ext cx="3579007" cy="3391319"/>
            <a:chOff x="26490400" y="13220700"/>
            <a:chExt cx="8039100" cy="6362700"/>
          </a:xfrm>
        </p:grpSpPr>
        <p:sp>
          <p:nvSpPr>
            <p:cNvPr id="1808" name="Google Shape;1808;p173"/>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09" name="Google Shape;1809;p173"/>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810" name="Google Shape;1810;p173"/>
          <p:cNvSpPr/>
          <p:nvPr/>
        </p:nvSpPr>
        <p:spPr>
          <a:xfrm>
            <a:off x="27066488" y="17857150"/>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811" name="Google Shape;1811;p173"/>
          <p:cNvGrpSpPr/>
          <p:nvPr/>
        </p:nvGrpSpPr>
        <p:grpSpPr>
          <a:xfrm>
            <a:off x="17675179" y="17299387"/>
            <a:ext cx="3578950" cy="2960564"/>
            <a:chOff x="12224254" y="15854049"/>
            <a:chExt cx="3578950" cy="2960564"/>
          </a:xfrm>
        </p:grpSpPr>
        <p:grpSp>
          <p:nvGrpSpPr>
            <p:cNvPr id="1812" name="Google Shape;1812;p173"/>
            <p:cNvGrpSpPr/>
            <p:nvPr/>
          </p:nvGrpSpPr>
          <p:grpSpPr>
            <a:xfrm>
              <a:off x="12224254" y="15854049"/>
              <a:ext cx="3578950" cy="2960564"/>
              <a:chOff x="6201589" y="5938524"/>
              <a:chExt cx="10240200" cy="6362700"/>
            </a:xfrm>
          </p:grpSpPr>
          <p:sp>
            <p:nvSpPr>
              <p:cNvPr id="1813" name="Google Shape;1813;p173"/>
              <p:cNvSpPr/>
              <p:nvPr/>
            </p:nvSpPr>
            <p:spPr>
              <a:xfrm>
                <a:off x="6201589" y="5938524"/>
                <a:ext cx="102402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14" name="Google Shape;1814;p173"/>
              <p:cNvSpPr/>
              <p:nvPr/>
            </p:nvSpPr>
            <p:spPr>
              <a:xfrm>
                <a:off x="7191884" y="6673769"/>
                <a:ext cx="8343300" cy="49260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grpSp>
        <p:sp>
          <p:nvSpPr>
            <p:cNvPr id="1815" name="Google Shape;1815;p173"/>
            <p:cNvSpPr/>
            <p:nvPr/>
          </p:nvSpPr>
          <p:spPr>
            <a:xfrm>
              <a:off x="14535577" y="17329500"/>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16" name="Google Shape;1816;p173"/>
            <p:cNvSpPr/>
            <p:nvPr/>
          </p:nvSpPr>
          <p:spPr>
            <a:xfrm>
              <a:off x="14535577" y="17626797"/>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17" name="Google Shape;1817;p173"/>
            <p:cNvSpPr/>
            <p:nvPr/>
          </p:nvSpPr>
          <p:spPr>
            <a:xfrm>
              <a:off x="14535577" y="17937236"/>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18" name="Google Shape;1818;p173"/>
            <p:cNvSpPr/>
            <p:nvPr/>
          </p:nvSpPr>
          <p:spPr>
            <a:xfrm>
              <a:off x="14176664" y="17798308"/>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19" name="Google Shape;1819;p173"/>
            <p:cNvSpPr/>
            <p:nvPr/>
          </p:nvSpPr>
          <p:spPr>
            <a:xfrm>
              <a:off x="14176661" y="17455283"/>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20" name="Google Shape;1820;p173"/>
            <p:cNvSpPr/>
            <p:nvPr/>
          </p:nvSpPr>
          <p:spPr>
            <a:xfrm>
              <a:off x="12818779" y="17327166"/>
              <a:ext cx="1259100" cy="899400"/>
            </a:xfrm>
            <a:prstGeom prst="roundRect">
              <a:avLst>
                <a:gd name="adj" fmla="val 16667"/>
              </a:avLst>
            </a:prstGeom>
            <a:solidFill>
              <a:srgbClr val="20A603"/>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821" name="Google Shape;1821;p173"/>
            <p:cNvSpPr/>
            <p:nvPr/>
          </p:nvSpPr>
          <p:spPr>
            <a:xfrm>
              <a:off x="12818783" y="16520722"/>
              <a:ext cx="1071300" cy="499200"/>
            </a:xfrm>
            <a:prstGeom prst="roundRect">
              <a:avLst>
                <a:gd name="adj" fmla="val 16667"/>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822" name="Google Shape;1822;p173"/>
            <p:cNvSpPr/>
            <p:nvPr/>
          </p:nvSpPr>
          <p:spPr>
            <a:xfrm>
              <a:off x="14189571" y="16520724"/>
              <a:ext cx="1071300" cy="730500"/>
            </a:xfrm>
            <a:prstGeom prst="roundRect">
              <a:avLst>
                <a:gd name="adj" fmla="val 16667"/>
              </a:avLst>
            </a:prstGeom>
            <a:solidFill>
              <a:srgbClr val="F6B26B"/>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grpSp>
      <p:grpSp>
        <p:nvGrpSpPr>
          <p:cNvPr id="1823" name="Google Shape;1823;p173"/>
          <p:cNvGrpSpPr/>
          <p:nvPr/>
        </p:nvGrpSpPr>
        <p:grpSpPr>
          <a:xfrm>
            <a:off x="19761141" y="16598137"/>
            <a:ext cx="3578950" cy="2960564"/>
            <a:chOff x="12224254" y="15854049"/>
            <a:chExt cx="3578950" cy="2960564"/>
          </a:xfrm>
        </p:grpSpPr>
        <p:grpSp>
          <p:nvGrpSpPr>
            <p:cNvPr id="1824" name="Google Shape;1824;p173"/>
            <p:cNvGrpSpPr/>
            <p:nvPr/>
          </p:nvGrpSpPr>
          <p:grpSpPr>
            <a:xfrm>
              <a:off x="12224254" y="15854049"/>
              <a:ext cx="3578950" cy="2960564"/>
              <a:chOff x="6201589" y="5938524"/>
              <a:chExt cx="10240200" cy="6362700"/>
            </a:xfrm>
          </p:grpSpPr>
          <p:sp>
            <p:nvSpPr>
              <p:cNvPr id="1825" name="Google Shape;1825;p173"/>
              <p:cNvSpPr/>
              <p:nvPr/>
            </p:nvSpPr>
            <p:spPr>
              <a:xfrm>
                <a:off x="6201589" y="5938524"/>
                <a:ext cx="102402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26" name="Google Shape;1826;p173"/>
              <p:cNvSpPr/>
              <p:nvPr/>
            </p:nvSpPr>
            <p:spPr>
              <a:xfrm>
                <a:off x="7191884" y="6673769"/>
                <a:ext cx="8343300" cy="49260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grpSp>
        <p:sp>
          <p:nvSpPr>
            <p:cNvPr id="1827" name="Google Shape;1827;p173"/>
            <p:cNvSpPr/>
            <p:nvPr/>
          </p:nvSpPr>
          <p:spPr>
            <a:xfrm>
              <a:off x="14535577" y="17329500"/>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28" name="Google Shape;1828;p173"/>
            <p:cNvSpPr/>
            <p:nvPr/>
          </p:nvSpPr>
          <p:spPr>
            <a:xfrm>
              <a:off x="14535577" y="17626797"/>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29" name="Google Shape;1829;p173"/>
            <p:cNvSpPr/>
            <p:nvPr/>
          </p:nvSpPr>
          <p:spPr>
            <a:xfrm>
              <a:off x="14535577" y="17937236"/>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30" name="Google Shape;1830;p173"/>
            <p:cNvSpPr/>
            <p:nvPr/>
          </p:nvSpPr>
          <p:spPr>
            <a:xfrm>
              <a:off x="14176664" y="17798308"/>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31" name="Google Shape;1831;p173"/>
            <p:cNvSpPr/>
            <p:nvPr/>
          </p:nvSpPr>
          <p:spPr>
            <a:xfrm>
              <a:off x="14176661" y="17455283"/>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32" name="Google Shape;1832;p173"/>
            <p:cNvSpPr/>
            <p:nvPr/>
          </p:nvSpPr>
          <p:spPr>
            <a:xfrm>
              <a:off x="12818779" y="17327166"/>
              <a:ext cx="1259100" cy="899400"/>
            </a:xfrm>
            <a:prstGeom prst="roundRect">
              <a:avLst>
                <a:gd name="adj" fmla="val 16667"/>
              </a:avLst>
            </a:prstGeom>
            <a:solidFill>
              <a:srgbClr val="20A603"/>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833" name="Google Shape;1833;p173"/>
            <p:cNvSpPr/>
            <p:nvPr/>
          </p:nvSpPr>
          <p:spPr>
            <a:xfrm>
              <a:off x="12818783" y="16520722"/>
              <a:ext cx="1071300" cy="499200"/>
            </a:xfrm>
            <a:prstGeom prst="roundRect">
              <a:avLst>
                <a:gd name="adj" fmla="val 16667"/>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834" name="Google Shape;1834;p173"/>
            <p:cNvSpPr/>
            <p:nvPr/>
          </p:nvSpPr>
          <p:spPr>
            <a:xfrm>
              <a:off x="14189571" y="16520724"/>
              <a:ext cx="1071300" cy="730500"/>
            </a:xfrm>
            <a:prstGeom prst="roundRect">
              <a:avLst>
                <a:gd name="adj" fmla="val 16667"/>
              </a:avLst>
            </a:prstGeom>
            <a:solidFill>
              <a:srgbClr val="F6B26B"/>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grpSp>
      <p:grpSp>
        <p:nvGrpSpPr>
          <p:cNvPr id="1835" name="Google Shape;1835;p173"/>
          <p:cNvGrpSpPr/>
          <p:nvPr/>
        </p:nvGrpSpPr>
        <p:grpSpPr>
          <a:xfrm>
            <a:off x="21463141" y="17540199"/>
            <a:ext cx="3578950" cy="2960564"/>
            <a:chOff x="12224254" y="15854049"/>
            <a:chExt cx="3578950" cy="2960564"/>
          </a:xfrm>
        </p:grpSpPr>
        <p:grpSp>
          <p:nvGrpSpPr>
            <p:cNvPr id="1836" name="Google Shape;1836;p173"/>
            <p:cNvGrpSpPr/>
            <p:nvPr/>
          </p:nvGrpSpPr>
          <p:grpSpPr>
            <a:xfrm>
              <a:off x="12224254" y="15854049"/>
              <a:ext cx="3578950" cy="2960564"/>
              <a:chOff x="6201589" y="5938524"/>
              <a:chExt cx="10240200" cy="6362700"/>
            </a:xfrm>
          </p:grpSpPr>
          <p:sp>
            <p:nvSpPr>
              <p:cNvPr id="1837" name="Google Shape;1837;p173"/>
              <p:cNvSpPr/>
              <p:nvPr/>
            </p:nvSpPr>
            <p:spPr>
              <a:xfrm>
                <a:off x="6201589" y="5938524"/>
                <a:ext cx="102402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38" name="Google Shape;1838;p173"/>
              <p:cNvSpPr/>
              <p:nvPr/>
            </p:nvSpPr>
            <p:spPr>
              <a:xfrm>
                <a:off x="7191884" y="6673769"/>
                <a:ext cx="8343300" cy="49260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grpSp>
        <p:sp>
          <p:nvSpPr>
            <p:cNvPr id="1839" name="Google Shape;1839;p173"/>
            <p:cNvSpPr/>
            <p:nvPr/>
          </p:nvSpPr>
          <p:spPr>
            <a:xfrm>
              <a:off x="14535577" y="17329500"/>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40" name="Google Shape;1840;p173"/>
            <p:cNvSpPr/>
            <p:nvPr/>
          </p:nvSpPr>
          <p:spPr>
            <a:xfrm>
              <a:off x="14535577" y="17626797"/>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41" name="Google Shape;1841;p173"/>
            <p:cNvSpPr/>
            <p:nvPr/>
          </p:nvSpPr>
          <p:spPr>
            <a:xfrm>
              <a:off x="14535577" y="17937236"/>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42" name="Google Shape;1842;p173"/>
            <p:cNvSpPr/>
            <p:nvPr/>
          </p:nvSpPr>
          <p:spPr>
            <a:xfrm>
              <a:off x="14176664" y="17798308"/>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43" name="Google Shape;1843;p173"/>
            <p:cNvSpPr/>
            <p:nvPr/>
          </p:nvSpPr>
          <p:spPr>
            <a:xfrm>
              <a:off x="14176661" y="17455283"/>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844" name="Google Shape;1844;p173"/>
            <p:cNvSpPr/>
            <p:nvPr/>
          </p:nvSpPr>
          <p:spPr>
            <a:xfrm>
              <a:off x="12818779" y="17327166"/>
              <a:ext cx="1259100" cy="899400"/>
            </a:xfrm>
            <a:prstGeom prst="roundRect">
              <a:avLst>
                <a:gd name="adj" fmla="val 16667"/>
              </a:avLst>
            </a:prstGeom>
            <a:solidFill>
              <a:srgbClr val="20A603"/>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845" name="Google Shape;1845;p173"/>
            <p:cNvSpPr/>
            <p:nvPr/>
          </p:nvSpPr>
          <p:spPr>
            <a:xfrm>
              <a:off x="12818783" y="16520722"/>
              <a:ext cx="1071300" cy="499200"/>
            </a:xfrm>
            <a:prstGeom prst="roundRect">
              <a:avLst>
                <a:gd name="adj" fmla="val 16667"/>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846" name="Google Shape;1846;p173"/>
            <p:cNvSpPr/>
            <p:nvPr/>
          </p:nvSpPr>
          <p:spPr>
            <a:xfrm>
              <a:off x="14189571" y="16520724"/>
              <a:ext cx="1071300" cy="730500"/>
            </a:xfrm>
            <a:prstGeom prst="roundRect">
              <a:avLst>
                <a:gd name="adj" fmla="val 16667"/>
              </a:avLst>
            </a:prstGeom>
            <a:solidFill>
              <a:srgbClr val="F6B26B"/>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grpSp>
      <p:pic>
        <p:nvPicPr>
          <p:cNvPr id="1847" name="Google Shape;1847;p173"/>
          <p:cNvPicPr preferRelativeResize="0"/>
          <p:nvPr/>
        </p:nvPicPr>
        <p:blipFill>
          <a:blip r:embed="rId6">
            <a:alphaModFix/>
          </a:blip>
          <a:stretch>
            <a:fillRect/>
          </a:stretch>
        </p:blipFill>
        <p:spPr>
          <a:xfrm rot="209174">
            <a:off x="30128126" y="1484439"/>
            <a:ext cx="4251919" cy="5448823"/>
          </a:xfrm>
          <a:prstGeom prst="rect">
            <a:avLst/>
          </a:prstGeom>
          <a:noFill/>
          <a:ln>
            <a:noFill/>
          </a:ln>
        </p:spPr>
      </p:pic>
      <p:pic>
        <p:nvPicPr>
          <p:cNvPr id="1848" name="Google Shape;1848;p173"/>
          <p:cNvPicPr preferRelativeResize="0"/>
          <p:nvPr/>
        </p:nvPicPr>
        <p:blipFill>
          <a:blip r:embed="rId6">
            <a:alphaModFix/>
          </a:blip>
          <a:stretch>
            <a:fillRect/>
          </a:stretch>
        </p:blipFill>
        <p:spPr>
          <a:xfrm rot="209174">
            <a:off x="29025140" y="2644918"/>
            <a:ext cx="4339475" cy="5561014"/>
          </a:xfrm>
          <a:prstGeom prst="rect">
            <a:avLst/>
          </a:prstGeom>
          <a:noFill/>
          <a:ln>
            <a:noFill/>
          </a:ln>
        </p:spPr>
      </p:pic>
      <p:grpSp>
        <p:nvGrpSpPr>
          <p:cNvPr id="1849" name="Google Shape;1849;p173"/>
          <p:cNvGrpSpPr/>
          <p:nvPr/>
        </p:nvGrpSpPr>
        <p:grpSpPr>
          <a:xfrm>
            <a:off x="27690753" y="13157071"/>
            <a:ext cx="6853038" cy="3391719"/>
            <a:chOff x="7052917" y="6541299"/>
            <a:chExt cx="21369000" cy="10445700"/>
          </a:xfrm>
        </p:grpSpPr>
        <p:sp>
          <p:nvSpPr>
            <p:cNvPr id="1850" name="Google Shape;1850;p173"/>
            <p:cNvSpPr/>
            <p:nvPr/>
          </p:nvSpPr>
          <p:spPr>
            <a:xfrm rot="-5541290">
              <a:off x="7174659" y="6636395"/>
              <a:ext cx="10441017" cy="10255509"/>
            </a:xfrm>
            <a:prstGeom prst="arc">
              <a:avLst>
                <a:gd name="adj1" fmla="val 6792714"/>
                <a:gd name="adj2" fmla="val 4792625"/>
              </a:avLst>
            </a:prstGeom>
            <a:noFill/>
            <a:ln w="152400" cap="flat" cmpd="sng">
              <a:solidFill>
                <a:schemeClr val="accent4"/>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1851" name="Google Shape;1851;p173"/>
            <p:cNvSpPr/>
            <p:nvPr/>
          </p:nvSpPr>
          <p:spPr>
            <a:xfrm rot="5541290" flipH="1">
              <a:off x="17859159" y="6636395"/>
              <a:ext cx="10441017" cy="10255509"/>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1852" name="Google Shape;1852;p173"/>
            <p:cNvPicPr preferRelativeResize="0"/>
            <p:nvPr/>
          </p:nvPicPr>
          <p:blipFill>
            <a:blip r:embed="rId7">
              <a:alphaModFix/>
            </a:blip>
            <a:stretch>
              <a:fillRect/>
            </a:stretch>
          </p:blipFill>
          <p:spPr>
            <a:xfrm>
              <a:off x="10651410" y="9854053"/>
              <a:ext cx="3487522" cy="4125000"/>
            </a:xfrm>
            <a:prstGeom prst="rect">
              <a:avLst/>
            </a:prstGeom>
            <a:noFill/>
            <a:ln>
              <a:noFill/>
            </a:ln>
          </p:spPr>
        </p:pic>
        <p:pic>
          <p:nvPicPr>
            <p:cNvPr id="1853" name="Google Shape;1853;p173"/>
            <p:cNvPicPr preferRelativeResize="0"/>
            <p:nvPr/>
          </p:nvPicPr>
          <p:blipFill>
            <a:blip r:embed="rId8">
              <a:alphaModFix/>
            </a:blip>
            <a:stretch>
              <a:fillRect/>
            </a:stretch>
          </p:blipFill>
          <p:spPr>
            <a:xfrm>
              <a:off x="20799125" y="9338450"/>
              <a:ext cx="4561099" cy="4699024"/>
            </a:xfrm>
            <a:prstGeom prst="rect">
              <a:avLst/>
            </a:prstGeom>
            <a:noFill/>
            <a:ln>
              <a:noFill/>
            </a:ln>
          </p:spPr>
        </p:pic>
      </p:grpSp>
      <p:sp>
        <p:nvSpPr>
          <p:cNvPr id="1854" name="Google Shape;1854;p173"/>
          <p:cNvSpPr txBox="1">
            <a:spLocks noGrp="1"/>
          </p:cNvSpPr>
          <p:nvPr>
            <p:ph type="body" idx="1"/>
          </p:nvPr>
        </p:nvSpPr>
        <p:spPr>
          <a:xfrm>
            <a:off x="2514600" y="2715768"/>
            <a:ext cx="31546800" cy="1408200"/>
          </a:xfrm>
          <a:prstGeom prst="rect">
            <a:avLst/>
          </a:prstGeom>
          <a:noFill/>
          <a:ln>
            <a:noFill/>
          </a:ln>
        </p:spPr>
        <p:txBody>
          <a:bodyPr spcFirstLastPara="1" wrap="square" lIns="91425" tIns="45700" rIns="91425" bIns="45700" anchor="t" anchorCtr="0">
            <a:noAutofit/>
          </a:bodyPr>
          <a:lstStyle/>
          <a:p>
            <a:pPr marL="0" lvl="0" indent="0" algn="ctr" rtl="0">
              <a:spcBef>
                <a:spcPts val="600"/>
              </a:spcBef>
              <a:spcAft>
                <a:spcPts val="0"/>
              </a:spcAft>
              <a:buClr>
                <a:schemeClr val="lt1"/>
              </a:buClr>
              <a:buSzPts val="1100"/>
              <a:buFont typeface="Arial"/>
              <a:buNone/>
            </a:pPr>
            <a:r>
              <a:rPr lang="en-US" sz="5400" b="1"/>
              <a:t>Small Model to Big Model</a:t>
            </a:r>
            <a:endParaRPr sz="5400" b="1"/>
          </a:p>
          <a:p>
            <a:pPr marL="0" lvl="0" indent="0" algn="ctr" rtl="0">
              <a:spcBef>
                <a:spcPts val="600"/>
              </a:spcBef>
              <a:spcAft>
                <a:spcPts val="0"/>
              </a:spcAft>
              <a:buClr>
                <a:schemeClr val="lt1"/>
              </a:buClr>
              <a:buSzPts val="1100"/>
              <a:buFont typeface="Arial"/>
              <a:buNone/>
            </a:pPr>
            <a:r>
              <a:rPr lang="en-US" sz="5400" b="1"/>
              <a:t>Single-User to Many-User</a:t>
            </a:r>
            <a:endParaRPr/>
          </a:p>
          <a:p>
            <a:pPr marL="0" lvl="0" indent="0" algn="ctr" rtl="0">
              <a:spcBef>
                <a:spcPts val="600"/>
              </a:spcBef>
              <a:spcAft>
                <a:spcPts val="600"/>
              </a:spcAft>
              <a:buClr>
                <a:schemeClr val="lt1"/>
              </a:buClr>
              <a:buSzPts val="1100"/>
              <a:buFont typeface="Arial"/>
              <a:buNone/>
            </a:pPr>
            <a:endParaRPr sz="5400" b="1"/>
          </a:p>
        </p:txBody>
      </p:sp>
      <p:sp>
        <p:nvSpPr>
          <p:cNvPr id="4" name="Google Shape;1769;p172">
            <a:extLst>
              <a:ext uri="{FF2B5EF4-FFF2-40B4-BE49-F238E27FC236}">
                <a16:creationId xmlns:a16="http://schemas.microsoft.com/office/drawing/2014/main" id="{C21D1714-8053-2B45-02BF-996C720D2BCC}"/>
              </a:ext>
            </a:extLst>
          </p:cNvPr>
          <p:cNvSpPr txBox="1"/>
          <p:nvPr/>
        </p:nvSpPr>
        <p:spPr>
          <a:xfrm>
            <a:off x="4580204" y="18725243"/>
            <a:ext cx="9722400" cy="75094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b="1" u="sng" dirty="0">
                <a:solidFill>
                  <a:srgbClr val="76B900"/>
                </a:solidFill>
                <a:hlinkClick r:id="rId9"/>
              </a:rPr>
              <a:t>openai-community/gpt2-xl | Hugging Face</a:t>
            </a:r>
            <a:endParaRPr sz="3200" b="1" dirty="0">
              <a:solidFill>
                <a:srgbClr val="76B900"/>
              </a:solidFill>
            </a:endParaRPr>
          </a:p>
        </p:txBody>
      </p:sp>
      <p:sp>
        <p:nvSpPr>
          <p:cNvPr id="5" name="Google Shape;1615;p157">
            <a:extLst>
              <a:ext uri="{FF2B5EF4-FFF2-40B4-BE49-F238E27FC236}">
                <a16:creationId xmlns:a16="http://schemas.microsoft.com/office/drawing/2014/main" id="{B8000C36-F386-368F-DEED-3C01CAB5E39E}"/>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10"/>
              </a:rPr>
              <a:t>ChatGPT by OpenAI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59511"/>
    </mc:Choice>
    <mc:Fallback xmlns="">
      <p:transition spd="slow" advTm="59511"/>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858"/>
        <p:cNvGrpSpPr/>
        <p:nvPr/>
      </p:nvGrpSpPr>
      <p:grpSpPr>
        <a:xfrm>
          <a:off x="0" y="0"/>
          <a:ext cx="0" cy="0"/>
          <a:chOff x="0" y="0"/>
          <a:chExt cx="0" cy="0"/>
        </a:xfrm>
      </p:grpSpPr>
      <p:sp>
        <p:nvSpPr>
          <p:cNvPr id="1859" name="Google Shape;1859;p174"/>
          <p:cNvSpPr/>
          <p:nvPr/>
        </p:nvSpPr>
        <p:spPr>
          <a:xfrm>
            <a:off x="8670400" y="14660800"/>
            <a:ext cx="18962100" cy="300600"/>
          </a:xfrm>
          <a:prstGeom prst="roundRect">
            <a:avLst>
              <a:gd name="adj" fmla="val 16667"/>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860" name="Google Shape;1860;p17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Model Deployment</a:t>
            </a:r>
            <a:endParaRPr sz="8400"/>
          </a:p>
        </p:txBody>
      </p:sp>
      <p:pic>
        <p:nvPicPr>
          <p:cNvPr id="1861" name="Google Shape;1861;p174"/>
          <p:cNvPicPr preferRelativeResize="0"/>
          <p:nvPr/>
        </p:nvPicPr>
        <p:blipFill>
          <a:blip r:embed="rId3">
            <a:alphaModFix/>
          </a:blip>
          <a:stretch>
            <a:fillRect/>
          </a:stretch>
        </p:blipFill>
        <p:spPr>
          <a:xfrm>
            <a:off x="475100" y="13915850"/>
            <a:ext cx="6757525" cy="4348675"/>
          </a:xfrm>
          <a:prstGeom prst="rect">
            <a:avLst/>
          </a:prstGeom>
          <a:noFill/>
          <a:ln>
            <a:noFill/>
          </a:ln>
        </p:spPr>
      </p:pic>
      <p:pic>
        <p:nvPicPr>
          <p:cNvPr id="1862" name="Google Shape;1862;p174"/>
          <p:cNvPicPr preferRelativeResize="0"/>
          <p:nvPr/>
        </p:nvPicPr>
        <p:blipFill>
          <a:blip r:embed="rId4">
            <a:alphaModFix/>
          </a:blip>
          <a:stretch>
            <a:fillRect/>
          </a:stretch>
        </p:blipFill>
        <p:spPr>
          <a:xfrm rot="209174">
            <a:off x="30501140" y="13471443"/>
            <a:ext cx="4339475" cy="5561014"/>
          </a:xfrm>
          <a:prstGeom prst="rect">
            <a:avLst/>
          </a:prstGeom>
          <a:noFill/>
          <a:ln>
            <a:noFill/>
          </a:ln>
        </p:spPr>
      </p:pic>
      <p:sp>
        <p:nvSpPr>
          <p:cNvPr id="1863" name="Google Shape;1863;p174"/>
          <p:cNvSpPr/>
          <p:nvPr/>
        </p:nvSpPr>
        <p:spPr>
          <a:xfrm>
            <a:off x="8670400" y="14889388"/>
            <a:ext cx="4521300" cy="16809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Node 1</a:t>
            </a:r>
            <a:endParaRPr sz="4800" b="1">
              <a:solidFill>
                <a:schemeClr val="dk1"/>
              </a:solidFill>
            </a:endParaRPr>
          </a:p>
        </p:txBody>
      </p:sp>
      <p:sp>
        <p:nvSpPr>
          <p:cNvPr id="1864" name="Google Shape;1864;p174"/>
          <p:cNvSpPr/>
          <p:nvPr/>
        </p:nvSpPr>
        <p:spPr>
          <a:xfrm>
            <a:off x="13484050" y="14889388"/>
            <a:ext cx="4521300" cy="16809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Node 2</a:t>
            </a:r>
            <a:endParaRPr sz="4800" b="1">
              <a:solidFill>
                <a:schemeClr val="dk1"/>
              </a:solidFill>
            </a:endParaRPr>
          </a:p>
        </p:txBody>
      </p:sp>
      <p:sp>
        <p:nvSpPr>
          <p:cNvPr id="1865" name="Google Shape;1865;p174"/>
          <p:cNvSpPr/>
          <p:nvPr/>
        </p:nvSpPr>
        <p:spPr>
          <a:xfrm>
            <a:off x="18297700" y="14889388"/>
            <a:ext cx="4521300" cy="16809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Node 3</a:t>
            </a:r>
            <a:endParaRPr sz="4800" b="1">
              <a:solidFill>
                <a:schemeClr val="dk1"/>
              </a:solidFill>
            </a:endParaRPr>
          </a:p>
        </p:txBody>
      </p:sp>
      <p:sp>
        <p:nvSpPr>
          <p:cNvPr id="1866" name="Google Shape;1866;p174"/>
          <p:cNvSpPr/>
          <p:nvPr/>
        </p:nvSpPr>
        <p:spPr>
          <a:xfrm>
            <a:off x="23111350" y="14889388"/>
            <a:ext cx="4521300" cy="16809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Node 4</a:t>
            </a:r>
            <a:endParaRPr sz="4800" b="1">
              <a:solidFill>
                <a:schemeClr val="dk1"/>
              </a:solidFill>
            </a:endParaRPr>
          </a:p>
        </p:txBody>
      </p:sp>
      <p:sp>
        <p:nvSpPr>
          <p:cNvPr id="1867" name="Google Shape;1867;p174"/>
          <p:cNvSpPr/>
          <p:nvPr/>
        </p:nvSpPr>
        <p:spPr>
          <a:xfrm>
            <a:off x="3690900" y="5398738"/>
            <a:ext cx="29253000" cy="16809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800" b="1">
                <a:solidFill>
                  <a:schemeClr val="dk1"/>
                </a:solidFill>
              </a:rPr>
              <a:t>LLM Pipeline</a:t>
            </a:r>
            <a:endParaRPr sz="5800" b="1">
              <a:solidFill>
                <a:schemeClr val="dk1"/>
              </a:solidFill>
            </a:endParaRPr>
          </a:p>
        </p:txBody>
      </p:sp>
      <p:sp>
        <p:nvSpPr>
          <p:cNvPr id="1868" name="Google Shape;1868;p174"/>
          <p:cNvSpPr/>
          <p:nvPr/>
        </p:nvSpPr>
        <p:spPr>
          <a:xfrm>
            <a:off x="803975" y="4960050"/>
            <a:ext cx="2674500" cy="21486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Prep</a:t>
            </a:r>
            <a:endParaRPr sz="4800" b="1">
              <a:solidFill>
                <a:schemeClr val="dk1"/>
              </a:solidFill>
            </a:endParaRPr>
          </a:p>
        </p:txBody>
      </p:sp>
      <p:sp>
        <p:nvSpPr>
          <p:cNvPr id="1869" name="Google Shape;1869;p174"/>
          <p:cNvSpPr/>
          <p:nvPr/>
        </p:nvSpPr>
        <p:spPr>
          <a:xfrm>
            <a:off x="33156325" y="4960050"/>
            <a:ext cx="2674500" cy="21486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Post</a:t>
            </a:r>
            <a:endParaRPr sz="4800" b="1">
              <a:solidFill>
                <a:schemeClr val="dk1"/>
              </a:solidFill>
            </a:endParaRPr>
          </a:p>
        </p:txBody>
      </p:sp>
      <p:sp>
        <p:nvSpPr>
          <p:cNvPr id="1870" name="Google Shape;1870;p174"/>
          <p:cNvSpPr/>
          <p:nvPr/>
        </p:nvSpPr>
        <p:spPr>
          <a:xfrm>
            <a:off x="8699838" y="8709088"/>
            <a:ext cx="19235100" cy="19095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800" b="1">
                <a:solidFill>
                  <a:schemeClr val="dk1"/>
                </a:solidFill>
              </a:rPr>
              <a:t>LLM Pipeline (Quantization)</a:t>
            </a:r>
            <a:endParaRPr sz="5800" b="1">
              <a:solidFill>
                <a:schemeClr val="dk1"/>
              </a:solidFill>
            </a:endParaRPr>
          </a:p>
        </p:txBody>
      </p:sp>
      <p:sp>
        <p:nvSpPr>
          <p:cNvPr id="1871" name="Google Shape;1871;p174"/>
          <p:cNvSpPr/>
          <p:nvPr/>
        </p:nvSpPr>
        <p:spPr>
          <a:xfrm>
            <a:off x="8670425" y="11431613"/>
            <a:ext cx="19235100" cy="19095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800" b="1">
                <a:solidFill>
                  <a:schemeClr val="dk1"/>
                </a:solidFill>
              </a:rPr>
              <a:t>LLM Pipeline (Compiled and Optimized)</a:t>
            </a:r>
            <a:endParaRPr sz="5800" b="1">
              <a:solidFill>
                <a:schemeClr val="dk1"/>
              </a:solidFill>
            </a:endParaRPr>
          </a:p>
        </p:txBody>
      </p:sp>
      <p:sp>
        <p:nvSpPr>
          <p:cNvPr id="1872" name="Google Shape;1872;p174"/>
          <p:cNvSpPr/>
          <p:nvPr/>
        </p:nvSpPr>
        <p:spPr>
          <a:xfrm>
            <a:off x="3690900" y="4974386"/>
            <a:ext cx="29253000" cy="6159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873" name="Google Shape;1873;p174"/>
          <p:cNvSpPr/>
          <p:nvPr/>
        </p:nvSpPr>
        <p:spPr>
          <a:xfrm>
            <a:off x="8670475" y="8254391"/>
            <a:ext cx="19235100" cy="8190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874" name="Google Shape;1874;p174"/>
          <p:cNvSpPr/>
          <p:nvPr/>
        </p:nvSpPr>
        <p:spPr>
          <a:xfrm>
            <a:off x="8699850" y="11431625"/>
            <a:ext cx="19235100" cy="2964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875" name="Google Shape;1875;p174"/>
          <p:cNvSpPr txBox="1"/>
          <p:nvPr/>
        </p:nvSpPr>
        <p:spPr>
          <a:xfrm>
            <a:off x="13638250" y="2618250"/>
            <a:ext cx="9026400" cy="9327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600"/>
              </a:spcAft>
              <a:buNone/>
            </a:pPr>
            <a:r>
              <a:rPr lang="en-US" sz="5400" b="1">
                <a:solidFill>
                  <a:schemeClr val="dk2"/>
                </a:solidFill>
                <a:latin typeface="NVIDIA Sans"/>
                <a:ea typeface="NVIDIA Sans"/>
                <a:cs typeface="NVIDIA Sans"/>
                <a:sym typeface="NVIDIA Sans"/>
              </a:rPr>
              <a:t>Construction Perspective</a:t>
            </a:r>
            <a:endParaRPr sz="5400" b="1">
              <a:solidFill>
                <a:schemeClr val="dk2"/>
              </a:solidFill>
              <a:latin typeface="NVIDIA Sans"/>
              <a:ea typeface="NVIDIA Sans"/>
              <a:cs typeface="NVIDIA Sans"/>
              <a:sym typeface="NVIDIA Sans"/>
            </a:endParaRPr>
          </a:p>
        </p:txBody>
      </p:sp>
    </p:spTree>
  </p:cSld>
  <p:clrMapOvr>
    <a:masterClrMapping/>
  </p:clrMapOvr>
  <mc:AlternateContent xmlns:mc="http://schemas.openxmlformats.org/markup-compatibility/2006" xmlns:p14="http://schemas.microsoft.com/office/powerpoint/2010/main">
    <mc:Choice Requires="p14">
      <p:transition spd="slow" p14:dur="2000" advTm="67266"/>
    </mc:Choice>
    <mc:Fallback xmlns="">
      <p:transition spd="slow" advTm="67266"/>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879"/>
        <p:cNvGrpSpPr/>
        <p:nvPr/>
      </p:nvGrpSpPr>
      <p:grpSpPr>
        <a:xfrm>
          <a:off x="0" y="0"/>
          <a:ext cx="0" cy="0"/>
          <a:chOff x="0" y="0"/>
          <a:chExt cx="0" cy="0"/>
        </a:xfrm>
      </p:grpSpPr>
      <p:sp>
        <p:nvSpPr>
          <p:cNvPr id="1880" name="Google Shape;1880;p17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Model Deployment</a:t>
            </a:r>
            <a:endParaRPr sz="8400"/>
          </a:p>
        </p:txBody>
      </p:sp>
      <p:sp>
        <p:nvSpPr>
          <p:cNvPr id="1881" name="Google Shape;1881;p175"/>
          <p:cNvSpPr txBox="1"/>
          <p:nvPr/>
        </p:nvSpPr>
        <p:spPr>
          <a:xfrm>
            <a:off x="13638250" y="2618250"/>
            <a:ext cx="9026400" cy="9327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600"/>
              </a:spcAft>
              <a:buNone/>
            </a:pPr>
            <a:r>
              <a:rPr lang="en-US" sz="5400" b="1">
                <a:solidFill>
                  <a:schemeClr val="dk2"/>
                </a:solidFill>
                <a:latin typeface="NVIDIA Sans"/>
                <a:ea typeface="NVIDIA Sans"/>
                <a:cs typeface="NVIDIA Sans"/>
                <a:sym typeface="NVIDIA Sans"/>
              </a:rPr>
              <a:t>Query Perspective</a:t>
            </a:r>
            <a:endParaRPr sz="5400" b="1">
              <a:solidFill>
                <a:schemeClr val="dk2"/>
              </a:solidFill>
              <a:latin typeface="NVIDIA Sans"/>
              <a:ea typeface="NVIDIA Sans"/>
              <a:cs typeface="NVIDIA Sans"/>
              <a:sym typeface="NVIDIA Sans"/>
            </a:endParaRPr>
          </a:p>
        </p:txBody>
      </p:sp>
      <p:pic>
        <p:nvPicPr>
          <p:cNvPr id="1882" name="Google Shape;1882;p175"/>
          <p:cNvPicPr preferRelativeResize="0"/>
          <p:nvPr/>
        </p:nvPicPr>
        <p:blipFill rotWithShape="1">
          <a:blip r:embed="rId3">
            <a:alphaModFix/>
          </a:blip>
          <a:srcRect/>
          <a:stretch/>
        </p:blipFill>
        <p:spPr>
          <a:xfrm>
            <a:off x="1305050" y="4379434"/>
            <a:ext cx="16811174" cy="14692467"/>
          </a:xfrm>
          <a:prstGeom prst="rect">
            <a:avLst/>
          </a:prstGeom>
          <a:noFill/>
          <a:ln>
            <a:noFill/>
          </a:ln>
        </p:spPr>
      </p:pic>
      <p:sp>
        <p:nvSpPr>
          <p:cNvPr id="1883" name="Google Shape;1883;p175"/>
          <p:cNvSpPr/>
          <p:nvPr/>
        </p:nvSpPr>
        <p:spPr>
          <a:xfrm>
            <a:off x="18980375" y="17080150"/>
            <a:ext cx="9026400" cy="19095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800" b="1">
                <a:solidFill>
                  <a:schemeClr val="dk1"/>
                </a:solidFill>
              </a:rPr>
              <a:t>Model Replica</a:t>
            </a:r>
            <a:endParaRPr sz="5800" b="1">
              <a:solidFill>
                <a:schemeClr val="dk1"/>
              </a:solidFill>
            </a:endParaRPr>
          </a:p>
        </p:txBody>
      </p:sp>
      <p:sp>
        <p:nvSpPr>
          <p:cNvPr id="1884" name="Google Shape;1884;p175"/>
          <p:cNvSpPr/>
          <p:nvPr/>
        </p:nvSpPr>
        <p:spPr>
          <a:xfrm rot="10800000" flipH="1">
            <a:off x="18980375" y="16884875"/>
            <a:ext cx="8957700" cy="2964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885" name="Google Shape;1885;p175"/>
          <p:cNvSpPr/>
          <p:nvPr/>
        </p:nvSpPr>
        <p:spPr>
          <a:xfrm>
            <a:off x="20650175" y="13160475"/>
            <a:ext cx="5618100" cy="14403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Scheduler</a:t>
            </a:r>
            <a:endParaRPr sz="4800" b="1">
              <a:solidFill>
                <a:schemeClr val="dk1"/>
              </a:solidFill>
            </a:endParaRPr>
          </a:p>
        </p:txBody>
      </p:sp>
      <p:grpSp>
        <p:nvGrpSpPr>
          <p:cNvPr id="1886" name="Google Shape;1886;p175"/>
          <p:cNvGrpSpPr/>
          <p:nvPr/>
        </p:nvGrpSpPr>
        <p:grpSpPr>
          <a:xfrm>
            <a:off x="32204555" y="5485597"/>
            <a:ext cx="3579007" cy="3391319"/>
            <a:chOff x="26490400" y="13220700"/>
            <a:chExt cx="8039100" cy="6362700"/>
          </a:xfrm>
        </p:grpSpPr>
        <p:sp>
          <p:nvSpPr>
            <p:cNvPr id="1887" name="Google Shape;1887;p175"/>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88" name="Google Shape;1888;p175"/>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889" name="Google Shape;1889;p175"/>
          <p:cNvSpPr/>
          <p:nvPr/>
        </p:nvSpPr>
        <p:spPr>
          <a:xfrm>
            <a:off x="32433150" y="6196206"/>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890" name="Google Shape;1890;p175"/>
          <p:cNvGrpSpPr/>
          <p:nvPr/>
        </p:nvGrpSpPr>
        <p:grpSpPr>
          <a:xfrm>
            <a:off x="24941843" y="5545985"/>
            <a:ext cx="3579007" cy="3391319"/>
            <a:chOff x="26490400" y="13220700"/>
            <a:chExt cx="8039100" cy="6362700"/>
          </a:xfrm>
        </p:grpSpPr>
        <p:sp>
          <p:nvSpPr>
            <p:cNvPr id="1891" name="Google Shape;1891;p175"/>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92" name="Google Shape;1892;p175"/>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893" name="Google Shape;1893;p175"/>
          <p:cNvSpPr/>
          <p:nvPr/>
        </p:nvSpPr>
        <p:spPr>
          <a:xfrm>
            <a:off x="25423713" y="6256588"/>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894" name="Google Shape;1894;p175"/>
          <p:cNvGrpSpPr/>
          <p:nvPr/>
        </p:nvGrpSpPr>
        <p:grpSpPr>
          <a:xfrm>
            <a:off x="30089368" y="5346097"/>
            <a:ext cx="3579007" cy="3391319"/>
            <a:chOff x="26490400" y="13220700"/>
            <a:chExt cx="8039100" cy="6362700"/>
          </a:xfrm>
        </p:grpSpPr>
        <p:sp>
          <p:nvSpPr>
            <p:cNvPr id="1895" name="Google Shape;1895;p175"/>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896" name="Google Shape;1896;p175"/>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897" name="Google Shape;1897;p175"/>
          <p:cNvSpPr/>
          <p:nvPr/>
        </p:nvSpPr>
        <p:spPr>
          <a:xfrm>
            <a:off x="30470375" y="6020169"/>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898" name="Google Shape;1898;p175"/>
          <p:cNvGrpSpPr/>
          <p:nvPr/>
        </p:nvGrpSpPr>
        <p:grpSpPr>
          <a:xfrm>
            <a:off x="27515605" y="5814472"/>
            <a:ext cx="3579007" cy="3391319"/>
            <a:chOff x="26490400" y="13220700"/>
            <a:chExt cx="8039100" cy="6362700"/>
          </a:xfrm>
        </p:grpSpPr>
        <p:sp>
          <p:nvSpPr>
            <p:cNvPr id="1899" name="Google Shape;1899;p175"/>
            <p:cNvSpPr/>
            <p:nvPr/>
          </p:nvSpPr>
          <p:spPr>
            <a:xfrm>
              <a:off x="26490400" y="13220700"/>
              <a:ext cx="80391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900" name="Google Shape;1900;p175"/>
            <p:cNvSpPr/>
            <p:nvPr/>
          </p:nvSpPr>
          <p:spPr>
            <a:xfrm>
              <a:off x="27404800" y="13944600"/>
              <a:ext cx="6286500" cy="48006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         </a:t>
              </a:r>
              <a:endParaRPr sz="4800" b="1">
                <a:solidFill>
                  <a:srgbClr val="000000"/>
                </a:solidFill>
              </a:endParaRPr>
            </a:p>
            <a:p>
              <a:pPr marL="0" lvl="0" indent="0" algn="ctr" rtl="0">
                <a:spcBef>
                  <a:spcPts val="0"/>
                </a:spcBef>
                <a:spcAft>
                  <a:spcPts val="0"/>
                </a:spcAft>
                <a:buNone/>
              </a:pPr>
              <a:r>
                <a:rPr lang="en-US" sz="4800" b="1">
                  <a:solidFill>
                    <a:srgbClr val="000000"/>
                  </a:solidFill>
                </a:rPr>
                <a:t>Other Devices</a:t>
              </a:r>
              <a:endParaRPr sz="4800" b="1">
                <a:solidFill>
                  <a:srgbClr val="000000"/>
                </a:solidFill>
              </a:endParaRPr>
            </a:p>
            <a:p>
              <a:pPr marL="0" lvl="0" indent="0" algn="ctr" rtl="0">
                <a:spcBef>
                  <a:spcPts val="0"/>
                </a:spcBef>
                <a:spcAft>
                  <a:spcPts val="0"/>
                </a:spcAft>
                <a:buNone/>
              </a:pPr>
              <a:endParaRPr sz="4100"/>
            </a:p>
          </p:txBody>
        </p:sp>
      </p:grpSp>
      <p:sp>
        <p:nvSpPr>
          <p:cNvPr id="1901" name="Google Shape;1901;p175"/>
          <p:cNvSpPr/>
          <p:nvPr/>
        </p:nvSpPr>
        <p:spPr>
          <a:xfrm>
            <a:off x="27896663" y="6488950"/>
            <a:ext cx="2817000" cy="1970100"/>
          </a:xfrm>
          <a:prstGeom prst="roundRect">
            <a:avLst>
              <a:gd name="adj" fmla="val 48000"/>
            </a:avLst>
          </a:prstGeom>
          <a:solidFill>
            <a:srgbClr val="F9CB9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solidFill>
                  <a:srgbClr val="000000"/>
                </a:solidFill>
              </a:rPr>
              <a:t>Web Browser</a:t>
            </a:r>
            <a:endParaRPr sz="4100"/>
          </a:p>
        </p:txBody>
      </p:sp>
      <p:grpSp>
        <p:nvGrpSpPr>
          <p:cNvPr id="1902" name="Google Shape;1902;p175"/>
          <p:cNvGrpSpPr/>
          <p:nvPr/>
        </p:nvGrpSpPr>
        <p:grpSpPr>
          <a:xfrm>
            <a:off x="19087354" y="5823612"/>
            <a:ext cx="3578950" cy="2960564"/>
            <a:chOff x="12224254" y="15854049"/>
            <a:chExt cx="3578950" cy="2960564"/>
          </a:xfrm>
        </p:grpSpPr>
        <p:grpSp>
          <p:nvGrpSpPr>
            <p:cNvPr id="1903" name="Google Shape;1903;p175"/>
            <p:cNvGrpSpPr/>
            <p:nvPr/>
          </p:nvGrpSpPr>
          <p:grpSpPr>
            <a:xfrm>
              <a:off x="12224254" y="15854049"/>
              <a:ext cx="3578950" cy="2960564"/>
              <a:chOff x="6201589" y="5938524"/>
              <a:chExt cx="10240200" cy="6362700"/>
            </a:xfrm>
          </p:grpSpPr>
          <p:sp>
            <p:nvSpPr>
              <p:cNvPr id="1904" name="Google Shape;1904;p175"/>
              <p:cNvSpPr/>
              <p:nvPr/>
            </p:nvSpPr>
            <p:spPr>
              <a:xfrm>
                <a:off x="6201589" y="5938524"/>
                <a:ext cx="102402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905" name="Google Shape;1905;p175"/>
              <p:cNvSpPr/>
              <p:nvPr/>
            </p:nvSpPr>
            <p:spPr>
              <a:xfrm>
                <a:off x="7191884" y="6673769"/>
                <a:ext cx="8343300" cy="49260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grpSp>
        <p:sp>
          <p:nvSpPr>
            <p:cNvPr id="1906" name="Google Shape;1906;p175"/>
            <p:cNvSpPr/>
            <p:nvPr/>
          </p:nvSpPr>
          <p:spPr>
            <a:xfrm>
              <a:off x="14535577" y="17329500"/>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07" name="Google Shape;1907;p175"/>
            <p:cNvSpPr/>
            <p:nvPr/>
          </p:nvSpPr>
          <p:spPr>
            <a:xfrm>
              <a:off x="14535577" y="17626797"/>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08" name="Google Shape;1908;p175"/>
            <p:cNvSpPr/>
            <p:nvPr/>
          </p:nvSpPr>
          <p:spPr>
            <a:xfrm>
              <a:off x="14535577" y="17937236"/>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09" name="Google Shape;1909;p175"/>
            <p:cNvSpPr/>
            <p:nvPr/>
          </p:nvSpPr>
          <p:spPr>
            <a:xfrm>
              <a:off x="14176664" y="17798308"/>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10" name="Google Shape;1910;p175"/>
            <p:cNvSpPr/>
            <p:nvPr/>
          </p:nvSpPr>
          <p:spPr>
            <a:xfrm>
              <a:off x="14176661" y="17455283"/>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11" name="Google Shape;1911;p175"/>
            <p:cNvSpPr/>
            <p:nvPr/>
          </p:nvSpPr>
          <p:spPr>
            <a:xfrm>
              <a:off x="12818779" y="17327166"/>
              <a:ext cx="1259100" cy="899400"/>
            </a:xfrm>
            <a:prstGeom prst="roundRect">
              <a:avLst>
                <a:gd name="adj" fmla="val 16667"/>
              </a:avLst>
            </a:prstGeom>
            <a:solidFill>
              <a:srgbClr val="20A603"/>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912" name="Google Shape;1912;p175"/>
            <p:cNvSpPr/>
            <p:nvPr/>
          </p:nvSpPr>
          <p:spPr>
            <a:xfrm>
              <a:off x="12818783" y="16520722"/>
              <a:ext cx="1071300" cy="499200"/>
            </a:xfrm>
            <a:prstGeom prst="roundRect">
              <a:avLst>
                <a:gd name="adj" fmla="val 16667"/>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913" name="Google Shape;1913;p175"/>
            <p:cNvSpPr/>
            <p:nvPr/>
          </p:nvSpPr>
          <p:spPr>
            <a:xfrm>
              <a:off x="14189571" y="16520724"/>
              <a:ext cx="1071300" cy="730500"/>
            </a:xfrm>
            <a:prstGeom prst="roundRect">
              <a:avLst>
                <a:gd name="adj" fmla="val 16667"/>
              </a:avLst>
            </a:prstGeom>
            <a:solidFill>
              <a:srgbClr val="F6B26B"/>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grpSp>
      <p:grpSp>
        <p:nvGrpSpPr>
          <p:cNvPr id="1914" name="Google Shape;1914;p175"/>
          <p:cNvGrpSpPr/>
          <p:nvPr/>
        </p:nvGrpSpPr>
        <p:grpSpPr>
          <a:xfrm>
            <a:off x="20591316" y="5229937"/>
            <a:ext cx="3578950" cy="2960564"/>
            <a:chOff x="12224254" y="15854049"/>
            <a:chExt cx="3578950" cy="2960564"/>
          </a:xfrm>
        </p:grpSpPr>
        <p:grpSp>
          <p:nvGrpSpPr>
            <p:cNvPr id="1915" name="Google Shape;1915;p175"/>
            <p:cNvGrpSpPr/>
            <p:nvPr/>
          </p:nvGrpSpPr>
          <p:grpSpPr>
            <a:xfrm>
              <a:off x="12224254" y="15854049"/>
              <a:ext cx="3578950" cy="2960564"/>
              <a:chOff x="6201589" y="5938524"/>
              <a:chExt cx="10240200" cy="6362700"/>
            </a:xfrm>
          </p:grpSpPr>
          <p:sp>
            <p:nvSpPr>
              <p:cNvPr id="1916" name="Google Shape;1916;p175"/>
              <p:cNvSpPr/>
              <p:nvPr/>
            </p:nvSpPr>
            <p:spPr>
              <a:xfrm>
                <a:off x="6201589" y="5938524"/>
                <a:ext cx="102402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917" name="Google Shape;1917;p175"/>
              <p:cNvSpPr/>
              <p:nvPr/>
            </p:nvSpPr>
            <p:spPr>
              <a:xfrm>
                <a:off x="7191884" y="6673769"/>
                <a:ext cx="8343300" cy="49260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grpSp>
        <p:sp>
          <p:nvSpPr>
            <p:cNvPr id="1918" name="Google Shape;1918;p175"/>
            <p:cNvSpPr/>
            <p:nvPr/>
          </p:nvSpPr>
          <p:spPr>
            <a:xfrm>
              <a:off x="14535577" y="17329500"/>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19" name="Google Shape;1919;p175"/>
            <p:cNvSpPr/>
            <p:nvPr/>
          </p:nvSpPr>
          <p:spPr>
            <a:xfrm>
              <a:off x="14535577" y="17626797"/>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20" name="Google Shape;1920;p175"/>
            <p:cNvSpPr/>
            <p:nvPr/>
          </p:nvSpPr>
          <p:spPr>
            <a:xfrm>
              <a:off x="14535577" y="17937236"/>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21" name="Google Shape;1921;p175"/>
            <p:cNvSpPr/>
            <p:nvPr/>
          </p:nvSpPr>
          <p:spPr>
            <a:xfrm>
              <a:off x="14176664" y="17798308"/>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22" name="Google Shape;1922;p175"/>
            <p:cNvSpPr/>
            <p:nvPr/>
          </p:nvSpPr>
          <p:spPr>
            <a:xfrm>
              <a:off x="14176661" y="17455283"/>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23" name="Google Shape;1923;p175"/>
            <p:cNvSpPr/>
            <p:nvPr/>
          </p:nvSpPr>
          <p:spPr>
            <a:xfrm>
              <a:off x="12818779" y="17327166"/>
              <a:ext cx="1259100" cy="899400"/>
            </a:xfrm>
            <a:prstGeom prst="roundRect">
              <a:avLst>
                <a:gd name="adj" fmla="val 16667"/>
              </a:avLst>
            </a:prstGeom>
            <a:solidFill>
              <a:srgbClr val="20A603"/>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924" name="Google Shape;1924;p175"/>
            <p:cNvSpPr/>
            <p:nvPr/>
          </p:nvSpPr>
          <p:spPr>
            <a:xfrm>
              <a:off x="12818783" y="16520722"/>
              <a:ext cx="1071300" cy="499200"/>
            </a:xfrm>
            <a:prstGeom prst="roundRect">
              <a:avLst>
                <a:gd name="adj" fmla="val 16667"/>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925" name="Google Shape;1925;p175"/>
            <p:cNvSpPr/>
            <p:nvPr/>
          </p:nvSpPr>
          <p:spPr>
            <a:xfrm>
              <a:off x="14189571" y="16520724"/>
              <a:ext cx="1071300" cy="730500"/>
            </a:xfrm>
            <a:prstGeom prst="roundRect">
              <a:avLst>
                <a:gd name="adj" fmla="val 16667"/>
              </a:avLst>
            </a:prstGeom>
            <a:solidFill>
              <a:srgbClr val="F6B26B"/>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grpSp>
      <p:grpSp>
        <p:nvGrpSpPr>
          <p:cNvPr id="1926" name="Google Shape;1926;p175"/>
          <p:cNvGrpSpPr/>
          <p:nvPr/>
        </p:nvGrpSpPr>
        <p:grpSpPr>
          <a:xfrm>
            <a:off x="22293316" y="6171999"/>
            <a:ext cx="3578950" cy="2960564"/>
            <a:chOff x="12224254" y="15854049"/>
            <a:chExt cx="3578950" cy="2960564"/>
          </a:xfrm>
        </p:grpSpPr>
        <p:grpSp>
          <p:nvGrpSpPr>
            <p:cNvPr id="1927" name="Google Shape;1927;p175"/>
            <p:cNvGrpSpPr/>
            <p:nvPr/>
          </p:nvGrpSpPr>
          <p:grpSpPr>
            <a:xfrm>
              <a:off x="12224254" y="15854049"/>
              <a:ext cx="3578950" cy="2960564"/>
              <a:chOff x="6201589" y="5938524"/>
              <a:chExt cx="10240200" cy="6362700"/>
            </a:xfrm>
          </p:grpSpPr>
          <p:sp>
            <p:nvSpPr>
              <p:cNvPr id="1928" name="Google Shape;1928;p175"/>
              <p:cNvSpPr/>
              <p:nvPr/>
            </p:nvSpPr>
            <p:spPr>
              <a:xfrm>
                <a:off x="6201589" y="5938524"/>
                <a:ext cx="10240200" cy="6362700"/>
              </a:xfrm>
              <a:prstGeom prst="roundRect">
                <a:avLst>
                  <a:gd name="adj" fmla="val 16667"/>
                </a:avLst>
              </a:prstGeom>
              <a:solidFill>
                <a:srgbClr val="D9EAD3"/>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a:t>Your Device</a:t>
                </a:r>
                <a:endParaRPr sz="4100"/>
              </a:p>
            </p:txBody>
          </p:sp>
          <p:sp>
            <p:nvSpPr>
              <p:cNvPr id="1929" name="Google Shape;1929;p175"/>
              <p:cNvSpPr/>
              <p:nvPr/>
            </p:nvSpPr>
            <p:spPr>
              <a:xfrm>
                <a:off x="7191884" y="6673769"/>
                <a:ext cx="8343300" cy="4926000"/>
              </a:xfrm>
              <a:prstGeom prst="roundRect">
                <a:avLst>
                  <a:gd name="adj" fmla="val 16667"/>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grpSp>
        <p:sp>
          <p:nvSpPr>
            <p:cNvPr id="1930" name="Google Shape;1930;p175"/>
            <p:cNvSpPr/>
            <p:nvPr/>
          </p:nvSpPr>
          <p:spPr>
            <a:xfrm>
              <a:off x="14535577" y="17329500"/>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31" name="Google Shape;1931;p175"/>
            <p:cNvSpPr/>
            <p:nvPr/>
          </p:nvSpPr>
          <p:spPr>
            <a:xfrm>
              <a:off x="14535577" y="17626797"/>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32" name="Google Shape;1932;p175"/>
            <p:cNvSpPr/>
            <p:nvPr/>
          </p:nvSpPr>
          <p:spPr>
            <a:xfrm>
              <a:off x="14535577" y="17937236"/>
              <a:ext cx="664500" cy="342900"/>
            </a:xfrm>
            <a:prstGeom prst="roundRect">
              <a:avLst>
                <a:gd name="adj" fmla="val 48000"/>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33" name="Google Shape;1933;p175"/>
            <p:cNvSpPr/>
            <p:nvPr/>
          </p:nvSpPr>
          <p:spPr>
            <a:xfrm>
              <a:off x="14176664" y="17798308"/>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34" name="Google Shape;1934;p175"/>
            <p:cNvSpPr/>
            <p:nvPr/>
          </p:nvSpPr>
          <p:spPr>
            <a:xfrm>
              <a:off x="14176661" y="17455283"/>
              <a:ext cx="548700" cy="342900"/>
            </a:xfrm>
            <a:prstGeom prst="roundRect">
              <a:avLst>
                <a:gd name="adj" fmla="val 48000"/>
              </a:avLst>
            </a:prstGeom>
            <a:solidFill>
              <a:srgbClr val="C9DAF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100"/>
            </a:p>
          </p:txBody>
        </p:sp>
        <p:sp>
          <p:nvSpPr>
            <p:cNvPr id="1935" name="Google Shape;1935;p175"/>
            <p:cNvSpPr/>
            <p:nvPr/>
          </p:nvSpPr>
          <p:spPr>
            <a:xfrm>
              <a:off x="12818779" y="17327166"/>
              <a:ext cx="1259100" cy="899400"/>
            </a:xfrm>
            <a:prstGeom prst="roundRect">
              <a:avLst>
                <a:gd name="adj" fmla="val 16667"/>
              </a:avLst>
            </a:prstGeom>
            <a:solidFill>
              <a:srgbClr val="20A603"/>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936" name="Google Shape;1936;p175"/>
            <p:cNvSpPr/>
            <p:nvPr/>
          </p:nvSpPr>
          <p:spPr>
            <a:xfrm>
              <a:off x="12818783" y="16520722"/>
              <a:ext cx="1071300" cy="499200"/>
            </a:xfrm>
            <a:prstGeom prst="roundRect">
              <a:avLst>
                <a:gd name="adj" fmla="val 16667"/>
              </a:avLst>
            </a:prstGeom>
            <a:solidFill>
              <a:srgbClr val="D9D2E9"/>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sp>
          <p:nvSpPr>
            <p:cNvPr id="1937" name="Google Shape;1937;p175"/>
            <p:cNvSpPr/>
            <p:nvPr/>
          </p:nvSpPr>
          <p:spPr>
            <a:xfrm>
              <a:off x="14189571" y="16520724"/>
              <a:ext cx="1071300" cy="730500"/>
            </a:xfrm>
            <a:prstGeom prst="roundRect">
              <a:avLst>
                <a:gd name="adj" fmla="val 16667"/>
              </a:avLst>
            </a:prstGeom>
            <a:solidFill>
              <a:srgbClr val="F6B26B"/>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200">
                <a:solidFill>
                  <a:srgbClr val="FFFFFF"/>
                </a:solidFill>
              </a:endParaRPr>
            </a:p>
          </p:txBody>
        </p:sp>
      </p:grpSp>
      <p:cxnSp>
        <p:nvCxnSpPr>
          <p:cNvPr id="1938" name="Google Shape;1938;p175"/>
          <p:cNvCxnSpPr>
            <a:stCxn id="1923" idx="2"/>
            <a:endCxn id="1885" idx="0"/>
          </p:cNvCxnSpPr>
          <p:nvPr/>
        </p:nvCxnSpPr>
        <p:spPr>
          <a:xfrm>
            <a:off x="21815391" y="7602454"/>
            <a:ext cx="1643700" cy="5558100"/>
          </a:xfrm>
          <a:prstGeom prst="straightConnector1">
            <a:avLst/>
          </a:prstGeom>
          <a:noFill/>
          <a:ln w="38100" cap="flat" cmpd="sng">
            <a:solidFill>
              <a:schemeClr val="dk2"/>
            </a:solidFill>
            <a:prstDash val="solid"/>
            <a:round/>
            <a:headEnd type="none" w="med" len="med"/>
            <a:tailEnd type="triangle" w="med" len="med"/>
          </a:ln>
        </p:spPr>
      </p:cxnSp>
      <p:cxnSp>
        <p:nvCxnSpPr>
          <p:cNvPr id="1939" name="Google Shape;1939;p175"/>
          <p:cNvCxnSpPr>
            <a:stCxn id="1935" idx="1"/>
            <a:endCxn id="1885" idx="0"/>
          </p:cNvCxnSpPr>
          <p:nvPr/>
        </p:nvCxnSpPr>
        <p:spPr>
          <a:xfrm>
            <a:off x="22887841" y="8094816"/>
            <a:ext cx="571500" cy="5065800"/>
          </a:xfrm>
          <a:prstGeom prst="straightConnector1">
            <a:avLst/>
          </a:prstGeom>
          <a:noFill/>
          <a:ln w="38100" cap="flat" cmpd="sng">
            <a:solidFill>
              <a:schemeClr val="dk2"/>
            </a:solidFill>
            <a:prstDash val="solid"/>
            <a:round/>
            <a:headEnd type="none" w="med" len="med"/>
            <a:tailEnd type="triangle" w="med" len="med"/>
          </a:ln>
        </p:spPr>
      </p:cxnSp>
      <p:cxnSp>
        <p:nvCxnSpPr>
          <p:cNvPr id="1940" name="Google Shape;1940;p175"/>
          <p:cNvCxnSpPr>
            <a:stCxn id="1924" idx="1"/>
            <a:endCxn id="1885" idx="0"/>
          </p:cNvCxnSpPr>
          <p:nvPr/>
        </p:nvCxnSpPr>
        <p:spPr>
          <a:xfrm>
            <a:off x="21185845" y="6146209"/>
            <a:ext cx="2273400" cy="7014300"/>
          </a:xfrm>
          <a:prstGeom prst="straightConnector1">
            <a:avLst/>
          </a:prstGeom>
          <a:noFill/>
          <a:ln w="38100" cap="flat" cmpd="sng">
            <a:solidFill>
              <a:schemeClr val="dk2"/>
            </a:solidFill>
            <a:prstDash val="solid"/>
            <a:round/>
            <a:headEnd type="none" w="med" len="med"/>
            <a:tailEnd type="triangle" w="med" len="med"/>
          </a:ln>
        </p:spPr>
      </p:cxnSp>
      <p:cxnSp>
        <p:nvCxnSpPr>
          <p:cNvPr id="1941" name="Google Shape;1941;p175"/>
          <p:cNvCxnSpPr>
            <a:stCxn id="1912" idx="2"/>
            <a:endCxn id="1885" idx="0"/>
          </p:cNvCxnSpPr>
          <p:nvPr/>
        </p:nvCxnSpPr>
        <p:spPr>
          <a:xfrm>
            <a:off x="20217533" y="6989484"/>
            <a:ext cx="3241800" cy="6171000"/>
          </a:xfrm>
          <a:prstGeom prst="straightConnector1">
            <a:avLst/>
          </a:prstGeom>
          <a:noFill/>
          <a:ln w="38100" cap="flat" cmpd="sng">
            <a:solidFill>
              <a:schemeClr val="dk2"/>
            </a:solidFill>
            <a:prstDash val="solid"/>
            <a:round/>
            <a:headEnd type="none" w="med" len="med"/>
            <a:tailEnd type="triangle" w="med" len="med"/>
          </a:ln>
        </p:spPr>
      </p:cxnSp>
      <p:cxnSp>
        <p:nvCxnSpPr>
          <p:cNvPr id="1942" name="Google Shape;1942;p175"/>
          <p:cNvCxnSpPr>
            <a:stCxn id="1893" idx="2"/>
            <a:endCxn id="1885" idx="0"/>
          </p:cNvCxnSpPr>
          <p:nvPr/>
        </p:nvCxnSpPr>
        <p:spPr>
          <a:xfrm flipH="1">
            <a:off x="23459313" y="8226688"/>
            <a:ext cx="3372900" cy="4933800"/>
          </a:xfrm>
          <a:prstGeom prst="straightConnector1">
            <a:avLst/>
          </a:prstGeom>
          <a:noFill/>
          <a:ln w="38100" cap="flat" cmpd="sng">
            <a:solidFill>
              <a:schemeClr val="dk2"/>
            </a:solidFill>
            <a:prstDash val="solid"/>
            <a:round/>
            <a:headEnd type="none" w="med" len="med"/>
            <a:tailEnd type="triangle" w="med" len="med"/>
          </a:ln>
        </p:spPr>
      </p:cxnSp>
      <p:cxnSp>
        <p:nvCxnSpPr>
          <p:cNvPr id="1943" name="Google Shape;1943;p175"/>
          <p:cNvCxnSpPr>
            <a:stCxn id="1901" idx="2"/>
            <a:endCxn id="1885" idx="0"/>
          </p:cNvCxnSpPr>
          <p:nvPr/>
        </p:nvCxnSpPr>
        <p:spPr>
          <a:xfrm flipH="1">
            <a:off x="23459363" y="8459050"/>
            <a:ext cx="5845800" cy="4701300"/>
          </a:xfrm>
          <a:prstGeom prst="straightConnector1">
            <a:avLst/>
          </a:prstGeom>
          <a:noFill/>
          <a:ln w="38100" cap="flat" cmpd="sng">
            <a:solidFill>
              <a:schemeClr val="dk2"/>
            </a:solidFill>
            <a:prstDash val="solid"/>
            <a:round/>
            <a:headEnd type="none" w="med" len="med"/>
            <a:tailEnd type="triangle" w="med" len="med"/>
          </a:ln>
        </p:spPr>
      </p:cxnSp>
      <p:cxnSp>
        <p:nvCxnSpPr>
          <p:cNvPr id="1944" name="Google Shape;1944;p175"/>
          <p:cNvCxnSpPr>
            <a:stCxn id="1897" idx="2"/>
            <a:endCxn id="1885" idx="0"/>
          </p:cNvCxnSpPr>
          <p:nvPr/>
        </p:nvCxnSpPr>
        <p:spPr>
          <a:xfrm flipH="1">
            <a:off x="23459375" y="7990269"/>
            <a:ext cx="8419500" cy="5170200"/>
          </a:xfrm>
          <a:prstGeom prst="straightConnector1">
            <a:avLst/>
          </a:prstGeom>
          <a:noFill/>
          <a:ln w="38100" cap="flat" cmpd="sng">
            <a:solidFill>
              <a:schemeClr val="dk2"/>
            </a:solidFill>
            <a:prstDash val="solid"/>
            <a:round/>
            <a:headEnd type="none" w="med" len="med"/>
            <a:tailEnd type="triangle" w="med" len="med"/>
          </a:ln>
        </p:spPr>
      </p:cxnSp>
      <p:cxnSp>
        <p:nvCxnSpPr>
          <p:cNvPr id="1945" name="Google Shape;1945;p175"/>
          <p:cNvCxnSpPr>
            <a:stCxn id="1899" idx="1"/>
            <a:endCxn id="1885" idx="0"/>
          </p:cNvCxnSpPr>
          <p:nvPr/>
        </p:nvCxnSpPr>
        <p:spPr>
          <a:xfrm flipH="1">
            <a:off x="23459305" y="7510132"/>
            <a:ext cx="4056300" cy="5650200"/>
          </a:xfrm>
          <a:prstGeom prst="straightConnector1">
            <a:avLst/>
          </a:prstGeom>
          <a:noFill/>
          <a:ln w="38100" cap="flat" cmpd="sng">
            <a:solidFill>
              <a:schemeClr val="dk2"/>
            </a:solidFill>
            <a:prstDash val="solid"/>
            <a:round/>
            <a:headEnd type="none" w="med" len="med"/>
            <a:tailEnd type="triangle" w="med" len="med"/>
          </a:ln>
        </p:spPr>
      </p:cxnSp>
      <p:cxnSp>
        <p:nvCxnSpPr>
          <p:cNvPr id="1946" name="Google Shape;1946;p175"/>
          <p:cNvCxnSpPr>
            <a:stCxn id="1935" idx="2"/>
            <a:endCxn id="1885" idx="0"/>
          </p:cNvCxnSpPr>
          <p:nvPr/>
        </p:nvCxnSpPr>
        <p:spPr>
          <a:xfrm flipH="1">
            <a:off x="23459191" y="8544516"/>
            <a:ext cx="58200" cy="4616100"/>
          </a:xfrm>
          <a:prstGeom prst="straightConnector1">
            <a:avLst/>
          </a:prstGeom>
          <a:noFill/>
          <a:ln w="38100" cap="flat" cmpd="sng">
            <a:solidFill>
              <a:schemeClr val="dk2"/>
            </a:solidFill>
            <a:prstDash val="solid"/>
            <a:round/>
            <a:headEnd type="none" w="med" len="med"/>
            <a:tailEnd type="triangle" w="med" len="med"/>
          </a:ln>
        </p:spPr>
      </p:cxnSp>
      <p:cxnSp>
        <p:nvCxnSpPr>
          <p:cNvPr id="1947" name="Google Shape;1947;p175"/>
          <p:cNvCxnSpPr>
            <a:stCxn id="1935" idx="3"/>
            <a:endCxn id="1885" idx="0"/>
          </p:cNvCxnSpPr>
          <p:nvPr/>
        </p:nvCxnSpPr>
        <p:spPr>
          <a:xfrm flipH="1">
            <a:off x="23459341" y="8094816"/>
            <a:ext cx="687600" cy="5065800"/>
          </a:xfrm>
          <a:prstGeom prst="straightConnector1">
            <a:avLst/>
          </a:prstGeom>
          <a:noFill/>
          <a:ln w="38100" cap="flat" cmpd="sng">
            <a:solidFill>
              <a:schemeClr val="dk2"/>
            </a:solidFill>
            <a:prstDash val="solid"/>
            <a:round/>
            <a:headEnd type="none" w="med" len="med"/>
            <a:tailEnd type="triangle" w="med" len="med"/>
          </a:ln>
        </p:spPr>
      </p:cxnSp>
      <p:cxnSp>
        <p:nvCxnSpPr>
          <p:cNvPr id="1948" name="Google Shape;1948;p175"/>
          <p:cNvCxnSpPr>
            <a:stCxn id="1934" idx="3"/>
            <a:endCxn id="1885" idx="0"/>
          </p:cNvCxnSpPr>
          <p:nvPr/>
        </p:nvCxnSpPr>
        <p:spPr>
          <a:xfrm flipH="1">
            <a:off x="23459123" y="7944683"/>
            <a:ext cx="1335300" cy="5215800"/>
          </a:xfrm>
          <a:prstGeom prst="straightConnector1">
            <a:avLst/>
          </a:prstGeom>
          <a:noFill/>
          <a:ln w="38100" cap="flat" cmpd="sng">
            <a:solidFill>
              <a:schemeClr val="dk2"/>
            </a:solidFill>
            <a:prstDash val="solid"/>
            <a:round/>
            <a:headEnd type="none" w="med" len="med"/>
            <a:tailEnd type="triangle" w="med" len="med"/>
          </a:ln>
        </p:spPr>
      </p:cxnSp>
      <p:cxnSp>
        <p:nvCxnSpPr>
          <p:cNvPr id="1949" name="Google Shape;1949;p175"/>
          <p:cNvCxnSpPr>
            <a:stCxn id="1934" idx="3"/>
            <a:endCxn id="1885" idx="0"/>
          </p:cNvCxnSpPr>
          <p:nvPr/>
        </p:nvCxnSpPr>
        <p:spPr>
          <a:xfrm flipH="1">
            <a:off x="23459123" y="7944683"/>
            <a:ext cx="1335300" cy="5215800"/>
          </a:xfrm>
          <a:prstGeom prst="straightConnector1">
            <a:avLst/>
          </a:prstGeom>
          <a:noFill/>
          <a:ln w="38100" cap="flat" cmpd="sng">
            <a:solidFill>
              <a:schemeClr val="dk2"/>
            </a:solidFill>
            <a:prstDash val="solid"/>
            <a:round/>
            <a:headEnd type="none" w="med" len="med"/>
            <a:tailEnd type="triangle" w="med" len="med"/>
          </a:ln>
        </p:spPr>
      </p:cxnSp>
      <p:cxnSp>
        <p:nvCxnSpPr>
          <p:cNvPr id="1950" name="Google Shape;1950;p175"/>
          <p:cNvCxnSpPr>
            <a:stCxn id="1932" idx="2"/>
            <a:endCxn id="1885" idx="0"/>
          </p:cNvCxnSpPr>
          <p:nvPr/>
        </p:nvCxnSpPr>
        <p:spPr>
          <a:xfrm flipH="1">
            <a:off x="23459090" y="8598086"/>
            <a:ext cx="1477800" cy="4562400"/>
          </a:xfrm>
          <a:prstGeom prst="straightConnector1">
            <a:avLst/>
          </a:prstGeom>
          <a:noFill/>
          <a:ln w="38100" cap="flat" cmpd="sng">
            <a:solidFill>
              <a:schemeClr val="dk2"/>
            </a:solidFill>
            <a:prstDash val="solid"/>
            <a:round/>
            <a:headEnd type="none" w="med" len="med"/>
            <a:tailEnd type="triangle" w="med" len="med"/>
          </a:ln>
        </p:spPr>
      </p:cxnSp>
      <p:cxnSp>
        <p:nvCxnSpPr>
          <p:cNvPr id="1951" name="Google Shape;1951;p175"/>
          <p:cNvCxnSpPr>
            <a:stCxn id="1934" idx="3"/>
            <a:endCxn id="1885" idx="0"/>
          </p:cNvCxnSpPr>
          <p:nvPr/>
        </p:nvCxnSpPr>
        <p:spPr>
          <a:xfrm flipH="1">
            <a:off x="23459123" y="7944683"/>
            <a:ext cx="1335300" cy="5215800"/>
          </a:xfrm>
          <a:prstGeom prst="straightConnector1">
            <a:avLst/>
          </a:prstGeom>
          <a:noFill/>
          <a:ln w="38100" cap="flat" cmpd="sng">
            <a:solidFill>
              <a:schemeClr val="dk2"/>
            </a:solidFill>
            <a:prstDash val="solid"/>
            <a:round/>
            <a:headEnd type="none" w="med" len="med"/>
            <a:tailEnd type="triangle" w="med" len="med"/>
          </a:ln>
        </p:spPr>
      </p:cxnSp>
      <p:sp>
        <p:nvSpPr>
          <p:cNvPr id="1952" name="Google Shape;1952;p175"/>
          <p:cNvSpPr/>
          <p:nvPr/>
        </p:nvSpPr>
        <p:spPr>
          <a:xfrm>
            <a:off x="21031025" y="12020063"/>
            <a:ext cx="4856400" cy="2964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953" name="Google Shape;1953;p175"/>
          <p:cNvSpPr/>
          <p:nvPr/>
        </p:nvSpPr>
        <p:spPr>
          <a:xfrm>
            <a:off x="19518500" y="10031363"/>
            <a:ext cx="11972100" cy="1680900"/>
          </a:xfrm>
          <a:prstGeom prst="roundRect">
            <a:avLst>
              <a:gd name="adj" fmla="val 16667"/>
            </a:avLst>
          </a:prstGeom>
          <a:solidFill>
            <a:srgbClr val="A4C2F4"/>
          </a:solidFill>
          <a:ln w="9525"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t>Backend Services</a:t>
            </a:r>
            <a:endParaRPr sz="4800" b="1"/>
          </a:p>
        </p:txBody>
      </p:sp>
      <p:sp>
        <p:nvSpPr>
          <p:cNvPr id="1954" name="Google Shape;1954;p175"/>
          <p:cNvSpPr/>
          <p:nvPr/>
        </p:nvSpPr>
        <p:spPr>
          <a:xfrm>
            <a:off x="21915088" y="15444775"/>
            <a:ext cx="3180900" cy="16809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Request Batcher</a:t>
            </a:r>
            <a:endParaRPr sz="4800" b="1">
              <a:solidFill>
                <a:schemeClr val="dk1"/>
              </a:solidFill>
            </a:endParaRPr>
          </a:p>
        </p:txBody>
      </p:sp>
      <p:grpSp>
        <p:nvGrpSpPr>
          <p:cNvPr id="1955" name="Google Shape;1955;p175"/>
          <p:cNvGrpSpPr/>
          <p:nvPr/>
        </p:nvGrpSpPr>
        <p:grpSpPr>
          <a:xfrm>
            <a:off x="28750983" y="16812987"/>
            <a:ext cx="4097083" cy="2026500"/>
            <a:chOff x="27257200" y="15190788"/>
            <a:chExt cx="9026400" cy="3530487"/>
          </a:xfrm>
        </p:grpSpPr>
        <p:sp>
          <p:nvSpPr>
            <p:cNvPr id="1956" name="Google Shape;1956;p175"/>
            <p:cNvSpPr/>
            <p:nvPr/>
          </p:nvSpPr>
          <p:spPr>
            <a:xfrm>
              <a:off x="27257200" y="16811775"/>
              <a:ext cx="9026400" cy="19095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200" b="1">
                  <a:solidFill>
                    <a:schemeClr val="dk1"/>
                  </a:solidFill>
                </a:rPr>
                <a:t>Model Replica</a:t>
              </a:r>
              <a:endParaRPr sz="4200" b="1">
                <a:solidFill>
                  <a:schemeClr val="dk1"/>
                </a:solidFill>
              </a:endParaRPr>
            </a:p>
          </p:txBody>
        </p:sp>
        <p:sp>
          <p:nvSpPr>
            <p:cNvPr id="1957" name="Google Shape;1957;p175"/>
            <p:cNvSpPr/>
            <p:nvPr/>
          </p:nvSpPr>
          <p:spPr>
            <a:xfrm rot="10800000" flipH="1">
              <a:off x="27257200" y="16616500"/>
              <a:ext cx="8957700" cy="2964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958" name="Google Shape;1958;p175"/>
            <p:cNvSpPr/>
            <p:nvPr/>
          </p:nvSpPr>
          <p:spPr>
            <a:xfrm>
              <a:off x="29888350" y="15190788"/>
              <a:ext cx="3695400" cy="16809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a:solidFill>
                    <a:schemeClr val="dk1"/>
                  </a:solidFill>
                </a:rPr>
                <a:t>Request Batcher</a:t>
              </a:r>
              <a:endParaRPr sz="2400" b="1">
                <a:solidFill>
                  <a:schemeClr val="dk1"/>
                </a:solidFill>
              </a:endParaRPr>
            </a:p>
          </p:txBody>
        </p:sp>
      </p:grpSp>
      <p:grpSp>
        <p:nvGrpSpPr>
          <p:cNvPr id="1959" name="Google Shape;1959;p175"/>
          <p:cNvGrpSpPr/>
          <p:nvPr/>
        </p:nvGrpSpPr>
        <p:grpSpPr>
          <a:xfrm>
            <a:off x="31438895" y="15223412"/>
            <a:ext cx="4097083" cy="2004262"/>
            <a:chOff x="27257200" y="15229529"/>
            <a:chExt cx="9026400" cy="3491746"/>
          </a:xfrm>
        </p:grpSpPr>
        <p:sp>
          <p:nvSpPr>
            <p:cNvPr id="1960" name="Google Shape;1960;p175"/>
            <p:cNvSpPr/>
            <p:nvPr/>
          </p:nvSpPr>
          <p:spPr>
            <a:xfrm>
              <a:off x="27257200" y="16811775"/>
              <a:ext cx="9026400" cy="19095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200" b="1">
                  <a:solidFill>
                    <a:schemeClr val="dk1"/>
                  </a:solidFill>
                </a:rPr>
                <a:t>Model Replica</a:t>
              </a:r>
              <a:endParaRPr sz="4200" b="1">
                <a:solidFill>
                  <a:schemeClr val="dk1"/>
                </a:solidFill>
              </a:endParaRPr>
            </a:p>
          </p:txBody>
        </p:sp>
        <p:sp>
          <p:nvSpPr>
            <p:cNvPr id="1961" name="Google Shape;1961;p175"/>
            <p:cNvSpPr/>
            <p:nvPr/>
          </p:nvSpPr>
          <p:spPr>
            <a:xfrm rot="10800000" flipH="1">
              <a:off x="27257200" y="16616500"/>
              <a:ext cx="8957700" cy="2964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962" name="Google Shape;1962;p175"/>
            <p:cNvSpPr/>
            <p:nvPr/>
          </p:nvSpPr>
          <p:spPr>
            <a:xfrm>
              <a:off x="29888350" y="15229529"/>
              <a:ext cx="3695400" cy="16809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a:solidFill>
                    <a:schemeClr val="dk1"/>
                  </a:solidFill>
                </a:rPr>
                <a:t>Request Batcher</a:t>
              </a:r>
              <a:endParaRPr sz="2400" b="1">
                <a:solidFill>
                  <a:schemeClr val="dk1"/>
                </a:solidFill>
              </a:endParaRPr>
            </a:p>
          </p:txBody>
        </p:sp>
      </p:grpSp>
      <p:grpSp>
        <p:nvGrpSpPr>
          <p:cNvPr id="1963" name="Google Shape;1963;p175"/>
          <p:cNvGrpSpPr/>
          <p:nvPr/>
        </p:nvGrpSpPr>
        <p:grpSpPr>
          <a:xfrm>
            <a:off x="31438895" y="12316475"/>
            <a:ext cx="4097083" cy="2019487"/>
            <a:chOff x="27257200" y="15203005"/>
            <a:chExt cx="9026400" cy="3518270"/>
          </a:xfrm>
        </p:grpSpPr>
        <p:sp>
          <p:nvSpPr>
            <p:cNvPr id="1964" name="Google Shape;1964;p175"/>
            <p:cNvSpPr/>
            <p:nvPr/>
          </p:nvSpPr>
          <p:spPr>
            <a:xfrm>
              <a:off x="27257200" y="16811775"/>
              <a:ext cx="9026400" cy="19095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200" b="1">
                  <a:solidFill>
                    <a:schemeClr val="dk1"/>
                  </a:solidFill>
                </a:rPr>
                <a:t>Model Replica</a:t>
              </a:r>
              <a:endParaRPr sz="4200" b="1">
                <a:solidFill>
                  <a:schemeClr val="dk1"/>
                </a:solidFill>
              </a:endParaRPr>
            </a:p>
          </p:txBody>
        </p:sp>
        <p:sp>
          <p:nvSpPr>
            <p:cNvPr id="1965" name="Google Shape;1965;p175"/>
            <p:cNvSpPr/>
            <p:nvPr/>
          </p:nvSpPr>
          <p:spPr>
            <a:xfrm rot="10800000" flipH="1">
              <a:off x="27257200" y="16616500"/>
              <a:ext cx="8957700" cy="2964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966" name="Google Shape;1966;p175"/>
            <p:cNvSpPr/>
            <p:nvPr/>
          </p:nvSpPr>
          <p:spPr>
            <a:xfrm>
              <a:off x="29888350" y="15203005"/>
              <a:ext cx="3695400" cy="16809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a:solidFill>
                    <a:schemeClr val="dk1"/>
                  </a:solidFill>
                </a:rPr>
                <a:t>Request Batcher</a:t>
              </a:r>
              <a:endParaRPr sz="2400" b="1">
                <a:solidFill>
                  <a:schemeClr val="dk1"/>
                </a:solidFill>
              </a:endParaRPr>
            </a:p>
          </p:txBody>
        </p:sp>
      </p:grpSp>
      <p:grpSp>
        <p:nvGrpSpPr>
          <p:cNvPr id="1967" name="Google Shape;1967;p175"/>
          <p:cNvGrpSpPr/>
          <p:nvPr/>
        </p:nvGrpSpPr>
        <p:grpSpPr>
          <a:xfrm>
            <a:off x="28265170" y="13859587"/>
            <a:ext cx="4097083" cy="2004262"/>
            <a:chOff x="27257200" y="15229529"/>
            <a:chExt cx="9026400" cy="3491746"/>
          </a:xfrm>
        </p:grpSpPr>
        <p:sp>
          <p:nvSpPr>
            <p:cNvPr id="1968" name="Google Shape;1968;p175"/>
            <p:cNvSpPr/>
            <p:nvPr/>
          </p:nvSpPr>
          <p:spPr>
            <a:xfrm>
              <a:off x="27257200" y="16811775"/>
              <a:ext cx="9026400" cy="19095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200" b="1">
                  <a:solidFill>
                    <a:schemeClr val="dk1"/>
                  </a:solidFill>
                </a:rPr>
                <a:t>Model Replica</a:t>
              </a:r>
              <a:endParaRPr sz="4200" b="1">
                <a:solidFill>
                  <a:schemeClr val="dk1"/>
                </a:solidFill>
              </a:endParaRPr>
            </a:p>
          </p:txBody>
        </p:sp>
        <p:sp>
          <p:nvSpPr>
            <p:cNvPr id="1969" name="Google Shape;1969;p175"/>
            <p:cNvSpPr/>
            <p:nvPr/>
          </p:nvSpPr>
          <p:spPr>
            <a:xfrm rot="10800000" flipH="1">
              <a:off x="27257200" y="16616500"/>
              <a:ext cx="8957700" cy="2964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4800" b="1">
                <a:solidFill>
                  <a:schemeClr val="dk1"/>
                </a:solidFill>
              </a:endParaRPr>
            </a:p>
          </p:txBody>
        </p:sp>
        <p:sp>
          <p:nvSpPr>
            <p:cNvPr id="1970" name="Google Shape;1970;p175"/>
            <p:cNvSpPr/>
            <p:nvPr/>
          </p:nvSpPr>
          <p:spPr>
            <a:xfrm>
              <a:off x="29888350" y="15229529"/>
              <a:ext cx="3695400" cy="1680900"/>
            </a:xfrm>
            <a:prstGeom prst="roundRect">
              <a:avLst>
                <a:gd name="adj" fmla="val 16667"/>
              </a:avLst>
            </a:prstGeom>
            <a:solidFill>
              <a:srgbClr val="66666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a:solidFill>
                    <a:schemeClr val="dk1"/>
                  </a:solidFill>
                </a:rPr>
                <a:t>Request Batcher</a:t>
              </a:r>
              <a:endParaRPr sz="2400" b="1">
                <a:solidFill>
                  <a:schemeClr val="dk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97103"/>
    </mc:Choice>
    <mc:Fallback xmlns="">
      <p:transition spd="slow" advTm="97103"/>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975"/>
        <p:cNvGrpSpPr/>
        <p:nvPr/>
      </p:nvGrpSpPr>
      <p:grpSpPr>
        <a:xfrm>
          <a:off x="0" y="0"/>
          <a:ext cx="0" cy="0"/>
          <a:chOff x="0" y="0"/>
          <a:chExt cx="0" cy="0"/>
        </a:xfrm>
      </p:grpSpPr>
      <p:sp>
        <p:nvSpPr>
          <p:cNvPr id="1976" name="Google Shape;1976;p176"/>
          <p:cNvSpPr/>
          <p:nvPr/>
        </p:nvSpPr>
        <p:spPr>
          <a:xfrm>
            <a:off x="31860300" y="10497975"/>
            <a:ext cx="4715700" cy="2352000"/>
          </a:xfrm>
          <a:prstGeom prst="rect">
            <a:avLst/>
          </a:prstGeom>
          <a:solidFill>
            <a:srgbClr val="E6EDEA"/>
          </a:solidFill>
          <a:ln>
            <a:noFill/>
          </a:ln>
        </p:spPr>
        <p:txBody>
          <a:bodyPr spcFirstLastPara="1" wrap="square" lIns="457200" tIns="91425" rIns="45700" bIns="91425" anchor="ctr" anchorCtr="0">
            <a:noAutofit/>
          </a:bodyPr>
          <a:lstStyle/>
          <a:p>
            <a:pPr marL="0" marR="0" lvl="0" indent="0" algn="l" rtl="0">
              <a:lnSpc>
                <a:spcPct val="90000"/>
              </a:lnSpc>
              <a:spcBef>
                <a:spcPts val="0"/>
              </a:spcBef>
              <a:spcAft>
                <a:spcPts val="0"/>
              </a:spcAft>
              <a:buNone/>
            </a:pPr>
            <a:r>
              <a:rPr lang="en-US" sz="4400">
                <a:solidFill>
                  <a:srgbClr val="0071C5"/>
                </a:solidFill>
                <a:latin typeface="Roboto Mono"/>
                <a:ea typeface="Roboto Mono"/>
                <a:cs typeface="Roboto Mono"/>
                <a:sym typeface="Roboto Mono"/>
              </a:rPr>
              <a:t>  Responses</a:t>
            </a:r>
            <a:endParaRPr sz="4400">
              <a:solidFill>
                <a:srgbClr val="0071C5"/>
              </a:solidFill>
              <a:latin typeface="Roboto Mono"/>
              <a:ea typeface="Roboto Mono"/>
              <a:cs typeface="Roboto Mono"/>
              <a:sym typeface="Roboto Mono"/>
            </a:endParaRPr>
          </a:p>
        </p:txBody>
      </p:sp>
      <p:sp>
        <p:nvSpPr>
          <p:cNvPr id="1977" name="Google Shape;1977;p176"/>
          <p:cNvSpPr/>
          <p:nvPr/>
        </p:nvSpPr>
        <p:spPr>
          <a:xfrm>
            <a:off x="0" y="10497975"/>
            <a:ext cx="4715700" cy="2352000"/>
          </a:xfrm>
          <a:prstGeom prst="rect">
            <a:avLst/>
          </a:prstGeom>
          <a:solidFill>
            <a:srgbClr val="E6EDEA"/>
          </a:solidFill>
          <a:ln>
            <a:noFill/>
          </a:ln>
        </p:spPr>
        <p:txBody>
          <a:bodyPr spcFirstLastPara="1" wrap="square" lIns="457200" tIns="91425" rIns="45700" bIns="91425" anchor="ctr" anchorCtr="0">
            <a:noAutofit/>
          </a:bodyPr>
          <a:lstStyle/>
          <a:p>
            <a:pPr marL="0" marR="0" lvl="0" indent="0" algn="l" rtl="0">
              <a:lnSpc>
                <a:spcPct val="90000"/>
              </a:lnSpc>
              <a:spcBef>
                <a:spcPts val="0"/>
              </a:spcBef>
              <a:spcAft>
                <a:spcPts val="0"/>
              </a:spcAft>
              <a:buNone/>
            </a:pPr>
            <a:r>
              <a:rPr lang="en-US" sz="4000">
                <a:solidFill>
                  <a:srgbClr val="0071C5"/>
                </a:solidFill>
                <a:latin typeface="Roboto Mono"/>
                <a:ea typeface="Roboto Mono"/>
                <a:cs typeface="Roboto Mono"/>
                <a:sym typeface="Roboto Mono"/>
              </a:rPr>
              <a:t>Messages</a:t>
            </a:r>
            <a:endParaRPr sz="4000">
              <a:solidFill>
                <a:srgbClr val="0071C5"/>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000">
                <a:solidFill>
                  <a:srgbClr val="0071C5"/>
                </a:solidFill>
                <a:latin typeface="Roboto Mono"/>
                <a:ea typeface="Roboto Mono"/>
                <a:cs typeface="Roboto Mono"/>
                <a:sym typeface="Roboto Mono"/>
              </a:rPr>
              <a:t>Model Name</a:t>
            </a:r>
            <a:endParaRPr sz="4000">
              <a:solidFill>
                <a:srgbClr val="0071C5"/>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000">
                <a:solidFill>
                  <a:srgbClr val="0071C5"/>
                </a:solidFill>
                <a:latin typeface="Roboto Mono"/>
                <a:ea typeface="Roboto Mono"/>
                <a:cs typeface="Roboto Mono"/>
                <a:sym typeface="Roboto Mono"/>
              </a:rPr>
              <a:t>Settings</a:t>
            </a:r>
            <a:endParaRPr sz="4000">
              <a:solidFill>
                <a:srgbClr val="0071C5"/>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000">
                <a:solidFill>
                  <a:srgbClr val="0071C5"/>
                </a:solidFill>
                <a:latin typeface="Roboto Mono"/>
                <a:ea typeface="Roboto Mono"/>
                <a:cs typeface="Roboto Mono"/>
                <a:sym typeface="Roboto Mono"/>
              </a:rPr>
              <a:t>API Key</a:t>
            </a:r>
            <a:endParaRPr sz="4000">
              <a:solidFill>
                <a:srgbClr val="0071C5"/>
              </a:solidFill>
              <a:latin typeface="Roboto Mono"/>
              <a:ea typeface="Roboto Mono"/>
              <a:cs typeface="Roboto Mono"/>
              <a:sym typeface="Roboto Mono"/>
            </a:endParaRPr>
          </a:p>
        </p:txBody>
      </p:sp>
      <p:sp>
        <p:nvSpPr>
          <p:cNvPr id="1978" name="Google Shape;1978;p176"/>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Large Model Hosting Platforms - OpenAI-Style</a:t>
            </a:r>
            <a:endParaRPr sz="8400"/>
          </a:p>
        </p:txBody>
      </p:sp>
      <p:sp>
        <p:nvSpPr>
          <p:cNvPr id="1979" name="Google Shape;1979;p176"/>
          <p:cNvSpPr txBox="1"/>
          <p:nvPr/>
        </p:nvSpPr>
        <p:spPr>
          <a:xfrm>
            <a:off x="28573900" y="19581150"/>
            <a:ext cx="4534500" cy="78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1800">
                <a:solidFill>
                  <a:schemeClr val="lt1"/>
                </a:solidFill>
              </a:rPr>
              <a:t>https://developer.nvidia.com/blog/simplifying-ai-inference-in-production-with-triton/</a:t>
            </a:r>
            <a:endParaRPr sz="1800">
              <a:solidFill>
                <a:schemeClr val="lt1"/>
              </a:solidFill>
            </a:endParaRPr>
          </a:p>
        </p:txBody>
      </p:sp>
      <p:sp>
        <p:nvSpPr>
          <p:cNvPr id="1980" name="Google Shape;1980;p176"/>
          <p:cNvSpPr/>
          <p:nvPr/>
        </p:nvSpPr>
        <p:spPr>
          <a:xfrm>
            <a:off x="4715700" y="10455963"/>
            <a:ext cx="27144600" cy="2352000"/>
          </a:xfrm>
          <a:prstGeom prst="roundRect">
            <a:avLst>
              <a:gd name="adj" fmla="val 16667"/>
            </a:avLst>
          </a:prstGeom>
          <a:solidFill>
            <a:srgbClr val="51DA4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7200" b="1">
                <a:solidFill>
                  <a:schemeClr val="dk1"/>
                </a:solidFill>
              </a:rPr>
              <a:t>OpenAI Gateway</a:t>
            </a:r>
            <a:endParaRPr sz="7200" b="1">
              <a:solidFill>
                <a:schemeClr val="dk1"/>
              </a:solidFill>
            </a:endParaRPr>
          </a:p>
        </p:txBody>
      </p:sp>
      <p:pic>
        <p:nvPicPr>
          <p:cNvPr id="1981" name="Google Shape;1981;p176"/>
          <p:cNvPicPr preferRelativeResize="0"/>
          <p:nvPr/>
        </p:nvPicPr>
        <p:blipFill>
          <a:blip r:embed="rId3">
            <a:alphaModFix/>
          </a:blip>
          <a:stretch>
            <a:fillRect/>
          </a:stretch>
        </p:blipFill>
        <p:spPr>
          <a:xfrm rot="209174">
            <a:off x="13799910" y="14386042"/>
            <a:ext cx="3388855" cy="4009691"/>
          </a:xfrm>
          <a:prstGeom prst="rect">
            <a:avLst/>
          </a:prstGeom>
          <a:noFill/>
          <a:ln>
            <a:noFill/>
          </a:ln>
        </p:spPr>
      </p:pic>
      <p:sp>
        <p:nvSpPr>
          <p:cNvPr id="1982" name="Google Shape;1982;p176"/>
          <p:cNvSpPr/>
          <p:nvPr/>
        </p:nvSpPr>
        <p:spPr>
          <a:xfrm>
            <a:off x="10858975" y="14421275"/>
            <a:ext cx="3519600" cy="2010000"/>
          </a:xfrm>
          <a:prstGeom prst="roundRect">
            <a:avLst>
              <a:gd name="adj" fmla="val 48000"/>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2"/>
                </a:solidFill>
              </a:rPr>
              <a:t>GPT</a:t>
            </a:r>
            <a:endParaRPr sz="4800" b="1">
              <a:solidFill>
                <a:schemeClr val="dk2"/>
              </a:solidFill>
            </a:endParaRPr>
          </a:p>
          <a:p>
            <a:pPr marL="0" lvl="0" indent="0" algn="ctr" rtl="0">
              <a:spcBef>
                <a:spcPts val="0"/>
              </a:spcBef>
              <a:spcAft>
                <a:spcPts val="0"/>
              </a:spcAft>
              <a:buNone/>
            </a:pPr>
            <a:r>
              <a:rPr lang="en-US" sz="4800" b="1">
                <a:solidFill>
                  <a:schemeClr val="dk2"/>
                </a:solidFill>
              </a:rPr>
              <a:t>(3.5/4)</a:t>
            </a:r>
            <a:endParaRPr sz="4800" b="1">
              <a:solidFill>
                <a:schemeClr val="dk2"/>
              </a:solidFill>
            </a:endParaRPr>
          </a:p>
        </p:txBody>
      </p:sp>
      <p:cxnSp>
        <p:nvCxnSpPr>
          <p:cNvPr id="1983" name="Google Shape;1983;p176"/>
          <p:cNvCxnSpPr/>
          <p:nvPr/>
        </p:nvCxnSpPr>
        <p:spPr>
          <a:xfrm rot="10800000">
            <a:off x="12396950" y="12988075"/>
            <a:ext cx="2820000" cy="1495500"/>
          </a:xfrm>
          <a:prstGeom prst="straightConnector1">
            <a:avLst/>
          </a:prstGeom>
          <a:noFill/>
          <a:ln w="114300" cap="flat" cmpd="sng">
            <a:solidFill>
              <a:schemeClr val="dk2"/>
            </a:solidFill>
            <a:prstDash val="solid"/>
            <a:round/>
            <a:headEnd type="stealth" w="med" len="med"/>
            <a:tailEnd type="none" w="med" len="med"/>
          </a:ln>
        </p:spPr>
      </p:cxnSp>
      <p:cxnSp>
        <p:nvCxnSpPr>
          <p:cNvPr id="1984" name="Google Shape;1984;p176"/>
          <p:cNvCxnSpPr/>
          <p:nvPr/>
        </p:nvCxnSpPr>
        <p:spPr>
          <a:xfrm rot="10800000" flipH="1">
            <a:off x="13977775" y="12894100"/>
            <a:ext cx="2050800" cy="789600"/>
          </a:xfrm>
          <a:prstGeom prst="straightConnector1">
            <a:avLst/>
          </a:prstGeom>
          <a:noFill/>
          <a:ln w="114300" cap="flat" cmpd="sng">
            <a:solidFill>
              <a:schemeClr val="dk2"/>
            </a:solidFill>
            <a:prstDash val="solid"/>
            <a:round/>
            <a:headEnd type="stealth" w="med" len="med"/>
            <a:tailEnd type="none" w="med" len="med"/>
          </a:ln>
        </p:spPr>
      </p:cxnSp>
      <p:pic>
        <p:nvPicPr>
          <p:cNvPr id="1985" name="Google Shape;1985;p176"/>
          <p:cNvPicPr preferRelativeResize="0"/>
          <p:nvPr/>
        </p:nvPicPr>
        <p:blipFill>
          <a:blip r:embed="rId3">
            <a:alphaModFix/>
          </a:blip>
          <a:stretch>
            <a:fillRect/>
          </a:stretch>
        </p:blipFill>
        <p:spPr>
          <a:xfrm rot="209175">
            <a:off x="22101600" y="14126623"/>
            <a:ext cx="3388851" cy="4161353"/>
          </a:xfrm>
          <a:prstGeom prst="rect">
            <a:avLst/>
          </a:prstGeom>
          <a:noFill/>
          <a:ln>
            <a:noFill/>
          </a:ln>
        </p:spPr>
      </p:pic>
      <p:sp>
        <p:nvSpPr>
          <p:cNvPr id="1986" name="Google Shape;1986;p176"/>
          <p:cNvSpPr/>
          <p:nvPr/>
        </p:nvSpPr>
        <p:spPr>
          <a:xfrm>
            <a:off x="18710400" y="14313475"/>
            <a:ext cx="3967200" cy="2010000"/>
          </a:xfrm>
          <a:prstGeom prst="roundRect">
            <a:avLst>
              <a:gd name="adj" fmla="val 48000"/>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2"/>
                </a:solidFill>
              </a:rPr>
              <a:t>embed-&lt;&gt;</a:t>
            </a:r>
            <a:endParaRPr sz="4800" b="1">
              <a:solidFill>
                <a:schemeClr val="dk2"/>
              </a:solidFill>
            </a:endParaRPr>
          </a:p>
        </p:txBody>
      </p:sp>
      <p:cxnSp>
        <p:nvCxnSpPr>
          <p:cNvPr id="1987" name="Google Shape;1987;p176"/>
          <p:cNvCxnSpPr/>
          <p:nvPr/>
        </p:nvCxnSpPr>
        <p:spPr>
          <a:xfrm rot="10800000">
            <a:off x="21797325" y="12835750"/>
            <a:ext cx="1456500" cy="1368300"/>
          </a:xfrm>
          <a:prstGeom prst="straightConnector1">
            <a:avLst/>
          </a:prstGeom>
          <a:noFill/>
          <a:ln w="114300" cap="flat" cmpd="sng">
            <a:solidFill>
              <a:schemeClr val="dk2"/>
            </a:solidFill>
            <a:prstDash val="solid"/>
            <a:round/>
            <a:headEnd type="stealth" w="med" len="med"/>
            <a:tailEnd type="none" w="med" len="med"/>
          </a:ln>
        </p:spPr>
      </p:cxnSp>
      <p:grpSp>
        <p:nvGrpSpPr>
          <p:cNvPr id="1988" name="Google Shape;1988;p176"/>
          <p:cNvGrpSpPr/>
          <p:nvPr/>
        </p:nvGrpSpPr>
        <p:grpSpPr>
          <a:xfrm>
            <a:off x="5975097" y="7635854"/>
            <a:ext cx="25284880" cy="3591116"/>
            <a:chOff x="3668642" y="5530605"/>
            <a:chExt cx="31324182" cy="5014825"/>
          </a:xfrm>
        </p:grpSpPr>
        <p:sp>
          <p:nvSpPr>
            <p:cNvPr id="1989" name="Google Shape;1989;p176"/>
            <p:cNvSpPr/>
            <p:nvPr/>
          </p:nvSpPr>
          <p:spPr>
            <a:xfrm rot="-1701829">
              <a:off x="28090431" y="7110325"/>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images/generate</a:t>
              </a:r>
              <a:endParaRPr sz="4800" b="1">
                <a:solidFill>
                  <a:schemeClr val="dk1"/>
                </a:solidFill>
              </a:endParaRPr>
            </a:p>
          </p:txBody>
        </p:sp>
        <p:sp>
          <p:nvSpPr>
            <p:cNvPr id="1990" name="Google Shape;1990;p176"/>
            <p:cNvSpPr/>
            <p:nvPr/>
          </p:nvSpPr>
          <p:spPr>
            <a:xfrm rot="-1701829">
              <a:off x="15023412" y="7207902"/>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chat/completion</a:t>
              </a:r>
              <a:endParaRPr sz="4800" b="1">
                <a:solidFill>
                  <a:schemeClr val="dk1"/>
                </a:solidFill>
              </a:endParaRPr>
            </a:p>
          </p:txBody>
        </p:sp>
        <p:sp>
          <p:nvSpPr>
            <p:cNvPr id="1991" name="Google Shape;1991;p176"/>
            <p:cNvSpPr/>
            <p:nvPr/>
          </p:nvSpPr>
          <p:spPr>
            <a:xfrm rot="-1701829">
              <a:off x="10118740" y="7345174"/>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completion</a:t>
              </a:r>
              <a:endParaRPr sz="4800" b="1">
                <a:solidFill>
                  <a:schemeClr val="dk1"/>
                </a:solidFill>
              </a:endParaRPr>
            </a:p>
          </p:txBody>
        </p:sp>
        <p:sp>
          <p:nvSpPr>
            <p:cNvPr id="1992" name="Google Shape;1992;p176"/>
            <p:cNvSpPr/>
            <p:nvPr/>
          </p:nvSpPr>
          <p:spPr>
            <a:xfrm rot="-1701829">
              <a:off x="3574149" y="7595750"/>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models</a:t>
              </a:r>
              <a:endParaRPr sz="4800" b="1">
                <a:solidFill>
                  <a:schemeClr val="dk1"/>
                </a:solidFill>
              </a:endParaRPr>
            </a:p>
          </p:txBody>
        </p:sp>
        <p:sp>
          <p:nvSpPr>
            <p:cNvPr id="1993" name="Google Shape;1993;p176"/>
            <p:cNvSpPr/>
            <p:nvPr/>
          </p:nvSpPr>
          <p:spPr>
            <a:xfrm rot="-1701829">
              <a:off x="22519897" y="7323145"/>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embeddings</a:t>
              </a:r>
              <a:endParaRPr sz="4800" b="1">
                <a:solidFill>
                  <a:schemeClr val="dk1"/>
                </a:solidFill>
              </a:endParaRPr>
            </a:p>
          </p:txBody>
        </p:sp>
      </p:grpSp>
      <p:pic>
        <p:nvPicPr>
          <p:cNvPr id="1994" name="Google Shape;1994;p176"/>
          <p:cNvPicPr preferRelativeResize="0"/>
          <p:nvPr/>
        </p:nvPicPr>
        <p:blipFill>
          <a:blip r:embed="rId3">
            <a:alphaModFix/>
          </a:blip>
          <a:stretch>
            <a:fillRect/>
          </a:stretch>
        </p:blipFill>
        <p:spPr>
          <a:xfrm rot="209174">
            <a:off x="30398372" y="14262963"/>
            <a:ext cx="3388856" cy="4024974"/>
          </a:xfrm>
          <a:prstGeom prst="rect">
            <a:avLst/>
          </a:prstGeom>
          <a:noFill/>
          <a:ln>
            <a:noFill/>
          </a:ln>
        </p:spPr>
      </p:pic>
      <p:sp>
        <p:nvSpPr>
          <p:cNvPr id="1995" name="Google Shape;1995;p176"/>
          <p:cNvSpPr/>
          <p:nvPr/>
        </p:nvSpPr>
        <p:spPr>
          <a:xfrm>
            <a:off x="27009325" y="14313475"/>
            <a:ext cx="3967200" cy="2010000"/>
          </a:xfrm>
          <a:prstGeom prst="roundRect">
            <a:avLst>
              <a:gd name="adj" fmla="val 48000"/>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2"/>
                </a:solidFill>
              </a:rPr>
              <a:t>Dalle-3</a:t>
            </a:r>
            <a:endParaRPr sz="4800" b="1">
              <a:solidFill>
                <a:schemeClr val="dk2"/>
              </a:solidFill>
            </a:endParaRPr>
          </a:p>
        </p:txBody>
      </p:sp>
      <p:cxnSp>
        <p:nvCxnSpPr>
          <p:cNvPr id="1996" name="Google Shape;1996;p176"/>
          <p:cNvCxnSpPr/>
          <p:nvPr/>
        </p:nvCxnSpPr>
        <p:spPr>
          <a:xfrm rot="10800000">
            <a:off x="22929475" y="12872775"/>
            <a:ext cx="1549200" cy="1391400"/>
          </a:xfrm>
          <a:prstGeom prst="straightConnector1">
            <a:avLst/>
          </a:prstGeom>
          <a:noFill/>
          <a:ln w="114300" cap="flat" cmpd="sng">
            <a:solidFill>
              <a:schemeClr val="dk2"/>
            </a:solidFill>
            <a:prstDash val="solid"/>
            <a:round/>
            <a:headEnd type="stealth" w="med" len="med"/>
            <a:tailEnd type="none" w="med" len="med"/>
          </a:ln>
        </p:spPr>
      </p:cxnSp>
      <p:cxnSp>
        <p:nvCxnSpPr>
          <p:cNvPr id="1997" name="Google Shape;1997;p176"/>
          <p:cNvCxnSpPr/>
          <p:nvPr/>
        </p:nvCxnSpPr>
        <p:spPr>
          <a:xfrm rot="10800000">
            <a:off x="30086708" y="12765887"/>
            <a:ext cx="1773600" cy="1208100"/>
          </a:xfrm>
          <a:prstGeom prst="straightConnector1">
            <a:avLst/>
          </a:prstGeom>
          <a:noFill/>
          <a:ln w="114300" cap="flat" cmpd="sng">
            <a:solidFill>
              <a:schemeClr val="dk2"/>
            </a:solidFill>
            <a:prstDash val="solid"/>
            <a:round/>
            <a:headEnd type="stealth" w="med" len="med"/>
            <a:tailEnd type="none" w="med" len="med"/>
          </a:ln>
        </p:spPr>
      </p:cxnSp>
      <p:cxnSp>
        <p:nvCxnSpPr>
          <p:cNvPr id="1998" name="Google Shape;1998;p176"/>
          <p:cNvCxnSpPr/>
          <p:nvPr/>
        </p:nvCxnSpPr>
        <p:spPr>
          <a:xfrm rot="10800000" flipH="1">
            <a:off x="6805750" y="12851250"/>
            <a:ext cx="15000" cy="6311700"/>
          </a:xfrm>
          <a:prstGeom prst="straightConnector1">
            <a:avLst/>
          </a:prstGeom>
          <a:noFill/>
          <a:ln w="114300" cap="flat" cmpd="sng">
            <a:solidFill>
              <a:schemeClr val="dk2"/>
            </a:solidFill>
            <a:prstDash val="solid"/>
            <a:round/>
            <a:headEnd type="none" w="med" len="med"/>
            <a:tailEnd type="none" w="med" len="med"/>
          </a:ln>
        </p:spPr>
      </p:cxnSp>
      <p:cxnSp>
        <p:nvCxnSpPr>
          <p:cNvPr id="1999" name="Google Shape;1999;p176"/>
          <p:cNvCxnSpPr/>
          <p:nvPr/>
        </p:nvCxnSpPr>
        <p:spPr>
          <a:xfrm>
            <a:off x="6765850" y="19141750"/>
            <a:ext cx="22219200" cy="0"/>
          </a:xfrm>
          <a:prstGeom prst="straightConnector1">
            <a:avLst/>
          </a:prstGeom>
          <a:noFill/>
          <a:ln w="114300" cap="flat" cmpd="sng">
            <a:solidFill>
              <a:schemeClr val="dk2"/>
            </a:solidFill>
            <a:prstDash val="solid"/>
            <a:round/>
            <a:headEnd type="none" w="med" len="med"/>
            <a:tailEnd type="none" w="med" len="med"/>
          </a:ln>
        </p:spPr>
      </p:cxnSp>
      <p:cxnSp>
        <p:nvCxnSpPr>
          <p:cNvPr id="2000" name="Google Shape;2000;p176"/>
          <p:cNvCxnSpPr>
            <a:stCxn id="1982" idx="2"/>
          </p:cNvCxnSpPr>
          <p:nvPr/>
        </p:nvCxnSpPr>
        <p:spPr>
          <a:xfrm flipH="1">
            <a:off x="12552175" y="16431275"/>
            <a:ext cx="66600" cy="2744100"/>
          </a:xfrm>
          <a:prstGeom prst="straightConnector1">
            <a:avLst/>
          </a:prstGeom>
          <a:noFill/>
          <a:ln w="114300" cap="flat" cmpd="sng">
            <a:solidFill>
              <a:schemeClr val="dk2"/>
            </a:solidFill>
            <a:prstDash val="solid"/>
            <a:round/>
            <a:headEnd type="stealth" w="med" len="med"/>
            <a:tailEnd type="none" w="med" len="med"/>
          </a:ln>
        </p:spPr>
      </p:cxnSp>
      <p:cxnSp>
        <p:nvCxnSpPr>
          <p:cNvPr id="2001" name="Google Shape;2001;p176"/>
          <p:cNvCxnSpPr/>
          <p:nvPr/>
        </p:nvCxnSpPr>
        <p:spPr>
          <a:xfrm flipH="1">
            <a:off x="21095950" y="16388013"/>
            <a:ext cx="66600" cy="2744100"/>
          </a:xfrm>
          <a:prstGeom prst="straightConnector1">
            <a:avLst/>
          </a:prstGeom>
          <a:noFill/>
          <a:ln w="114300" cap="flat" cmpd="sng">
            <a:solidFill>
              <a:schemeClr val="dk2"/>
            </a:solidFill>
            <a:prstDash val="solid"/>
            <a:round/>
            <a:headEnd type="stealth" w="med" len="med"/>
            <a:tailEnd type="none" w="med" len="med"/>
          </a:ln>
        </p:spPr>
      </p:cxnSp>
      <p:cxnSp>
        <p:nvCxnSpPr>
          <p:cNvPr id="2002" name="Google Shape;2002;p176"/>
          <p:cNvCxnSpPr/>
          <p:nvPr/>
        </p:nvCxnSpPr>
        <p:spPr>
          <a:xfrm flipH="1">
            <a:off x="28959625" y="16427850"/>
            <a:ext cx="66600" cy="2744100"/>
          </a:xfrm>
          <a:prstGeom prst="straightConnector1">
            <a:avLst/>
          </a:prstGeom>
          <a:noFill/>
          <a:ln w="114300" cap="flat" cmpd="sng">
            <a:solidFill>
              <a:schemeClr val="dk2"/>
            </a:solidFill>
            <a:prstDash val="solid"/>
            <a:round/>
            <a:headEnd type="stealth" w="med" len="med"/>
            <a:tailEnd type="none" w="med" len="med"/>
          </a:ln>
        </p:spPr>
      </p:cxnSp>
      <p:pic>
        <p:nvPicPr>
          <p:cNvPr id="2003" name="Google Shape;2003;p176"/>
          <p:cNvPicPr preferRelativeResize="0"/>
          <p:nvPr/>
        </p:nvPicPr>
        <p:blipFill>
          <a:blip r:embed="rId3">
            <a:alphaModFix/>
          </a:blip>
          <a:stretch>
            <a:fillRect/>
          </a:stretch>
        </p:blipFill>
        <p:spPr>
          <a:xfrm rot="209174">
            <a:off x="7914423" y="14202455"/>
            <a:ext cx="3388855" cy="4009691"/>
          </a:xfrm>
          <a:prstGeom prst="rect">
            <a:avLst/>
          </a:prstGeom>
          <a:noFill/>
          <a:ln>
            <a:noFill/>
          </a:ln>
        </p:spPr>
      </p:pic>
      <p:cxnSp>
        <p:nvCxnSpPr>
          <p:cNvPr id="2004" name="Google Shape;2004;p176"/>
          <p:cNvCxnSpPr>
            <a:stCxn id="2003" idx="0"/>
          </p:cNvCxnSpPr>
          <p:nvPr/>
        </p:nvCxnSpPr>
        <p:spPr>
          <a:xfrm rot="10800000" flipH="1">
            <a:off x="9677296" y="12988024"/>
            <a:ext cx="2467200" cy="1215600"/>
          </a:xfrm>
          <a:prstGeom prst="straightConnector1">
            <a:avLst/>
          </a:prstGeom>
          <a:noFill/>
          <a:ln w="114300" cap="flat" cmpd="sng">
            <a:solidFill>
              <a:schemeClr val="dk2"/>
            </a:solidFill>
            <a:prstDash val="solid"/>
            <a:round/>
            <a:headEnd type="stealth" w="med" len="med"/>
            <a:tailEnd type="none" w="med" len="med"/>
          </a:ln>
        </p:spPr>
      </p:cxnSp>
      <p:sp>
        <p:nvSpPr>
          <p:cNvPr id="2005" name="Google Shape;2005;p176"/>
          <p:cNvSpPr/>
          <p:nvPr/>
        </p:nvSpPr>
        <p:spPr>
          <a:xfrm>
            <a:off x="6820750" y="3730600"/>
            <a:ext cx="24155700" cy="1680900"/>
          </a:xfrm>
          <a:prstGeom prst="roundRect">
            <a:avLst>
              <a:gd name="adj" fmla="val 16667"/>
            </a:avLst>
          </a:prstGeom>
          <a:solidFill>
            <a:srgbClr val="FFE5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t>End-User Application</a:t>
            </a:r>
            <a:endParaRPr sz="4800" b="1"/>
          </a:p>
        </p:txBody>
      </p:sp>
      <p:sp>
        <p:nvSpPr>
          <p:cNvPr id="2006" name="Google Shape;2006;p176"/>
          <p:cNvSpPr/>
          <p:nvPr/>
        </p:nvSpPr>
        <p:spPr>
          <a:xfrm>
            <a:off x="17254075" y="6369550"/>
            <a:ext cx="14164800" cy="1680900"/>
          </a:xfrm>
          <a:prstGeom prst="roundRect">
            <a:avLst>
              <a:gd name="adj" fmla="val 16667"/>
            </a:avLst>
          </a:prstGeom>
          <a:solidFill>
            <a:srgbClr val="D0E0E3"/>
          </a:solidFill>
          <a:ln w="9525" cap="flat" cmpd="sng">
            <a:solidFill>
              <a:srgbClr val="CFE2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t>Retriever Microservice</a:t>
            </a:r>
            <a:endParaRPr sz="4800" b="1"/>
          </a:p>
        </p:txBody>
      </p:sp>
      <p:sp>
        <p:nvSpPr>
          <p:cNvPr id="2007" name="Google Shape;2007;p176"/>
          <p:cNvSpPr/>
          <p:nvPr/>
        </p:nvSpPr>
        <p:spPr>
          <a:xfrm>
            <a:off x="2227325" y="12851250"/>
            <a:ext cx="32153700" cy="7068900"/>
          </a:xfrm>
          <a:prstGeom prst="rect">
            <a:avLst/>
          </a:prstGeom>
          <a:solidFill>
            <a:srgbClr val="FFFFFF">
              <a:alpha val="7658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08" name="Google Shape;2008;p176"/>
          <p:cNvSpPr/>
          <p:nvPr/>
        </p:nvSpPr>
        <p:spPr>
          <a:xfrm rot="10653637">
            <a:off x="4071922" y="9431315"/>
            <a:ext cx="1607056" cy="4401300"/>
          </a:xfrm>
          <a:prstGeom prst="arc">
            <a:avLst>
              <a:gd name="adj1" fmla="val 17030713"/>
              <a:gd name="adj2" fmla="val 4735350"/>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009" name="Google Shape;2009;p176"/>
          <p:cNvSpPr/>
          <p:nvPr/>
        </p:nvSpPr>
        <p:spPr>
          <a:xfrm rot="-146363">
            <a:off x="30975797" y="9431315"/>
            <a:ext cx="1607056" cy="4401300"/>
          </a:xfrm>
          <a:prstGeom prst="arc">
            <a:avLst>
              <a:gd name="adj1" fmla="val 17030713"/>
              <a:gd name="adj2" fmla="val 4735350"/>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010" name="Google Shape;2010;p176"/>
          <p:cNvSpPr/>
          <p:nvPr/>
        </p:nvSpPr>
        <p:spPr>
          <a:xfrm>
            <a:off x="11816200" y="17494475"/>
            <a:ext cx="14164800" cy="1680900"/>
          </a:xfrm>
          <a:prstGeom prst="roundRect">
            <a:avLst>
              <a:gd name="adj" fmla="val 16667"/>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Server Management</a:t>
            </a:r>
            <a:endParaRPr sz="4800" b="1">
              <a:solidFill>
                <a:schemeClr val="dk1"/>
              </a:solidFill>
            </a:endParaRPr>
          </a:p>
        </p:txBody>
      </p:sp>
      <p:sp>
        <p:nvSpPr>
          <p:cNvPr id="2011" name="Google Shape;2011;p176"/>
          <p:cNvSpPr/>
          <p:nvPr/>
        </p:nvSpPr>
        <p:spPr>
          <a:xfrm>
            <a:off x="12877125" y="5683225"/>
            <a:ext cx="7857900" cy="1680900"/>
          </a:xfrm>
          <a:prstGeom prst="roundRect">
            <a:avLst>
              <a:gd name="adj" fmla="val 16667"/>
            </a:avLst>
          </a:prstGeom>
          <a:solidFill>
            <a:srgbClr val="C9DAF8"/>
          </a:solidFill>
          <a:ln w="9525"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t>Query Router</a:t>
            </a:r>
            <a:endParaRPr sz="4800" b="1"/>
          </a:p>
        </p:txBody>
      </p:sp>
      <p:sp>
        <p:nvSpPr>
          <p:cNvPr id="2012" name="Google Shape;2012;p176"/>
          <p:cNvSpPr/>
          <p:nvPr/>
        </p:nvSpPr>
        <p:spPr>
          <a:xfrm>
            <a:off x="8346575" y="6994875"/>
            <a:ext cx="7857900" cy="1680900"/>
          </a:xfrm>
          <a:prstGeom prst="roundRect">
            <a:avLst>
              <a:gd name="adj" fmla="val 16667"/>
            </a:avLst>
          </a:prstGeom>
          <a:solidFill>
            <a:srgbClr val="A4C2F4"/>
          </a:solidFill>
          <a:ln w="9525"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t>Endpoint Selector</a:t>
            </a:r>
            <a:endParaRPr sz="4800" b="1"/>
          </a:p>
        </p:txBody>
      </p:sp>
    </p:spTree>
  </p:cSld>
  <p:clrMapOvr>
    <a:masterClrMapping/>
  </p:clrMapOvr>
  <mc:AlternateContent xmlns:mc="http://schemas.openxmlformats.org/markup-compatibility/2006" xmlns:p14="http://schemas.microsoft.com/office/powerpoint/2010/main">
    <mc:Choice Requires="p14">
      <p:transition spd="slow" p14:dur="2000" advTm="155578"/>
    </mc:Choice>
    <mc:Fallback xmlns="">
      <p:transition spd="slow" advTm="155578"/>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2017"/>
        <p:cNvGrpSpPr/>
        <p:nvPr/>
      </p:nvGrpSpPr>
      <p:grpSpPr>
        <a:xfrm>
          <a:off x="0" y="0"/>
          <a:ext cx="0" cy="0"/>
          <a:chOff x="0" y="0"/>
          <a:chExt cx="0" cy="0"/>
        </a:xfrm>
      </p:grpSpPr>
      <p:sp>
        <p:nvSpPr>
          <p:cNvPr id="2018" name="Google Shape;2018;p177"/>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Query Router Access</a:t>
            </a:r>
            <a:endParaRPr sz="8400"/>
          </a:p>
        </p:txBody>
      </p:sp>
      <p:sp>
        <p:nvSpPr>
          <p:cNvPr id="2019" name="Google Shape;2019;p177"/>
          <p:cNvSpPr/>
          <p:nvPr/>
        </p:nvSpPr>
        <p:spPr>
          <a:xfrm>
            <a:off x="20740250" y="5664250"/>
            <a:ext cx="9883200" cy="5325300"/>
          </a:xfrm>
          <a:prstGeom prst="rect">
            <a:avLst/>
          </a:prstGeom>
          <a:solidFill>
            <a:srgbClr val="E6EDEA"/>
          </a:solidFill>
          <a:ln>
            <a:noFill/>
          </a:ln>
        </p:spPr>
        <p:txBody>
          <a:bodyPr spcFirstLastPara="1" wrap="square" lIns="457200" tIns="91425" rIns="45700" bIns="91425" anchor="ctr" anchorCtr="0">
            <a:noAutofit/>
          </a:bodyPr>
          <a:lstStyle/>
          <a:p>
            <a:pPr marL="0" marR="0" lvl="0" indent="0" algn="l" rtl="0">
              <a:lnSpc>
                <a:spcPct val="90000"/>
              </a:lnSpc>
              <a:spcBef>
                <a:spcPts val="0"/>
              </a:spcBef>
              <a:spcAft>
                <a:spcPts val="0"/>
              </a:spcAft>
              <a:buNone/>
            </a:pPr>
            <a:r>
              <a:rPr lang="en-US" sz="4800">
                <a:solidFill>
                  <a:srgbClr val="9E0000"/>
                </a:solidFill>
                <a:latin typeface="Roboto Mono"/>
                <a:ea typeface="Roboto Mono"/>
                <a:cs typeface="Roboto Mono"/>
                <a:sym typeface="Roboto Mono"/>
              </a:rPr>
              <a:t>&lt;s&gt;[INST]&lt;&lt;SYS&gt;&gt;</a:t>
            </a:r>
            <a:endParaRPr sz="4800">
              <a:solidFill>
                <a:srgbClr val="9E0000"/>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800">
                <a:solidFill>
                  <a:srgbClr val="9E0000"/>
                </a:solidFill>
                <a:latin typeface="Roboto Mono"/>
                <a:ea typeface="Roboto Mono"/>
                <a:cs typeface="Roboto Mono"/>
                <a:sym typeface="Roboto Mono"/>
              </a:rPr>
              <a:t>{{system_message}}</a:t>
            </a:r>
            <a:endParaRPr sz="4800">
              <a:solidFill>
                <a:srgbClr val="9E0000"/>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800">
                <a:solidFill>
                  <a:srgbClr val="9E0000"/>
                </a:solidFill>
                <a:latin typeface="Roboto Mono"/>
                <a:ea typeface="Roboto Mono"/>
                <a:cs typeface="Roboto Mono"/>
                <a:sym typeface="Roboto Mono"/>
              </a:rPr>
              <a:t>&lt;&lt;/SYS&gt;&gt;</a:t>
            </a:r>
            <a:endParaRPr sz="4800">
              <a:solidFill>
                <a:srgbClr val="9E0000"/>
              </a:solidFill>
              <a:latin typeface="Roboto Mono"/>
              <a:ea typeface="Roboto Mono"/>
              <a:cs typeface="Roboto Mono"/>
              <a:sym typeface="Roboto Mono"/>
            </a:endParaRPr>
          </a:p>
          <a:p>
            <a:pPr marL="0" marR="0" lvl="0" indent="0" algn="l" rtl="0">
              <a:lnSpc>
                <a:spcPct val="90000"/>
              </a:lnSpc>
              <a:spcBef>
                <a:spcPts val="0"/>
              </a:spcBef>
              <a:spcAft>
                <a:spcPts val="0"/>
              </a:spcAft>
              <a:buNone/>
            </a:pPr>
            <a:endParaRPr sz="4800">
              <a:solidFill>
                <a:srgbClr val="000000"/>
              </a:solidFill>
              <a:latin typeface="Roboto Mono"/>
              <a:ea typeface="Roboto Mono"/>
              <a:cs typeface="Roboto Mono"/>
              <a:sym typeface="Roboto Mono"/>
            </a:endParaRPr>
          </a:p>
          <a:p>
            <a:pPr marL="0" marR="0" lvl="0" indent="0" algn="l" rtl="0">
              <a:lnSpc>
                <a:spcPct val="90000"/>
              </a:lnSpc>
              <a:spcBef>
                <a:spcPts val="0"/>
              </a:spcBef>
              <a:spcAft>
                <a:spcPts val="0"/>
              </a:spcAft>
              <a:buNone/>
            </a:pPr>
            <a:r>
              <a:rPr lang="en-US" sz="4800">
                <a:solidFill>
                  <a:srgbClr val="0071C5"/>
                </a:solidFill>
                <a:latin typeface="Roboto Mono"/>
                <a:ea typeface="Roboto Mono"/>
                <a:cs typeface="Roboto Mono"/>
                <a:sym typeface="Roboto Mono"/>
              </a:rPr>
              <a:t>{{instruction}}</a:t>
            </a:r>
            <a:r>
              <a:rPr lang="en-US" sz="4800">
                <a:solidFill>
                  <a:srgbClr val="000000"/>
                </a:solidFill>
                <a:latin typeface="Roboto Mono"/>
                <a:ea typeface="Roboto Mono"/>
                <a:cs typeface="Roboto Mono"/>
                <a:sym typeface="Roboto Mono"/>
              </a:rPr>
              <a:t> [/INST] </a:t>
            </a:r>
            <a:r>
              <a:rPr lang="en-US" sz="4800">
                <a:solidFill>
                  <a:srgbClr val="5D1682"/>
                </a:solidFill>
                <a:latin typeface="Roboto Mono"/>
                <a:ea typeface="Roboto Mono"/>
                <a:cs typeface="Roboto Mono"/>
                <a:sym typeface="Roboto Mono"/>
              </a:rPr>
              <a:t>{{primer}}</a:t>
            </a:r>
            <a:endParaRPr sz="4800">
              <a:solidFill>
                <a:srgbClr val="588A00"/>
              </a:solidFill>
              <a:latin typeface="Roboto Mono"/>
              <a:ea typeface="Roboto Mono"/>
              <a:cs typeface="Roboto Mono"/>
              <a:sym typeface="Roboto Mono"/>
            </a:endParaRPr>
          </a:p>
          <a:p>
            <a:pPr marL="0" marR="0" lvl="0" indent="0" algn="l" rtl="0">
              <a:lnSpc>
                <a:spcPct val="90000"/>
              </a:lnSpc>
              <a:spcBef>
                <a:spcPts val="0"/>
              </a:spcBef>
              <a:spcAft>
                <a:spcPts val="0"/>
              </a:spcAft>
              <a:buNone/>
            </a:pPr>
            <a:endParaRPr sz="4800">
              <a:solidFill>
                <a:srgbClr val="000000"/>
              </a:solidFill>
              <a:latin typeface="Roboto Mono"/>
              <a:ea typeface="Roboto Mono"/>
              <a:cs typeface="Roboto Mono"/>
              <a:sym typeface="Roboto Mono"/>
            </a:endParaRPr>
          </a:p>
        </p:txBody>
      </p:sp>
      <p:sp>
        <p:nvSpPr>
          <p:cNvPr id="2020" name="Google Shape;2020;p177"/>
          <p:cNvSpPr/>
          <p:nvPr/>
        </p:nvSpPr>
        <p:spPr>
          <a:xfrm>
            <a:off x="20740250" y="11934825"/>
            <a:ext cx="9883200" cy="4546500"/>
          </a:xfrm>
          <a:prstGeom prst="rect">
            <a:avLst/>
          </a:prstGeom>
          <a:solidFill>
            <a:srgbClr val="E6EDEA"/>
          </a:solidFill>
          <a:ln>
            <a:noFill/>
          </a:ln>
        </p:spPr>
        <p:txBody>
          <a:bodyPr spcFirstLastPara="1" wrap="square" lIns="457200" tIns="91425" rIns="45700" bIns="91425" anchor="ctr" anchorCtr="0">
            <a:noAutofit/>
          </a:bodyPr>
          <a:lstStyle/>
          <a:p>
            <a:pPr marL="0" lvl="0" indent="0" algn="l" rtl="0">
              <a:lnSpc>
                <a:spcPct val="90000"/>
              </a:lnSpc>
              <a:spcBef>
                <a:spcPts val="0"/>
              </a:spcBef>
              <a:spcAft>
                <a:spcPts val="0"/>
              </a:spcAft>
              <a:buNone/>
            </a:pPr>
            <a:r>
              <a:rPr lang="en-US" sz="4800">
                <a:solidFill>
                  <a:schemeClr val="accent2"/>
                </a:solidFill>
                <a:latin typeface="Roboto Mono"/>
                <a:ea typeface="Roboto Mono"/>
                <a:cs typeface="Roboto Mono"/>
                <a:sym typeface="Roboto Mono"/>
              </a:rPr>
              <a:t>{</a:t>
            </a:r>
            <a:endParaRPr sz="4800">
              <a:solidFill>
                <a:schemeClr val="accent2"/>
              </a:solidFill>
              <a:latin typeface="Roboto Mono"/>
              <a:ea typeface="Roboto Mono"/>
              <a:cs typeface="Roboto Mono"/>
              <a:sym typeface="Roboto Mono"/>
            </a:endParaRPr>
          </a:p>
          <a:p>
            <a:pPr marL="0" lvl="0" indent="0" algn="l" rtl="0">
              <a:lnSpc>
                <a:spcPct val="90000"/>
              </a:lnSpc>
              <a:spcBef>
                <a:spcPts val="0"/>
              </a:spcBef>
              <a:spcAft>
                <a:spcPts val="0"/>
              </a:spcAft>
              <a:buNone/>
            </a:pPr>
            <a:r>
              <a:rPr lang="en-US" sz="4800">
                <a:solidFill>
                  <a:schemeClr val="accent2"/>
                </a:solidFill>
                <a:latin typeface="Roboto Mono"/>
                <a:ea typeface="Roboto Mono"/>
                <a:cs typeface="Roboto Mono"/>
                <a:sym typeface="Roboto Mono"/>
              </a:rPr>
              <a:t>	“context”:{{context}}</a:t>
            </a:r>
            <a:endParaRPr sz="4800">
              <a:solidFill>
                <a:schemeClr val="accent2"/>
              </a:solidFill>
              <a:latin typeface="Roboto Mono"/>
              <a:ea typeface="Roboto Mono"/>
              <a:cs typeface="Roboto Mono"/>
              <a:sym typeface="Roboto Mono"/>
            </a:endParaRPr>
          </a:p>
          <a:p>
            <a:pPr marL="0" lvl="0" indent="0" algn="l" rtl="0">
              <a:lnSpc>
                <a:spcPct val="90000"/>
              </a:lnSpc>
              <a:spcBef>
                <a:spcPts val="0"/>
              </a:spcBef>
              <a:spcAft>
                <a:spcPts val="0"/>
              </a:spcAft>
              <a:buNone/>
            </a:pPr>
            <a:r>
              <a:rPr lang="en-US" sz="4800">
                <a:solidFill>
                  <a:schemeClr val="accent2"/>
                </a:solidFill>
                <a:latin typeface="Roboto Mono"/>
                <a:ea typeface="Roboto Mono"/>
                <a:cs typeface="Roboto Mono"/>
                <a:sym typeface="Roboto Mono"/>
              </a:rPr>
              <a:t>	“model”:“query”/”doc”</a:t>
            </a:r>
            <a:endParaRPr sz="4800">
              <a:solidFill>
                <a:schemeClr val="accent2"/>
              </a:solidFill>
              <a:latin typeface="Roboto Mono"/>
              <a:ea typeface="Roboto Mono"/>
              <a:cs typeface="Roboto Mono"/>
              <a:sym typeface="Roboto Mono"/>
            </a:endParaRPr>
          </a:p>
          <a:p>
            <a:pPr marL="0" lvl="0" indent="0" algn="l" rtl="0">
              <a:lnSpc>
                <a:spcPct val="90000"/>
              </a:lnSpc>
              <a:spcBef>
                <a:spcPts val="0"/>
              </a:spcBef>
              <a:spcAft>
                <a:spcPts val="0"/>
              </a:spcAft>
              <a:buClr>
                <a:schemeClr val="lt1"/>
              </a:buClr>
              <a:buFont typeface="Arial"/>
              <a:buNone/>
            </a:pPr>
            <a:r>
              <a:rPr lang="en-US" sz="4800">
                <a:solidFill>
                  <a:schemeClr val="accent2"/>
                </a:solidFill>
                <a:latin typeface="Roboto Mono"/>
                <a:ea typeface="Roboto Mono"/>
                <a:cs typeface="Roboto Mono"/>
                <a:sym typeface="Roboto Mono"/>
              </a:rPr>
              <a:t>}</a:t>
            </a:r>
            <a:endParaRPr sz="4800">
              <a:solidFill>
                <a:schemeClr val="accent2"/>
              </a:solidFill>
              <a:latin typeface="Roboto Mono"/>
              <a:ea typeface="Roboto Mono"/>
              <a:cs typeface="Roboto Mono"/>
              <a:sym typeface="Roboto Mono"/>
            </a:endParaRPr>
          </a:p>
        </p:txBody>
      </p:sp>
      <p:sp>
        <p:nvSpPr>
          <p:cNvPr id="2021" name="Google Shape;2021;p177"/>
          <p:cNvSpPr/>
          <p:nvPr/>
        </p:nvSpPr>
        <p:spPr>
          <a:xfrm>
            <a:off x="1159200" y="5664250"/>
            <a:ext cx="10988100" cy="118659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rgbClr val="980000"/>
                </a:solidFill>
                <a:latin typeface="Roboto Mono"/>
                <a:ea typeface="Roboto Mono"/>
                <a:cs typeface="Roboto Mono"/>
                <a:sym typeface="Roboto Mono"/>
              </a:rPr>
              <a:t>{</a:t>
            </a:r>
            <a:endParaRPr sz="4400" b="1">
              <a:solidFill>
                <a:srgbClr val="980000"/>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dk2"/>
                </a:solidFill>
                <a:latin typeface="Roboto Mono"/>
                <a:ea typeface="Roboto Mono"/>
                <a:cs typeface="Roboto Mono"/>
                <a:sym typeface="Roboto Mono"/>
              </a:rPr>
              <a:t>"messages": [{</a:t>
            </a:r>
            <a:endParaRPr sz="4400" b="1">
              <a:solidFill>
                <a:schemeClr val="dk2"/>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dk2"/>
                </a:solidFill>
                <a:latin typeface="Roboto Mono"/>
                <a:ea typeface="Roboto Mono"/>
                <a:cs typeface="Roboto Mono"/>
                <a:sym typeface="Roboto Mono"/>
              </a:rPr>
              <a:t>  "content": "...",</a:t>
            </a:r>
            <a:endParaRPr sz="4400" b="1">
              <a:solidFill>
                <a:schemeClr val="dk2"/>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dk2"/>
                </a:solidFill>
                <a:latin typeface="Roboto Mono"/>
                <a:ea typeface="Roboto Mono"/>
                <a:cs typeface="Roboto Mono"/>
                <a:sym typeface="Roboto Mono"/>
              </a:rPr>
              <a:t>  "role": "system"</a:t>
            </a:r>
            <a:endParaRPr sz="4400" b="1">
              <a:solidFill>
                <a:schemeClr val="dk2"/>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b="1">
                <a:solidFill>
                  <a:schemeClr val="dk2"/>
                </a:solidFill>
                <a:latin typeface="Roboto Mono"/>
                <a:ea typeface="Roboto Mono"/>
                <a:cs typeface="Roboto Mono"/>
                <a:sym typeface="Roboto Mono"/>
              </a:rPr>
              <a:t>},{</a:t>
            </a:r>
            <a:endParaRPr sz="4400" b="1">
              <a:solidFill>
                <a:schemeClr val="dk2"/>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b="1">
                <a:solidFill>
                  <a:schemeClr val="dk2"/>
                </a:solidFill>
                <a:latin typeface="Roboto Mono"/>
                <a:ea typeface="Roboto Mono"/>
                <a:cs typeface="Roboto Mono"/>
                <a:sym typeface="Roboto Mono"/>
              </a:rPr>
              <a:t>  "content": "...",</a:t>
            </a:r>
            <a:endParaRPr sz="4400" b="1">
              <a:solidFill>
                <a:schemeClr val="dk2"/>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b="1">
                <a:solidFill>
                  <a:schemeClr val="dk2"/>
                </a:solidFill>
                <a:latin typeface="Roboto Mono"/>
                <a:ea typeface="Roboto Mono"/>
                <a:cs typeface="Roboto Mono"/>
                <a:sym typeface="Roboto Mono"/>
              </a:rPr>
              <a:t>  "role": "user"</a:t>
            </a:r>
            <a:endParaRPr sz="4400" b="1">
              <a:solidFill>
                <a:schemeClr val="dk2"/>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b="1">
                <a:solidFill>
                  <a:schemeClr val="dk2"/>
                </a:solidFill>
                <a:latin typeface="Roboto Mono"/>
                <a:ea typeface="Roboto Mono"/>
                <a:cs typeface="Roboto Mono"/>
                <a:sym typeface="Roboto Mono"/>
              </a:rPr>
              <a:t>}],</a:t>
            </a:r>
            <a:endParaRPr sz="4400" b="1">
              <a:solidFill>
                <a:schemeClr val="dk2"/>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a:solidFill>
                  <a:srgbClr val="38761D"/>
                </a:solidFill>
                <a:latin typeface="Roboto Mono"/>
                <a:ea typeface="Roboto Mono"/>
                <a:cs typeface="Roboto Mono"/>
                <a:sym typeface="Roboto Mono"/>
              </a:rPr>
              <a:t>"model": ”mixtral”,</a:t>
            </a:r>
            <a:endParaRPr sz="4400">
              <a:solidFill>
                <a:srgbClr val="38761D"/>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a:solidFill>
                  <a:srgbClr val="38761D"/>
                </a:solidFill>
                <a:latin typeface="Roboto Mono"/>
                <a:ea typeface="Roboto Mono"/>
                <a:cs typeface="Roboto Mono"/>
                <a:sym typeface="Roboto Mono"/>
              </a:rPr>
              <a:t>"temperature": 0.2,</a:t>
            </a:r>
            <a:endParaRPr sz="4400">
              <a:solidFill>
                <a:srgbClr val="38761D"/>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a:solidFill>
                  <a:srgbClr val="38761D"/>
                </a:solidFill>
                <a:latin typeface="Roboto Mono"/>
                <a:ea typeface="Roboto Mono"/>
                <a:cs typeface="Roboto Mono"/>
                <a:sym typeface="Roboto Mono"/>
              </a:rPr>
              <a:t>"top_p": 0.7,</a:t>
            </a:r>
            <a:endParaRPr sz="4400">
              <a:solidFill>
                <a:srgbClr val="38761D"/>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a:solidFill>
                  <a:srgbClr val="38761D"/>
                </a:solidFill>
                <a:latin typeface="Roboto Mono"/>
                <a:ea typeface="Roboto Mono"/>
                <a:cs typeface="Roboto Mono"/>
                <a:sym typeface="Roboto Mono"/>
              </a:rPr>
              <a:t>"max_tokens": 1024,</a:t>
            </a:r>
            <a:endParaRPr sz="4400">
              <a:solidFill>
                <a:srgbClr val="38761D"/>
              </a:solidFill>
              <a:latin typeface="Roboto Mono"/>
              <a:ea typeface="Roboto Mono"/>
              <a:cs typeface="Roboto Mono"/>
              <a:sym typeface="Roboto Mono"/>
            </a:endParaRPr>
          </a:p>
          <a:p>
            <a:pPr marL="0" lvl="0" indent="0" algn="l" rtl="0">
              <a:lnSpc>
                <a:spcPct val="115000"/>
              </a:lnSpc>
              <a:spcBef>
                <a:spcPts val="0"/>
              </a:spcBef>
              <a:spcAft>
                <a:spcPts val="0"/>
              </a:spcAft>
              <a:buClr>
                <a:schemeClr val="lt1"/>
              </a:buClr>
              <a:buSzPts val="1100"/>
              <a:buFont typeface="Arial"/>
              <a:buNone/>
            </a:pPr>
            <a:r>
              <a:rPr lang="en-US" sz="4400">
                <a:solidFill>
                  <a:srgbClr val="38761D"/>
                </a:solidFill>
                <a:latin typeface="Roboto Mono"/>
                <a:ea typeface="Roboto Mono"/>
                <a:cs typeface="Roboto Mono"/>
                <a:sym typeface="Roboto Mono"/>
              </a:rPr>
              <a:t>"stream": True</a:t>
            </a:r>
            <a:endParaRPr sz="4400">
              <a:solidFill>
                <a:srgbClr val="38761D"/>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rgbClr val="9E0000"/>
                </a:solidFill>
                <a:latin typeface="Roboto Mono"/>
                <a:ea typeface="Roboto Mono"/>
                <a:cs typeface="Roboto Mono"/>
                <a:sym typeface="Roboto Mono"/>
              </a:rPr>
              <a:t>}</a:t>
            </a:r>
            <a:endParaRPr sz="4400" b="1">
              <a:solidFill>
                <a:srgbClr val="9E0000"/>
              </a:solidFill>
              <a:latin typeface="Roboto Mono"/>
              <a:ea typeface="Roboto Mono"/>
              <a:cs typeface="Roboto Mono"/>
              <a:sym typeface="Roboto Mono"/>
            </a:endParaRPr>
          </a:p>
        </p:txBody>
      </p:sp>
      <p:pic>
        <p:nvPicPr>
          <p:cNvPr id="2022" name="Google Shape;2022;p177"/>
          <p:cNvPicPr preferRelativeResize="0"/>
          <p:nvPr/>
        </p:nvPicPr>
        <p:blipFill>
          <a:blip r:embed="rId3">
            <a:alphaModFix/>
          </a:blip>
          <a:stretch>
            <a:fillRect/>
          </a:stretch>
        </p:blipFill>
        <p:spPr>
          <a:xfrm rot="209174">
            <a:off x="32948972" y="12036471"/>
            <a:ext cx="3388856" cy="4342809"/>
          </a:xfrm>
          <a:prstGeom prst="rect">
            <a:avLst/>
          </a:prstGeom>
          <a:noFill/>
          <a:ln>
            <a:noFill/>
          </a:ln>
        </p:spPr>
      </p:pic>
      <p:sp>
        <p:nvSpPr>
          <p:cNvPr id="2023" name="Google Shape;2023;p177"/>
          <p:cNvSpPr/>
          <p:nvPr/>
        </p:nvSpPr>
        <p:spPr>
          <a:xfrm>
            <a:off x="29414700" y="9891938"/>
            <a:ext cx="2856000" cy="1341900"/>
          </a:xfrm>
          <a:prstGeom prst="roundRect">
            <a:avLst>
              <a:gd name="adj" fmla="val 48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accent1"/>
                </a:solidFill>
              </a:rPr>
              <a:t>SDXL</a:t>
            </a:r>
            <a:endParaRPr sz="4800" b="1">
              <a:solidFill>
                <a:schemeClr val="accent1"/>
              </a:solidFill>
            </a:endParaRPr>
          </a:p>
        </p:txBody>
      </p:sp>
      <p:sp>
        <p:nvSpPr>
          <p:cNvPr id="2024" name="Google Shape;2024;p177"/>
          <p:cNvSpPr/>
          <p:nvPr/>
        </p:nvSpPr>
        <p:spPr>
          <a:xfrm>
            <a:off x="28285125" y="10926250"/>
            <a:ext cx="2856000" cy="1341900"/>
          </a:xfrm>
          <a:prstGeom prst="roundRect">
            <a:avLst>
              <a:gd name="adj" fmla="val 48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4800" b="1">
                <a:solidFill>
                  <a:schemeClr val="accent1"/>
                </a:solidFill>
              </a:rPr>
              <a:t>Llama</a:t>
            </a:r>
            <a:endParaRPr sz="4800" b="1">
              <a:solidFill>
                <a:schemeClr val="dk2"/>
              </a:solidFill>
            </a:endParaRPr>
          </a:p>
        </p:txBody>
      </p:sp>
      <p:grpSp>
        <p:nvGrpSpPr>
          <p:cNvPr id="2025" name="Google Shape;2025;p177"/>
          <p:cNvGrpSpPr/>
          <p:nvPr/>
        </p:nvGrpSpPr>
        <p:grpSpPr>
          <a:xfrm>
            <a:off x="30937400" y="2761612"/>
            <a:ext cx="4758585" cy="5380392"/>
            <a:chOff x="29787719" y="6862336"/>
            <a:chExt cx="6788281" cy="8294114"/>
          </a:xfrm>
        </p:grpSpPr>
        <p:grpSp>
          <p:nvGrpSpPr>
            <p:cNvPr id="2026" name="Google Shape;2026;p177"/>
            <p:cNvGrpSpPr/>
            <p:nvPr/>
          </p:nvGrpSpPr>
          <p:grpSpPr>
            <a:xfrm>
              <a:off x="29787719" y="6862336"/>
              <a:ext cx="6398180" cy="6224007"/>
              <a:chOff x="30623444" y="6710212"/>
              <a:chExt cx="5561700" cy="5189700"/>
            </a:xfrm>
          </p:grpSpPr>
          <p:sp>
            <p:nvSpPr>
              <p:cNvPr id="2027" name="Google Shape;2027;p177"/>
              <p:cNvSpPr/>
              <p:nvPr/>
            </p:nvSpPr>
            <p:spPr>
              <a:xfrm>
                <a:off x="30623444" y="6710212"/>
                <a:ext cx="5561700" cy="5189700"/>
              </a:xfrm>
              <a:prstGeom prst="roundRect">
                <a:avLst>
                  <a:gd name="adj" fmla="val 16667"/>
                </a:avLst>
              </a:prstGeom>
              <a:solidFill>
                <a:srgbClr val="74AA9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028" name="Google Shape;2028;p177"/>
              <p:cNvPicPr preferRelativeResize="0"/>
              <p:nvPr/>
            </p:nvPicPr>
            <p:blipFill>
              <a:blip r:embed="rId4">
                <a:alphaModFix/>
              </a:blip>
              <a:stretch>
                <a:fillRect/>
              </a:stretch>
            </p:blipFill>
            <p:spPr>
              <a:xfrm>
                <a:off x="33455008" y="6937622"/>
                <a:ext cx="2523686" cy="2523707"/>
              </a:xfrm>
              <a:prstGeom prst="rect">
                <a:avLst/>
              </a:prstGeom>
              <a:noFill/>
              <a:ln>
                <a:noFill/>
              </a:ln>
            </p:spPr>
          </p:pic>
          <p:sp>
            <p:nvSpPr>
              <p:cNvPr id="2029" name="Google Shape;2029;p177"/>
              <p:cNvSpPr/>
              <p:nvPr/>
            </p:nvSpPr>
            <p:spPr>
              <a:xfrm>
                <a:off x="30922225" y="9257025"/>
                <a:ext cx="2856000" cy="940800"/>
              </a:xfrm>
              <a:prstGeom prst="roundRect">
                <a:avLst>
                  <a:gd name="adj" fmla="val 48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b="1">
                    <a:solidFill>
                      <a:schemeClr val="accent1"/>
                    </a:solidFill>
                  </a:rPr>
                  <a:t>Dalle-3</a:t>
                </a:r>
                <a:endParaRPr sz="2800" b="1">
                  <a:solidFill>
                    <a:schemeClr val="accent1"/>
                  </a:solidFill>
                </a:endParaRPr>
              </a:p>
            </p:txBody>
          </p:sp>
          <p:sp>
            <p:nvSpPr>
              <p:cNvPr id="2030" name="Google Shape;2030;p177"/>
              <p:cNvSpPr/>
              <p:nvPr/>
            </p:nvSpPr>
            <p:spPr>
              <a:xfrm>
                <a:off x="30922225" y="10328950"/>
                <a:ext cx="2856000" cy="1021800"/>
              </a:xfrm>
              <a:prstGeom prst="roundRect">
                <a:avLst>
                  <a:gd name="adj" fmla="val 48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b="1">
                    <a:solidFill>
                      <a:schemeClr val="accent2"/>
                    </a:solidFill>
                  </a:rPr>
                  <a:t>Embed</a:t>
                </a:r>
                <a:endParaRPr sz="2800" b="1">
                  <a:solidFill>
                    <a:schemeClr val="accent2"/>
                  </a:solidFill>
                </a:endParaRPr>
              </a:p>
            </p:txBody>
          </p:sp>
          <p:sp>
            <p:nvSpPr>
              <p:cNvPr id="2031" name="Google Shape;2031;p177"/>
              <p:cNvSpPr/>
              <p:nvPr/>
            </p:nvSpPr>
            <p:spPr>
              <a:xfrm>
                <a:off x="31012075" y="8185100"/>
                <a:ext cx="2676300" cy="940800"/>
              </a:xfrm>
              <a:prstGeom prst="roundRect">
                <a:avLst>
                  <a:gd name="adj" fmla="val 48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b="1">
                    <a:solidFill>
                      <a:schemeClr val="dk2"/>
                    </a:solidFill>
                  </a:rPr>
                  <a:t>GPT4</a:t>
                </a:r>
                <a:endParaRPr sz="2800" b="1">
                  <a:solidFill>
                    <a:schemeClr val="dk2"/>
                  </a:solidFill>
                </a:endParaRPr>
              </a:p>
            </p:txBody>
          </p:sp>
        </p:grpSp>
        <p:pic>
          <p:nvPicPr>
            <p:cNvPr id="2032" name="Google Shape;2032;p177"/>
            <p:cNvPicPr preferRelativeResize="0"/>
            <p:nvPr/>
          </p:nvPicPr>
          <p:blipFill>
            <a:blip r:embed="rId3">
              <a:alphaModFix/>
            </a:blip>
            <a:stretch>
              <a:fillRect/>
            </a:stretch>
          </p:blipFill>
          <p:spPr>
            <a:xfrm rot="209174">
              <a:off x="33116147" y="10711871"/>
              <a:ext cx="3388856" cy="4342809"/>
            </a:xfrm>
            <a:prstGeom prst="rect">
              <a:avLst/>
            </a:prstGeom>
            <a:noFill/>
            <a:ln>
              <a:noFill/>
            </a:ln>
          </p:spPr>
        </p:pic>
      </p:grpSp>
      <p:pic>
        <p:nvPicPr>
          <p:cNvPr id="2033" name="Google Shape;2033;p177"/>
          <p:cNvPicPr preferRelativeResize="0"/>
          <p:nvPr/>
        </p:nvPicPr>
        <p:blipFill>
          <a:blip r:embed="rId3">
            <a:alphaModFix/>
          </a:blip>
          <a:stretch>
            <a:fillRect/>
          </a:stretch>
        </p:blipFill>
        <p:spPr>
          <a:xfrm rot="209174">
            <a:off x="31995122" y="13085571"/>
            <a:ext cx="3388856" cy="4342809"/>
          </a:xfrm>
          <a:prstGeom prst="rect">
            <a:avLst/>
          </a:prstGeom>
          <a:noFill/>
          <a:ln>
            <a:noFill/>
          </a:ln>
        </p:spPr>
      </p:pic>
      <p:sp>
        <p:nvSpPr>
          <p:cNvPr id="2034" name="Google Shape;2034;p177"/>
          <p:cNvSpPr/>
          <p:nvPr/>
        </p:nvSpPr>
        <p:spPr>
          <a:xfrm>
            <a:off x="12147300" y="6255150"/>
            <a:ext cx="8592900" cy="2010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35" name="Google Shape;2035;p177"/>
          <p:cNvSpPr/>
          <p:nvPr/>
        </p:nvSpPr>
        <p:spPr>
          <a:xfrm>
            <a:off x="12746725" y="9152450"/>
            <a:ext cx="7394100" cy="6377700"/>
          </a:xfrm>
          <a:prstGeom prst="roundRect">
            <a:avLst>
              <a:gd name="adj" fmla="val 16667"/>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endParaRPr sz="5400" b="1">
              <a:solidFill>
                <a:schemeClr val="lt1"/>
              </a:solidFill>
            </a:endParaRPr>
          </a:p>
          <a:p>
            <a:pPr marL="0" lvl="0" indent="0" algn="ctr" rtl="0">
              <a:lnSpc>
                <a:spcPct val="150000"/>
              </a:lnSpc>
              <a:spcBef>
                <a:spcPts val="0"/>
              </a:spcBef>
              <a:spcAft>
                <a:spcPts val="0"/>
              </a:spcAft>
              <a:buNone/>
            </a:pPr>
            <a:r>
              <a:rPr lang="en-US" sz="5400" b="1">
                <a:solidFill>
                  <a:schemeClr val="lt1"/>
                </a:solidFill>
              </a:rPr>
              <a:t>Facilitate</a:t>
            </a:r>
            <a:endParaRPr sz="5400" b="1">
              <a:solidFill>
                <a:schemeClr val="lt1"/>
              </a:solidFill>
            </a:endParaRPr>
          </a:p>
          <a:p>
            <a:pPr marL="0" lvl="0" indent="0" algn="ctr" rtl="0">
              <a:lnSpc>
                <a:spcPct val="150000"/>
              </a:lnSpc>
              <a:spcBef>
                <a:spcPts val="0"/>
              </a:spcBef>
              <a:spcAft>
                <a:spcPts val="0"/>
              </a:spcAft>
              <a:buNone/>
            </a:pPr>
            <a:r>
              <a:rPr lang="en-US" sz="5400" b="1">
                <a:solidFill>
                  <a:schemeClr val="lt1"/>
                </a:solidFill>
              </a:rPr>
              <a:t>Monitor</a:t>
            </a:r>
            <a:endParaRPr sz="5400" b="1">
              <a:solidFill>
                <a:schemeClr val="lt1"/>
              </a:solidFill>
            </a:endParaRPr>
          </a:p>
          <a:p>
            <a:pPr marL="0" lvl="0" indent="0" algn="ctr" rtl="0">
              <a:lnSpc>
                <a:spcPct val="150000"/>
              </a:lnSpc>
              <a:spcBef>
                <a:spcPts val="0"/>
              </a:spcBef>
              <a:spcAft>
                <a:spcPts val="0"/>
              </a:spcAft>
              <a:buNone/>
            </a:pPr>
            <a:r>
              <a:rPr lang="en-US" sz="5400" b="1">
                <a:solidFill>
                  <a:schemeClr val="lt1"/>
                </a:solidFill>
              </a:rPr>
              <a:t>Optimize</a:t>
            </a:r>
            <a:endParaRPr sz="5400" b="1">
              <a:solidFill>
                <a:schemeClr val="lt1"/>
              </a:solidFill>
            </a:endParaRPr>
          </a:p>
          <a:p>
            <a:pPr marL="0" lvl="0" indent="0" algn="ctr" rtl="0">
              <a:lnSpc>
                <a:spcPct val="150000"/>
              </a:lnSpc>
              <a:spcBef>
                <a:spcPts val="0"/>
              </a:spcBef>
              <a:spcAft>
                <a:spcPts val="0"/>
              </a:spcAft>
              <a:buNone/>
            </a:pPr>
            <a:r>
              <a:rPr lang="en-US" sz="5400" b="1">
                <a:solidFill>
                  <a:schemeClr val="lt1"/>
                </a:solidFill>
              </a:rPr>
              <a:t>Load Balance</a:t>
            </a:r>
            <a:endParaRPr sz="5400" b="1">
              <a:solidFill>
                <a:schemeClr val="lt1"/>
              </a:solidFill>
            </a:endParaRPr>
          </a:p>
        </p:txBody>
      </p:sp>
      <p:sp>
        <p:nvSpPr>
          <p:cNvPr id="2036" name="Google Shape;2036;p177"/>
          <p:cNvSpPr/>
          <p:nvPr/>
        </p:nvSpPr>
        <p:spPr>
          <a:xfrm>
            <a:off x="12746725" y="8341625"/>
            <a:ext cx="7394100" cy="2104800"/>
          </a:xfrm>
          <a:prstGeom prst="roundRect">
            <a:avLst>
              <a:gd name="adj" fmla="val 16667"/>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200" b="1">
                <a:solidFill>
                  <a:schemeClr val="dk1"/>
                </a:solidFill>
              </a:rPr>
              <a:t>/chat/completions</a:t>
            </a:r>
            <a:endParaRPr sz="6200" b="1">
              <a:solidFill>
                <a:schemeClr val="dk1"/>
              </a:solidFill>
            </a:endParaRPr>
          </a:p>
        </p:txBody>
      </p:sp>
      <p:pic>
        <p:nvPicPr>
          <p:cNvPr id="2037" name="Google Shape;2037;p177"/>
          <p:cNvPicPr preferRelativeResize="0"/>
          <p:nvPr/>
        </p:nvPicPr>
        <p:blipFill>
          <a:blip r:embed="rId5">
            <a:alphaModFix/>
          </a:blip>
          <a:stretch>
            <a:fillRect/>
          </a:stretch>
        </p:blipFill>
        <p:spPr>
          <a:xfrm>
            <a:off x="14678338" y="6861987"/>
            <a:ext cx="3530851" cy="2290468"/>
          </a:xfrm>
          <a:prstGeom prst="rect">
            <a:avLst/>
          </a:prstGeom>
          <a:noFill/>
          <a:ln>
            <a:noFill/>
          </a:ln>
        </p:spPr>
      </p:pic>
      <p:pic>
        <p:nvPicPr>
          <p:cNvPr id="2038" name="Google Shape;2038;p177"/>
          <p:cNvPicPr preferRelativeResize="0"/>
          <p:nvPr/>
        </p:nvPicPr>
        <p:blipFill>
          <a:blip r:embed="rId6">
            <a:alphaModFix/>
          </a:blip>
          <a:stretch>
            <a:fillRect/>
          </a:stretch>
        </p:blipFill>
        <p:spPr>
          <a:xfrm>
            <a:off x="29625200" y="12597912"/>
            <a:ext cx="2434975" cy="3220325"/>
          </a:xfrm>
          <a:prstGeom prst="rect">
            <a:avLst/>
          </a:prstGeom>
          <a:noFill/>
          <a:ln>
            <a:noFill/>
          </a:ln>
        </p:spPr>
      </p:pic>
      <p:pic>
        <p:nvPicPr>
          <p:cNvPr id="2039" name="Google Shape;2039;p177"/>
          <p:cNvPicPr preferRelativeResize="0"/>
          <p:nvPr/>
        </p:nvPicPr>
        <p:blipFill>
          <a:blip r:embed="rId6">
            <a:alphaModFix/>
          </a:blip>
          <a:stretch>
            <a:fillRect/>
          </a:stretch>
        </p:blipFill>
        <p:spPr>
          <a:xfrm>
            <a:off x="30937406" y="11290498"/>
            <a:ext cx="2180125" cy="2883351"/>
          </a:xfrm>
          <a:prstGeom prst="rect">
            <a:avLst/>
          </a:prstGeom>
          <a:noFill/>
          <a:ln>
            <a:noFill/>
          </a:ln>
        </p:spPr>
      </p:pic>
      <p:pic>
        <p:nvPicPr>
          <p:cNvPr id="2040" name="Google Shape;2040;p177"/>
          <p:cNvPicPr preferRelativeResize="0"/>
          <p:nvPr/>
        </p:nvPicPr>
        <p:blipFill>
          <a:blip r:embed="rId6">
            <a:alphaModFix/>
          </a:blip>
          <a:stretch>
            <a:fillRect/>
          </a:stretch>
        </p:blipFill>
        <p:spPr>
          <a:xfrm>
            <a:off x="32319100" y="9915687"/>
            <a:ext cx="2180125" cy="2883347"/>
          </a:xfrm>
          <a:prstGeom prst="rect">
            <a:avLst/>
          </a:prstGeom>
          <a:noFill/>
          <a:ln>
            <a:noFill/>
          </a:ln>
        </p:spPr>
      </p:pic>
      <p:sp>
        <p:nvSpPr>
          <p:cNvPr id="2041" name="Google Shape;2041;p177"/>
          <p:cNvSpPr/>
          <p:nvPr/>
        </p:nvSpPr>
        <p:spPr>
          <a:xfrm>
            <a:off x="31222875" y="9045288"/>
            <a:ext cx="2856000" cy="1341900"/>
          </a:xfrm>
          <a:prstGeom prst="roundRect">
            <a:avLst>
              <a:gd name="adj" fmla="val 48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accent1"/>
                </a:solidFill>
              </a:rPr>
              <a:t>VLM</a:t>
            </a:r>
            <a:endParaRPr sz="4800" b="1">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70784"/>
    </mc:Choice>
    <mc:Fallback xmlns="">
      <p:transition spd="slow" advTm="70784"/>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2045"/>
        <p:cNvGrpSpPr/>
        <p:nvPr/>
      </p:nvGrpSpPr>
      <p:grpSpPr>
        <a:xfrm>
          <a:off x="0" y="0"/>
          <a:ext cx="0" cy="0"/>
          <a:chOff x="0" y="0"/>
          <a:chExt cx="0" cy="0"/>
        </a:xfrm>
      </p:grpSpPr>
      <p:sp>
        <p:nvSpPr>
          <p:cNvPr id="2046" name="Google Shape;2046;p178"/>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NVIDIA NIM Optimized Inference Microservices</a:t>
            </a:r>
            <a:endParaRPr sz="8400"/>
          </a:p>
        </p:txBody>
      </p:sp>
      <p:sp>
        <p:nvSpPr>
          <p:cNvPr id="2047" name="Google Shape;2047;p178"/>
          <p:cNvSpPr txBox="1"/>
          <p:nvPr/>
        </p:nvSpPr>
        <p:spPr>
          <a:xfrm>
            <a:off x="11525250" y="2514600"/>
            <a:ext cx="13525500" cy="9327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600"/>
              </a:spcAft>
              <a:buNone/>
            </a:pPr>
            <a:r>
              <a:rPr lang="en-US" sz="5400" b="1">
                <a:solidFill>
                  <a:schemeClr val="dk2"/>
                </a:solidFill>
                <a:latin typeface="NVIDIA Sans"/>
                <a:ea typeface="NVIDIA Sans"/>
                <a:cs typeface="NVIDIA Sans"/>
                <a:sym typeface="NVIDIA Sans"/>
              </a:rPr>
              <a:t>Pre-Optimized Deployment Primitive</a:t>
            </a:r>
            <a:endParaRPr sz="5400" b="1">
              <a:solidFill>
                <a:schemeClr val="dk2"/>
              </a:solidFill>
              <a:latin typeface="NVIDIA Sans"/>
              <a:ea typeface="NVIDIA Sans"/>
              <a:cs typeface="NVIDIA Sans"/>
              <a:sym typeface="NVIDIA Sans"/>
            </a:endParaRPr>
          </a:p>
        </p:txBody>
      </p:sp>
      <p:pic>
        <p:nvPicPr>
          <p:cNvPr id="2048" name="Google Shape;2048;p178"/>
          <p:cNvPicPr preferRelativeResize="0"/>
          <p:nvPr/>
        </p:nvPicPr>
        <p:blipFill>
          <a:blip r:embed="rId3">
            <a:alphaModFix/>
          </a:blip>
          <a:stretch>
            <a:fillRect/>
          </a:stretch>
        </p:blipFill>
        <p:spPr>
          <a:xfrm>
            <a:off x="809575" y="4116525"/>
            <a:ext cx="20837550" cy="14071451"/>
          </a:xfrm>
          <a:prstGeom prst="rect">
            <a:avLst/>
          </a:prstGeom>
          <a:noFill/>
          <a:ln>
            <a:noFill/>
          </a:ln>
        </p:spPr>
      </p:pic>
      <p:sp>
        <p:nvSpPr>
          <p:cNvPr id="2049" name="Google Shape;2049;p178"/>
          <p:cNvSpPr/>
          <p:nvPr/>
        </p:nvSpPr>
        <p:spPr>
          <a:xfrm>
            <a:off x="28389325" y="13419750"/>
            <a:ext cx="28560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SDXL</a:t>
            </a:r>
            <a:endParaRPr sz="4800" b="1">
              <a:solidFill>
                <a:srgbClr val="000000"/>
              </a:solidFill>
            </a:endParaRPr>
          </a:p>
        </p:txBody>
      </p:sp>
      <p:sp>
        <p:nvSpPr>
          <p:cNvPr id="2050" name="Google Shape;2050;p178"/>
          <p:cNvSpPr/>
          <p:nvPr/>
        </p:nvSpPr>
        <p:spPr>
          <a:xfrm>
            <a:off x="26226500" y="13660950"/>
            <a:ext cx="26763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b="1">
                <a:solidFill>
                  <a:srgbClr val="000000"/>
                </a:solidFill>
              </a:rPr>
              <a:t>E5</a:t>
            </a:r>
            <a:endParaRPr sz="4100" b="1">
              <a:solidFill>
                <a:srgbClr val="000000"/>
              </a:solidFill>
            </a:endParaRPr>
          </a:p>
        </p:txBody>
      </p:sp>
      <p:sp>
        <p:nvSpPr>
          <p:cNvPr id="2051" name="Google Shape;2051;p178"/>
          <p:cNvSpPr/>
          <p:nvPr/>
        </p:nvSpPr>
        <p:spPr>
          <a:xfrm>
            <a:off x="24152238" y="13419750"/>
            <a:ext cx="28560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Mixtral</a:t>
            </a:r>
            <a:endParaRPr sz="4800" b="1">
              <a:solidFill>
                <a:srgbClr val="000000"/>
              </a:solidFill>
            </a:endParaRPr>
          </a:p>
        </p:txBody>
      </p:sp>
      <p:sp>
        <p:nvSpPr>
          <p:cNvPr id="2052" name="Google Shape;2052;p178"/>
          <p:cNvSpPr/>
          <p:nvPr/>
        </p:nvSpPr>
        <p:spPr>
          <a:xfrm>
            <a:off x="32626400" y="13317375"/>
            <a:ext cx="28560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VideoGen</a:t>
            </a:r>
            <a:endParaRPr sz="4800" b="1">
              <a:solidFill>
                <a:srgbClr val="000000"/>
              </a:solidFill>
            </a:endParaRPr>
          </a:p>
        </p:txBody>
      </p:sp>
      <p:sp>
        <p:nvSpPr>
          <p:cNvPr id="2053" name="Google Shape;2053;p178"/>
          <p:cNvSpPr/>
          <p:nvPr/>
        </p:nvSpPr>
        <p:spPr>
          <a:xfrm>
            <a:off x="30853125" y="13902150"/>
            <a:ext cx="2359800" cy="15276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0000"/>
                </a:solidFill>
              </a:rPr>
              <a:t>RIVA</a:t>
            </a:r>
            <a:endParaRPr sz="4800" b="1">
              <a:solidFill>
                <a:srgbClr val="000000"/>
              </a:solidFill>
            </a:endParaRPr>
          </a:p>
        </p:txBody>
      </p:sp>
      <p:sp>
        <p:nvSpPr>
          <p:cNvPr id="2054" name="Google Shape;2054;p178"/>
          <p:cNvSpPr/>
          <p:nvPr/>
        </p:nvSpPr>
        <p:spPr>
          <a:xfrm>
            <a:off x="25559375" y="10686488"/>
            <a:ext cx="38832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8564"/>
                </a:solidFill>
              </a:rPr>
              <a:t>NIM</a:t>
            </a:r>
            <a:endParaRPr sz="4800" b="1">
              <a:solidFill>
                <a:srgbClr val="008564"/>
              </a:solidFill>
            </a:endParaRPr>
          </a:p>
          <a:p>
            <a:pPr marL="0" lvl="0" indent="0" algn="ctr" rtl="0">
              <a:spcBef>
                <a:spcPts val="0"/>
              </a:spcBef>
              <a:spcAft>
                <a:spcPts val="0"/>
              </a:spcAft>
              <a:buNone/>
            </a:pPr>
            <a:r>
              <a:rPr lang="en-US" sz="4800" b="1">
                <a:solidFill>
                  <a:srgbClr val="008564"/>
                </a:solidFill>
              </a:rPr>
              <a:t>Server</a:t>
            </a:r>
            <a:endParaRPr sz="4800" b="1">
              <a:solidFill>
                <a:srgbClr val="008564"/>
              </a:solidFill>
            </a:endParaRPr>
          </a:p>
        </p:txBody>
      </p:sp>
      <p:sp>
        <p:nvSpPr>
          <p:cNvPr id="2055" name="Google Shape;2055;p178"/>
          <p:cNvSpPr/>
          <p:nvPr/>
        </p:nvSpPr>
        <p:spPr>
          <a:xfrm>
            <a:off x="29971950" y="10632325"/>
            <a:ext cx="38832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008564"/>
                </a:solidFill>
              </a:rPr>
              <a:t>Custom Modules</a:t>
            </a:r>
            <a:endParaRPr sz="4800" b="1">
              <a:solidFill>
                <a:srgbClr val="008564"/>
              </a:solidFill>
            </a:endParaRPr>
          </a:p>
        </p:txBody>
      </p:sp>
      <p:sp>
        <p:nvSpPr>
          <p:cNvPr id="2056" name="Google Shape;2056;p178"/>
          <p:cNvSpPr/>
          <p:nvPr/>
        </p:nvSpPr>
        <p:spPr>
          <a:xfrm>
            <a:off x="27775113" y="6266463"/>
            <a:ext cx="38832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76B900"/>
                </a:solidFill>
              </a:rPr>
              <a:t>General Chatbot</a:t>
            </a:r>
            <a:endParaRPr sz="4800" b="1">
              <a:solidFill>
                <a:srgbClr val="76B900"/>
              </a:solidFill>
            </a:endParaRPr>
          </a:p>
        </p:txBody>
      </p:sp>
      <p:sp>
        <p:nvSpPr>
          <p:cNvPr id="2057" name="Google Shape;2057;p178"/>
          <p:cNvSpPr/>
          <p:nvPr/>
        </p:nvSpPr>
        <p:spPr>
          <a:xfrm>
            <a:off x="30563888" y="7899063"/>
            <a:ext cx="38832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76B900"/>
                </a:solidFill>
              </a:rPr>
              <a:t>Document</a:t>
            </a:r>
            <a:endParaRPr sz="4800" b="1">
              <a:solidFill>
                <a:srgbClr val="76B900"/>
              </a:solidFill>
            </a:endParaRPr>
          </a:p>
          <a:p>
            <a:pPr marL="0" lvl="0" indent="0" algn="ctr" rtl="0">
              <a:spcBef>
                <a:spcPts val="0"/>
              </a:spcBef>
              <a:spcAft>
                <a:spcPts val="0"/>
              </a:spcAft>
              <a:buNone/>
            </a:pPr>
            <a:r>
              <a:rPr lang="en-US" sz="4800" b="1">
                <a:solidFill>
                  <a:srgbClr val="76B900"/>
                </a:solidFill>
              </a:rPr>
              <a:t>Copilot</a:t>
            </a:r>
            <a:endParaRPr sz="4800" b="1">
              <a:solidFill>
                <a:srgbClr val="76B900"/>
              </a:solidFill>
            </a:endParaRPr>
          </a:p>
        </p:txBody>
      </p:sp>
      <p:sp>
        <p:nvSpPr>
          <p:cNvPr id="2058" name="Google Shape;2058;p178"/>
          <p:cNvSpPr/>
          <p:nvPr/>
        </p:nvSpPr>
        <p:spPr>
          <a:xfrm>
            <a:off x="24967450" y="7787688"/>
            <a:ext cx="38832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76B900"/>
                </a:solidFill>
              </a:rPr>
              <a:t>Image Generator</a:t>
            </a:r>
            <a:endParaRPr sz="4800" b="1">
              <a:solidFill>
                <a:srgbClr val="76B900"/>
              </a:solidFill>
            </a:endParaRPr>
          </a:p>
        </p:txBody>
      </p:sp>
      <p:sp>
        <p:nvSpPr>
          <p:cNvPr id="2059" name="Google Shape;2059;p178"/>
          <p:cNvSpPr/>
          <p:nvPr/>
        </p:nvSpPr>
        <p:spPr>
          <a:xfrm>
            <a:off x="28369125" y="16393375"/>
            <a:ext cx="26763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b="1">
                <a:solidFill>
                  <a:srgbClr val="000000"/>
                </a:solidFill>
              </a:rPr>
              <a:t>K8s</a:t>
            </a:r>
            <a:endParaRPr sz="4100" b="1">
              <a:solidFill>
                <a:srgbClr val="000000"/>
              </a:solidFill>
            </a:endParaRPr>
          </a:p>
        </p:txBody>
      </p:sp>
      <p:sp>
        <p:nvSpPr>
          <p:cNvPr id="2060" name="Google Shape;2060;p178"/>
          <p:cNvSpPr/>
          <p:nvPr/>
        </p:nvSpPr>
        <p:spPr>
          <a:xfrm>
            <a:off x="26226500" y="17571150"/>
            <a:ext cx="26763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b="1">
                <a:solidFill>
                  <a:srgbClr val="000000"/>
                </a:solidFill>
              </a:rPr>
              <a:t>Azure</a:t>
            </a:r>
            <a:endParaRPr sz="4100" b="1">
              <a:solidFill>
                <a:srgbClr val="000000"/>
              </a:solidFill>
            </a:endParaRPr>
          </a:p>
          <a:p>
            <a:pPr marL="0" lvl="0" indent="0" algn="ctr" rtl="0">
              <a:spcBef>
                <a:spcPts val="0"/>
              </a:spcBef>
              <a:spcAft>
                <a:spcPts val="0"/>
              </a:spcAft>
              <a:buNone/>
            </a:pPr>
            <a:r>
              <a:rPr lang="en-US" sz="4100" b="1">
                <a:solidFill>
                  <a:srgbClr val="000000"/>
                </a:solidFill>
              </a:rPr>
              <a:t>/AWS</a:t>
            </a:r>
            <a:endParaRPr sz="4100" b="1">
              <a:solidFill>
                <a:srgbClr val="000000"/>
              </a:solidFill>
            </a:endParaRPr>
          </a:p>
        </p:txBody>
      </p:sp>
      <p:sp>
        <p:nvSpPr>
          <p:cNvPr id="2061" name="Google Shape;2061;p178"/>
          <p:cNvSpPr/>
          <p:nvPr/>
        </p:nvSpPr>
        <p:spPr>
          <a:xfrm>
            <a:off x="30441975" y="17571150"/>
            <a:ext cx="2584200" cy="20100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100" b="1">
                <a:solidFill>
                  <a:srgbClr val="000000"/>
                </a:solidFill>
              </a:rPr>
              <a:t>Org</a:t>
            </a:r>
            <a:endParaRPr sz="4100" b="1">
              <a:solidFill>
                <a:srgbClr val="000000"/>
              </a:solidFill>
            </a:endParaRPr>
          </a:p>
          <a:p>
            <a:pPr marL="0" lvl="0" indent="0" algn="ctr" rtl="0">
              <a:spcBef>
                <a:spcPts val="0"/>
              </a:spcBef>
              <a:spcAft>
                <a:spcPts val="0"/>
              </a:spcAft>
              <a:buNone/>
            </a:pPr>
            <a:r>
              <a:rPr lang="en-US" sz="4100" b="1">
                <a:solidFill>
                  <a:srgbClr val="000000"/>
                </a:solidFill>
              </a:rPr>
              <a:t>Cluster</a:t>
            </a:r>
            <a:endParaRPr sz="4100" b="1">
              <a:solidFill>
                <a:srgbClr val="000000"/>
              </a:solidFill>
            </a:endParaRPr>
          </a:p>
        </p:txBody>
      </p:sp>
      <p:sp>
        <p:nvSpPr>
          <p:cNvPr id="2062" name="Google Shape;2062;p178"/>
          <p:cNvSpPr/>
          <p:nvPr/>
        </p:nvSpPr>
        <p:spPr>
          <a:xfrm>
            <a:off x="26009325" y="15052313"/>
            <a:ext cx="7395900" cy="1430700"/>
          </a:xfrm>
          <a:prstGeom prst="roundRect">
            <a:avLst>
              <a:gd name="adj" fmla="val 48000"/>
            </a:avLst>
          </a:prstGeom>
          <a:solidFill>
            <a:srgbClr val="FFFFFF"/>
          </a:solidFill>
          <a:ln w="381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rgbClr val="CC0000"/>
                </a:solidFill>
              </a:rPr>
              <a:t>TensorRT-LLM / vLLM</a:t>
            </a:r>
            <a:endParaRPr sz="4800" b="1">
              <a:solidFill>
                <a:srgbClr val="CC0000"/>
              </a:solidFill>
            </a:endParaRPr>
          </a:p>
        </p:txBody>
      </p:sp>
      <p:sp>
        <p:nvSpPr>
          <p:cNvPr id="3" name="Google Shape;1615;p157">
            <a:extLst>
              <a:ext uri="{FF2B5EF4-FFF2-40B4-BE49-F238E27FC236}">
                <a16:creationId xmlns:a16="http://schemas.microsoft.com/office/drawing/2014/main" id="{312299D8-0B27-AF43-9637-19477A28CFE4}"/>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NVIDIA NIM</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181451"/>
    </mc:Choice>
    <mc:Fallback xmlns="">
      <p:transition spd="slow" advTm="181451"/>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2066"/>
        <p:cNvGrpSpPr/>
        <p:nvPr/>
      </p:nvGrpSpPr>
      <p:grpSpPr>
        <a:xfrm>
          <a:off x="0" y="0"/>
          <a:ext cx="0" cy="0"/>
          <a:chOff x="0" y="0"/>
          <a:chExt cx="0" cy="0"/>
        </a:xfrm>
      </p:grpSpPr>
      <p:sp>
        <p:nvSpPr>
          <p:cNvPr id="2067" name="Google Shape;2067;p179"/>
          <p:cNvSpPr/>
          <p:nvPr/>
        </p:nvSpPr>
        <p:spPr>
          <a:xfrm>
            <a:off x="511600" y="4056325"/>
            <a:ext cx="35045100" cy="15729600"/>
          </a:xfrm>
          <a:prstGeom prst="ellipse">
            <a:avLst/>
          </a:prstGeom>
          <a:solidFill>
            <a:srgbClr val="4343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68" name="Google Shape;2068;p17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NIM In Your Course</a:t>
            </a:r>
            <a:endParaRPr sz="8400"/>
          </a:p>
        </p:txBody>
      </p:sp>
      <p:sp>
        <p:nvSpPr>
          <p:cNvPr id="2069" name="Google Shape;2069;p179"/>
          <p:cNvSpPr txBox="1"/>
          <p:nvPr/>
        </p:nvSpPr>
        <p:spPr>
          <a:xfrm>
            <a:off x="11525250" y="2514600"/>
            <a:ext cx="13525500" cy="9327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600"/>
              </a:spcAft>
              <a:buNone/>
            </a:pPr>
            <a:r>
              <a:rPr lang="en-US" sz="5400" b="1">
                <a:solidFill>
                  <a:schemeClr val="dk2"/>
                </a:solidFill>
                <a:latin typeface="NVIDIA Sans"/>
                <a:ea typeface="NVIDIA Sans"/>
                <a:cs typeface="NVIDIA Sans"/>
                <a:sym typeface="NVIDIA Sans"/>
              </a:rPr>
              <a:t>Your Inference API Options</a:t>
            </a:r>
            <a:endParaRPr sz="5400" b="1">
              <a:solidFill>
                <a:schemeClr val="dk2"/>
              </a:solidFill>
              <a:latin typeface="NVIDIA Sans"/>
              <a:ea typeface="NVIDIA Sans"/>
              <a:cs typeface="NVIDIA Sans"/>
              <a:sym typeface="NVIDIA Sans"/>
            </a:endParaRPr>
          </a:p>
        </p:txBody>
      </p:sp>
      <p:pic>
        <p:nvPicPr>
          <p:cNvPr id="2070" name="Google Shape;2070;p179"/>
          <p:cNvPicPr preferRelativeResize="0"/>
          <p:nvPr/>
        </p:nvPicPr>
        <p:blipFill>
          <a:blip r:embed="rId3">
            <a:alphaModFix/>
          </a:blip>
          <a:stretch>
            <a:fillRect/>
          </a:stretch>
        </p:blipFill>
        <p:spPr>
          <a:xfrm>
            <a:off x="11067475" y="15928925"/>
            <a:ext cx="2434975" cy="3220325"/>
          </a:xfrm>
          <a:prstGeom prst="rect">
            <a:avLst/>
          </a:prstGeom>
          <a:noFill/>
          <a:ln>
            <a:noFill/>
          </a:ln>
        </p:spPr>
      </p:pic>
      <p:pic>
        <p:nvPicPr>
          <p:cNvPr id="2071" name="Google Shape;2071;p179"/>
          <p:cNvPicPr preferRelativeResize="0"/>
          <p:nvPr/>
        </p:nvPicPr>
        <p:blipFill>
          <a:blip r:embed="rId3">
            <a:alphaModFix/>
          </a:blip>
          <a:stretch>
            <a:fillRect/>
          </a:stretch>
        </p:blipFill>
        <p:spPr>
          <a:xfrm>
            <a:off x="8216525" y="15928925"/>
            <a:ext cx="2434975" cy="3220325"/>
          </a:xfrm>
          <a:prstGeom prst="rect">
            <a:avLst/>
          </a:prstGeom>
          <a:noFill/>
          <a:ln>
            <a:noFill/>
          </a:ln>
        </p:spPr>
      </p:pic>
      <p:pic>
        <p:nvPicPr>
          <p:cNvPr id="2072" name="Google Shape;2072;p179"/>
          <p:cNvPicPr preferRelativeResize="0"/>
          <p:nvPr/>
        </p:nvPicPr>
        <p:blipFill>
          <a:blip r:embed="rId3">
            <a:alphaModFix/>
          </a:blip>
          <a:stretch>
            <a:fillRect/>
          </a:stretch>
        </p:blipFill>
        <p:spPr>
          <a:xfrm>
            <a:off x="5365563" y="15928925"/>
            <a:ext cx="2434975" cy="3220325"/>
          </a:xfrm>
          <a:prstGeom prst="rect">
            <a:avLst/>
          </a:prstGeom>
          <a:noFill/>
          <a:ln>
            <a:noFill/>
          </a:ln>
        </p:spPr>
      </p:pic>
      <p:sp>
        <p:nvSpPr>
          <p:cNvPr id="2073" name="Google Shape;2073;p179"/>
          <p:cNvSpPr/>
          <p:nvPr/>
        </p:nvSpPr>
        <p:spPr>
          <a:xfrm>
            <a:off x="2154575" y="11370500"/>
            <a:ext cx="12347100" cy="18849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build.nvidia.com (llm_client)</a:t>
            </a:r>
            <a:endParaRPr sz="4800" b="1">
              <a:solidFill>
                <a:schemeClr val="dk1"/>
              </a:solidFill>
            </a:endParaRPr>
          </a:p>
        </p:txBody>
      </p:sp>
      <p:pic>
        <p:nvPicPr>
          <p:cNvPr id="2074" name="Google Shape;2074;p179"/>
          <p:cNvPicPr preferRelativeResize="0"/>
          <p:nvPr/>
        </p:nvPicPr>
        <p:blipFill>
          <a:blip r:embed="rId3">
            <a:alphaModFix/>
          </a:blip>
          <a:stretch>
            <a:fillRect/>
          </a:stretch>
        </p:blipFill>
        <p:spPr>
          <a:xfrm>
            <a:off x="2514600" y="15746200"/>
            <a:ext cx="2434975" cy="3220325"/>
          </a:xfrm>
          <a:prstGeom prst="rect">
            <a:avLst/>
          </a:prstGeom>
          <a:noFill/>
          <a:ln>
            <a:noFill/>
          </a:ln>
        </p:spPr>
      </p:pic>
      <p:sp>
        <p:nvSpPr>
          <p:cNvPr id="2075" name="Google Shape;2075;p179"/>
          <p:cNvSpPr/>
          <p:nvPr/>
        </p:nvSpPr>
        <p:spPr>
          <a:xfrm>
            <a:off x="15165550" y="5335350"/>
            <a:ext cx="20391300" cy="13082700"/>
          </a:xfrm>
          <a:prstGeom prst="ellipse">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76" name="Google Shape;2076;p179"/>
          <p:cNvSpPr/>
          <p:nvPr/>
        </p:nvSpPr>
        <p:spPr>
          <a:xfrm>
            <a:off x="15501202" y="10313850"/>
            <a:ext cx="6673500" cy="18849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Llama-8b-3.1 (nim)</a:t>
            </a:r>
            <a:endParaRPr sz="4800" b="1">
              <a:solidFill>
                <a:schemeClr val="dk1"/>
              </a:solidFill>
            </a:endParaRPr>
          </a:p>
        </p:txBody>
      </p:sp>
      <p:pic>
        <p:nvPicPr>
          <p:cNvPr id="2077" name="Google Shape;2077;p179"/>
          <p:cNvPicPr preferRelativeResize="0"/>
          <p:nvPr/>
        </p:nvPicPr>
        <p:blipFill>
          <a:blip r:embed="rId3">
            <a:alphaModFix/>
          </a:blip>
          <a:stretch>
            <a:fillRect/>
          </a:stretch>
        </p:blipFill>
        <p:spPr>
          <a:xfrm>
            <a:off x="17620450" y="12525875"/>
            <a:ext cx="2434975" cy="3220325"/>
          </a:xfrm>
          <a:prstGeom prst="rect">
            <a:avLst/>
          </a:prstGeom>
          <a:noFill/>
          <a:ln>
            <a:noFill/>
          </a:ln>
        </p:spPr>
      </p:pic>
      <p:sp>
        <p:nvSpPr>
          <p:cNvPr id="2078" name="Google Shape;2078;p179"/>
          <p:cNvSpPr/>
          <p:nvPr/>
        </p:nvSpPr>
        <p:spPr>
          <a:xfrm>
            <a:off x="2154575" y="13386975"/>
            <a:ext cx="5001600" cy="18849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Llama-3.1-405b</a:t>
            </a:r>
            <a:endParaRPr sz="4800" b="1">
              <a:solidFill>
                <a:schemeClr val="dk1"/>
              </a:solidFill>
            </a:endParaRPr>
          </a:p>
        </p:txBody>
      </p:sp>
      <p:sp>
        <p:nvSpPr>
          <p:cNvPr id="2079" name="Google Shape;2079;p179"/>
          <p:cNvSpPr/>
          <p:nvPr/>
        </p:nvSpPr>
        <p:spPr>
          <a:xfrm>
            <a:off x="7287275" y="13386975"/>
            <a:ext cx="3701400" cy="18849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NV-Embed</a:t>
            </a:r>
            <a:endParaRPr sz="4800" b="1">
              <a:solidFill>
                <a:schemeClr val="dk1"/>
              </a:solidFill>
            </a:endParaRPr>
          </a:p>
        </p:txBody>
      </p:sp>
      <p:sp>
        <p:nvSpPr>
          <p:cNvPr id="2080" name="Google Shape;2080;p179"/>
          <p:cNvSpPr/>
          <p:nvPr/>
        </p:nvSpPr>
        <p:spPr>
          <a:xfrm>
            <a:off x="22613225" y="5956675"/>
            <a:ext cx="12943500" cy="11928900"/>
          </a:xfrm>
          <a:prstGeom prst="ellipse">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1" name="Google Shape;2081;p179"/>
          <p:cNvSpPr/>
          <p:nvPr/>
        </p:nvSpPr>
        <p:spPr>
          <a:xfrm>
            <a:off x="11177538" y="13386975"/>
            <a:ext cx="3302400" cy="18849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SDXL</a:t>
            </a:r>
            <a:endParaRPr sz="4800" b="1">
              <a:solidFill>
                <a:schemeClr val="dk1"/>
              </a:solidFill>
            </a:endParaRPr>
          </a:p>
        </p:txBody>
      </p:sp>
      <p:sp>
        <p:nvSpPr>
          <p:cNvPr id="2082" name="Google Shape;2082;p179"/>
          <p:cNvSpPr/>
          <p:nvPr/>
        </p:nvSpPr>
        <p:spPr>
          <a:xfrm>
            <a:off x="24722700" y="10313850"/>
            <a:ext cx="7929900" cy="17325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Phi-3.5-Vision (vLLM)</a:t>
            </a:r>
            <a:endParaRPr sz="4800" b="1">
              <a:solidFill>
                <a:schemeClr val="dk1"/>
              </a:solidFill>
            </a:endParaRPr>
          </a:p>
        </p:txBody>
      </p:sp>
      <p:pic>
        <p:nvPicPr>
          <p:cNvPr id="2083" name="Google Shape;2083;p179"/>
          <p:cNvPicPr preferRelativeResize="0"/>
          <p:nvPr/>
        </p:nvPicPr>
        <p:blipFill>
          <a:blip r:embed="rId4">
            <a:alphaModFix/>
          </a:blip>
          <a:stretch>
            <a:fillRect/>
          </a:stretch>
        </p:blipFill>
        <p:spPr>
          <a:xfrm>
            <a:off x="25399500" y="12273174"/>
            <a:ext cx="6576307" cy="1884900"/>
          </a:xfrm>
          <a:prstGeom prst="rect">
            <a:avLst/>
          </a:prstGeom>
          <a:noFill/>
          <a:ln>
            <a:noFill/>
          </a:ln>
        </p:spPr>
      </p:pic>
      <p:pic>
        <p:nvPicPr>
          <p:cNvPr id="2084" name="Google Shape;2084;p179"/>
          <p:cNvPicPr preferRelativeResize="0"/>
          <p:nvPr/>
        </p:nvPicPr>
        <p:blipFill rotWithShape="1">
          <a:blip r:embed="rId5">
            <a:alphaModFix/>
          </a:blip>
          <a:srcRect b="40877"/>
          <a:stretch/>
        </p:blipFill>
        <p:spPr>
          <a:xfrm>
            <a:off x="1537175" y="6674375"/>
            <a:ext cx="13525499" cy="4564562"/>
          </a:xfrm>
          <a:prstGeom prst="rect">
            <a:avLst/>
          </a:prstGeom>
          <a:noFill/>
          <a:ln>
            <a:noFill/>
          </a:ln>
        </p:spPr>
      </p:pic>
      <p:sp>
        <p:nvSpPr>
          <p:cNvPr id="2085" name="Google Shape;2085;p179"/>
          <p:cNvSpPr/>
          <p:nvPr/>
        </p:nvSpPr>
        <p:spPr>
          <a:xfrm>
            <a:off x="17620450" y="7763600"/>
            <a:ext cx="5182500" cy="18849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2"/>
                </a:solidFill>
              </a:rPr>
              <a:t>A100 #2</a:t>
            </a:r>
            <a:endParaRPr sz="4800" b="1">
              <a:solidFill>
                <a:schemeClr val="dk2"/>
              </a:solidFill>
            </a:endParaRPr>
          </a:p>
          <a:p>
            <a:pPr marL="0" lvl="0" indent="0" algn="ctr" rtl="0">
              <a:spcBef>
                <a:spcPts val="0"/>
              </a:spcBef>
              <a:spcAft>
                <a:spcPts val="0"/>
              </a:spcAft>
              <a:buNone/>
            </a:pPr>
            <a:r>
              <a:rPr lang="en-US" sz="4800" b="1">
                <a:solidFill>
                  <a:schemeClr val="dk2"/>
                </a:solidFill>
              </a:rPr>
              <a:t>(dedicated)</a:t>
            </a:r>
            <a:endParaRPr sz="4800" b="1">
              <a:solidFill>
                <a:schemeClr val="dk2"/>
              </a:solidFill>
            </a:endParaRPr>
          </a:p>
        </p:txBody>
      </p:sp>
      <p:sp>
        <p:nvSpPr>
          <p:cNvPr id="2086" name="Google Shape;2086;p179"/>
          <p:cNvSpPr/>
          <p:nvPr/>
        </p:nvSpPr>
        <p:spPr>
          <a:xfrm>
            <a:off x="25748250" y="7763600"/>
            <a:ext cx="5878800" cy="18849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lt1"/>
                </a:solidFill>
              </a:rPr>
              <a:t>A100 #1 </a:t>
            </a:r>
            <a:endParaRPr sz="4800" b="1">
              <a:solidFill>
                <a:schemeClr val="lt1"/>
              </a:solidFill>
            </a:endParaRPr>
          </a:p>
          <a:p>
            <a:pPr marL="0" lvl="0" indent="0" algn="ctr" rtl="0">
              <a:spcBef>
                <a:spcPts val="0"/>
              </a:spcBef>
              <a:spcAft>
                <a:spcPts val="0"/>
              </a:spcAft>
              <a:buNone/>
            </a:pPr>
            <a:r>
              <a:rPr lang="en-US" sz="4800" b="1">
                <a:solidFill>
                  <a:schemeClr val="lt1"/>
                </a:solidFill>
              </a:rPr>
              <a:t>(same as jupyter)</a:t>
            </a:r>
            <a:endParaRPr sz="4800" b="1">
              <a:solidFill>
                <a:schemeClr val="lt1"/>
              </a:solidFill>
            </a:endParaRPr>
          </a:p>
        </p:txBody>
      </p:sp>
      <p:sp>
        <p:nvSpPr>
          <p:cNvPr id="2087" name="Google Shape;2087;p179"/>
          <p:cNvSpPr/>
          <p:nvPr/>
        </p:nvSpPr>
        <p:spPr>
          <a:xfrm>
            <a:off x="12510877" y="4511725"/>
            <a:ext cx="6673500" cy="18849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2"/>
                </a:solidFill>
              </a:rPr>
              <a:t>Scaled Deployment</a:t>
            </a:r>
            <a:endParaRPr sz="4800" b="1">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37861"/>
    </mc:Choice>
    <mc:Fallback xmlns="">
      <p:transition spd="slow" advTm="137861"/>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2092"/>
        <p:cNvGrpSpPr/>
        <p:nvPr/>
      </p:nvGrpSpPr>
      <p:grpSpPr>
        <a:xfrm>
          <a:off x="0" y="0"/>
          <a:ext cx="0" cy="0"/>
          <a:chOff x="0" y="0"/>
          <a:chExt cx="0" cy="0"/>
        </a:xfrm>
      </p:grpSpPr>
      <p:sp>
        <p:nvSpPr>
          <p:cNvPr id="2093" name="Google Shape;2093;p180"/>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Notebook Objective: Endpoint Orchestration</a:t>
            </a:r>
            <a:endParaRPr sz="8400"/>
          </a:p>
        </p:txBody>
      </p:sp>
      <p:sp>
        <p:nvSpPr>
          <p:cNvPr id="2095" name="Google Shape;2095;p180"/>
          <p:cNvSpPr/>
          <p:nvPr/>
        </p:nvSpPr>
        <p:spPr>
          <a:xfrm>
            <a:off x="11182325" y="14500225"/>
            <a:ext cx="22505100" cy="2352000"/>
          </a:xfrm>
          <a:prstGeom prst="roundRect">
            <a:avLst>
              <a:gd name="adj" fmla="val 16667"/>
            </a:avLst>
          </a:prstGeom>
          <a:solidFill>
            <a:srgbClr val="51DA4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7200" b="1">
                <a:solidFill>
                  <a:schemeClr val="dk1"/>
                </a:solidFill>
              </a:rPr>
              <a:t>GenAI Servers</a:t>
            </a:r>
            <a:endParaRPr sz="7200" b="1">
              <a:solidFill>
                <a:schemeClr val="dk1"/>
              </a:solidFill>
            </a:endParaRPr>
          </a:p>
        </p:txBody>
      </p:sp>
      <p:grpSp>
        <p:nvGrpSpPr>
          <p:cNvPr id="2096" name="Google Shape;2096;p180"/>
          <p:cNvGrpSpPr/>
          <p:nvPr/>
        </p:nvGrpSpPr>
        <p:grpSpPr>
          <a:xfrm>
            <a:off x="12563010" y="12217741"/>
            <a:ext cx="20788344" cy="3667416"/>
            <a:chOff x="3668642" y="5424056"/>
            <a:chExt cx="25753648" cy="5121374"/>
          </a:xfrm>
        </p:grpSpPr>
        <p:sp>
          <p:nvSpPr>
            <p:cNvPr id="2097" name="Google Shape;2097;p180"/>
            <p:cNvSpPr/>
            <p:nvPr/>
          </p:nvSpPr>
          <p:spPr>
            <a:xfrm rot="-1701829">
              <a:off x="16245755" y="7003776"/>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chat/completion</a:t>
              </a:r>
              <a:endParaRPr sz="4800" b="1">
                <a:solidFill>
                  <a:schemeClr val="dk1"/>
                </a:solidFill>
              </a:endParaRPr>
            </a:p>
          </p:txBody>
        </p:sp>
        <p:sp>
          <p:nvSpPr>
            <p:cNvPr id="2098" name="Google Shape;2098;p180"/>
            <p:cNvSpPr/>
            <p:nvPr/>
          </p:nvSpPr>
          <p:spPr>
            <a:xfrm rot="-1701829">
              <a:off x="10118740" y="7345174"/>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completion</a:t>
              </a:r>
              <a:endParaRPr sz="4800" b="1">
                <a:solidFill>
                  <a:schemeClr val="dk1"/>
                </a:solidFill>
              </a:endParaRPr>
            </a:p>
          </p:txBody>
        </p:sp>
        <p:sp>
          <p:nvSpPr>
            <p:cNvPr id="2099" name="Google Shape;2099;p180"/>
            <p:cNvSpPr/>
            <p:nvPr/>
          </p:nvSpPr>
          <p:spPr>
            <a:xfrm rot="-1701829">
              <a:off x="3574149" y="7595750"/>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models</a:t>
              </a:r>
              <a:endParaRPr sz="4800" b="1">
                <a:solidFill>
                  <a:schemeClr val="dk1"/>
                </a:solidFill>
              </a:endParaRPr>
            </a:p>
          </p:txBody>
        </p:sp>
        <p:sp>
          <p:nvSpPr>
            <p:cNvPr id="2100" name="Google Shape;2100;p180"/>
            <p:cNvSpPr/>
            <p:nvPr/>
          </p:nvSpPr>
          <p:spPr>
            <a:xfrm rot="-1701829">
              <a:off x="22519897" y="7323145"/>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embeddings</a:t>
              </a:r>
              <a:endParaRPr sz="4800" b="1">
                <a:solidFill>
                  <a:schemeClr val="dk1"/>
                </a:solidFill>
              </a:endParaRPr>
            </a:p>
          </p:txBody>
        </p:sp>
      </p:grpSp>
      <p:sp>
        <p:nvSpPr>
          <p:cNvPr id="2101" name="Google Shape;2101;p180"/>
          <p:cNvSpPr/>
          <p:nvPr/>
        </p:nvSpPr>
        <p:spPr>
          <a:xfrm rot="-5556090">
            <a:off x="18004975" y="4539453"/>
            <a:ext cx="7310134" cy="7935905"/>
          </a:xfrm>
          <a:prstGeom prst="arc">
            <a:avLst>
              <a:gd name="adj1" fmla="val 6792714"/>
              <a:gd name="adj2" fmla="val 4792625"/>
            </a:avLst>
          </a:prstGeom>
          <a:noFill/>
          <a:ln w="152400" cap="flat" cmpd="sng">
            <a:solidFill>
              <a:schemeClr val="accent4"/>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102" name="Google Shape;2102;p180"/>
          <p:cNvSpPr/>
          <p:nvPr/>
        </p:nvSpPr>
        <p:spPr>
          <a:xfrm rot="5556090" flipH="1">
            <a:off x="26272492" y="4539453"/>
            <a:ext cx="7310134" cy="7935905"/>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103" name="Google Shape;2103;p180"/>
          <p:cNvPicPr preferRelativeResize="0"/>
          <p:nvPr/>
        </p:nvPicPr>
        <p:blipFill>
          <a:blip r:embed="rId3">
            <a:alphaModFix/>
          </a:blip>
          <a:stretch>
            <a:fillRect/>
          </a:stretch>
        </p:blipFill>
        <p:spPr>
          <a:xfrm>
            <a:off x="20310577" y="7170417"/>
            <a:ext cx="2698680" cy="2887515"/>
          </a:xfrm>
          <a:prstGeom prst="rect">
            <a:avLst/>
          </a:prstGeom>
          <a:noFill/>
          <a:ln>
            <a:noFill/>
          </a:ln>
        </p:spPr>
      </p:pic>
      <p:pic>
        <p:nvPicPr>
          <p:cNvPr id="2104" name="Google Shape;2104;p180"/>
          <p:cNvPicPr preferRelativeResize="0"/>
          <p:nvPr/>
        </p:nvPicPr>
        <p:blipFill>
          <a:blip r:embed="rId4">
            <a:alphaModFix/>
          </a:blip>
          <a:stretch>
            <a:fillRect/>
          </a:stretch>
        </p:blipFill>
        <p:spPr>
          <a:xfrm>
            <a:off x="28162981" y="6809493"/>
            <a:ext cx="3529424" cy="3289334"/>
          </a:xfrm>
          <a:prstGeom prst="rect">
            <a:avLst/>
          </a:prstGeom>
          <a:noFill/>
          <a:ln>
            <a:noFill/>
          </a:ln>
        </p:spPr>
      </p:pic>
      <p:sp>
        <p:nvSpPr>
          <p:cNvPr id="2105" name="Google Shape;2105;p180"/>
          <p:cNvSpPr/>
          <p:nvPr/>
        </p:nvSpPr>
        <p:spPr>
          <a:xfrm>
            <a:off x="1304450" y="5559800"/>
            <a:ext cx="8267700" cy="66579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300" b="1">
                <a:solidFill>
                  <a:schemeClr val="dk1"/>
                </a:solidFill>
              </a:rPr>
              <a:t>Endpoint Orchestration</a:t>
            </a:r>
            <a:endParaRPr sz="6300" b="1">
              <a:solidFill>
                <a:schemeClr val="dk1"/>
              </a:solidFill>
            </a:endParaRPr>
          </a:p>
          <a:p>
            <a:pPr marL="0" lvl="0" indent="0" algn="ctr" rtl="0">
              <a:spcBef>
                <a:spcPts val="0"/>
              </a:spcBef>
              <a:spcAft>
                <a:spcPts val="0"/>
              </a:spcAft>
              <a:buNone/>
            </a:pPr>
            <a:endParaRPr sz="6300" b="1">
              <a:solidFill>
                <a:schemeClr val="dk1"/>
              </a:solidFill>
            </a:endParaRPr>
          </a:p>
          <a:p>
            <a:pPr marL="0" lvl="0" indent="0" algn="ctr" rtl="0">
              <a:spcBef>
                <a:spcPts val="0"/>
              </a:spcBef>
              <a:spcAft>
                <a:spcPts val="0"/>
              </a:spcAft>
              <a:buNone/>
            </a:pPr>
            <a:r>
              <a:rPr lang="en-US" sz="4800" b="1">
                <a:solidFill>
                  <a:schemeClr val="dk1"/>
                </a:solidFill>
              </a:rPr>
              <a:t>Applying light-weight state management on a more conservative client/server environment</a:t>
            </a:r>
            <a:endParaRPr sz="4800" b="1">
              <a:solidFill>
                <a:schemeClr val="dk1"/>
              </a:solidFill>
            </a:endParaRPr>
          </a:p>
        </p:txBody>
      </p:sp>
      <p:sp>
        <p:nvSpPr>
          <p:cNvPr id="2106" name="Google Shape;2106;p180"/>
          <p:cNvSpPr/>
          <p:nvPr/>
        </p:nvSpPr>
        <p:spPr>
          <a:xfrm>
            <a:off x="1304450" y="12838200"/>
            <a:ext cx="8267700" cy="5908500"/>
          </a:xfrm>
          <a:prstGeom prst="roundRect">
            <a:avLst>
              <a:gd name="adj" fmla="val 16667"/>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300" b="1">
                <a:solidFill>
                  <a:schemeClr val="dk1"/>
                </a:solidFill>
              </a:rPr>
              <a:t>Endpoint Deployment</a:t>
            </a:r>
            <a:endParaRPr sz="6300" b="1">
              <a:solidFill>
                <a:schemeClr val="dk1"/>
              </a:solidFill>
            </a:endParaRPr>
          </a:p>
          <a:p>
            <a:pPr marL="0" lvl="0" indent="0" algn="ctr" rtl="0">
              <a:spcBef>
                <a:spcPts val="0"/>
              </a:spcBef>
              <a:spcAft>
                <a:spcPts val="0"/>
              </a:spcAft>
              <a:buNone/>
            </a:pPr>
            <a:endParaRPr sz="6300" b="1">
              <a:solidFill>
                <a:schemeClr val="dk1"/>
              </a:solidFill>
            </a:endParaRPr>
          </a:p>
          <a:p>
            <a:pPr marL="0" lvl="0" indent="0" algn="ctr" rtl="0">
              <a:spcBef>
                <a:spcPts val="0"/>
              </a:spcBef>
              <a:spcAft>
                <a:spcPts val="0"/>
              </a:spcAft>
              <a:buNone/>
            </a:pPr>
            <a:r>
              <a:rPr lang="en-US" sz="4800" b="1">
                <a:solidFill>
                  <a:schemeClr val="dk1"/>
                </a:solidFill>
              </a:rPr>
              <a:t>Delivering semi-stateless AI systems at scale</a:t>
            </a:r>
            <a:endParaRPr sz="4800" b="1">
              <a:solidFill>
                <a:schemeClr val="dk1"/>
              </a:solidFill>
            </a:endParaRPr>
          </a:p>
        </p:txBody>
      </p:sp>
      <p:pic>
        <p:nvPicPr>
          <p:cNvPr id="2107" name="Google Shape;2107;p180"/>
          <p:cNvPicPr preferRelativeResize="0"/>
          <p:nvPr/>
        </p:nvPicPr>
        <p:blipFill>
          <a:blip r:embed="rId5">
            <a:alphaModFix/>
          </a:blip>
          <a:stretch>
            <a:fillRect/>
          </a:stretch>
        </p:blipFill>
        <p:spPr>
          <a:xfrm>
            <a:off x="11506000" y="16360825"/>
            <a:ext cx="2434975" cy="3220325"/>
          </a:xfrm>
          <a:prstGeom prst="rect">
            <a:avLst/>
          </a:prstGeom>
          <a:noFill/>
          <a:ln>
            <a:noFill/>
          </a:ln>
        </p:spPr>
      </p:pic>
      <p:pic>
        <p:nvPicPr>
          <p:cNvPr id="2108" name="Google Shape;2108;p180"/>
          <p:cNvPicPr preferRelativeResize="0"/>
          <p:nvPr/>
        </p:nvPicPr>
        <p:blipFill>
          <a:blip r:embed="rId5">
            <a:alphaModFix/>
          </a:blip>
          <a:stretch>
            <a:fillRect/>
          </a:stretch>
        </p:blipFill>
        <p:spPr>
          <a:xfrm>
            <a:off x="14252975" y="16360825"/>
            <a:ext cx="2434975" cy="3220325"/>
          </a:xfrm>
          <a:prstGeom prst="rect">
            <a:avLst/>
          </a:prstGeom>
          <a:noFill/>
          <a:ln>
            <a:noFill/>
          </a:ln>
        </p:spPr>
      </p:pic>
      <p:pic>
        <p:nvPicPr>
          <p:cNvPr id="2109" name="Google Shape;2109;p180"/>
          <p:cNvPicPr preferRelativeResize="0"/>
          <p:nvPr/>
        </p:nvPicPr>
        <p:blipFill>
          <a:blip r:embed="rId5">
            <a:alphaModFix/>
          </a:blip>
          <a:stretch>
            <a:fillRect/>
          </a:stretch>
        </p:blipFill>
        <p:spPr>
          <a:xfrm>
            <a:off x="16999950" y="16360825"/>
            <a:ext cx="2434975" cy="3220325"/>
          </a:xfrm>
          <a:prstGeom prst="rect">
            <a:avLst/>
          </a:prstGeom>
          <a:noFill/>
          <a:ln>
            <a:noFill/>
          </a:ln>
        </p:spPr>
      </p:pic>
      <p:pic>
        <p:nvPicPr>
          <p:cNvPr id="2110" name="Google Shape;2110;p180"/>
          <p:cNvPicPr preferRelativeResize="0"/>
          <p:nvPr/>
        </p:nvPicPr>
        <p:blipFill>
          <a:blip r:embed="rId5">
            <a:alphaModFix/>
          </a:blip>
          <a:stretch>
            <a:fillRect/>
          </a:stretch>
        </p:blipFill>
        <p:spPr>
          <a:xfrm>
            <a:off x="19746925" y="16360825"/>
            <a:ext cx="2434975" cy="3220325"/>
          </a:xfrm>
          <a:prstGeom prst="rect">
            <a:avLst/>
          </a:prstGeom>
          <a:noFill/>
          <a:ln>
            <a:noFill/>
          </a:ln>
        </p:spPr>
      </p:pic>
      <p:pic>
        <p:nvPicPr>
          <p:cNvPr id="2111" name="Google Shape;2111;p180"/>
          <p:cNvPicPr preferRelativeResize="0"/>
          <p:nvPr/>
        </p:nvPicPr>
        <p:blipFill>
          <a:blip r:embed="rId5">
            <a:alphaModFix/>
          </a:blip>
          <a:stretch>
            <a:fillRect/>
          </a:stretch>
        </p:blipFill>
        <p:spPr>
          <a:xfrm>
            <a:off x="22493900" y="16360825"/>
            <a:ext cx="2434975" cy="3220325"/>
          </a:xfrm>
          <a:prstGeom prst="rect">
            <a:avLst/>
          </a:prstGeom>
          <a:noFill/>
          <a:ln>
            <a:noFill/>
          </a:ln>
        </p:spPr>
      </p:pic>
      <p:pic>
        <p:nvPicPr>
          <p:cNvPr id="2112" name="Google Shape;2112;p180"/>
          <p:cNvPicPr preferRelativeResize="0"/>
          <p:nvPr/>
        </p:nvPicPr>
        <p:blipFill>
          <a:blip r:embed="rId5">
            <a:alphaModFix/>
          </a:blip>
          <a:stretch>
            <a:fillRect/>
          </a:stretch>
        </p:blipFill>
        <p:spPr>
          <a:xfrm>
            <a:off x="25240875" y="16360825"/>
            <a:ext cx="2434975" cy="3220325"/>
          </a:xfrm>
          <a:prstGeom prst="rect">
            <a:avLst/>
          </a:prstGeom>
          <a:noFill/>
          <a:ln>
            <a:noFill/>
          </a:ln>
        </p:spPr>
      </p:pic>
      <p:pic>
        <p:nvPicPr>
          <p:cNvPr id="2113" name="Google Shape;2113;p180"/>
          <p:cNvPicPr preferRelativeResize="0"/>
          <p:nvPr/>
        </p:nvPicPr>
        <p:blipFill>
          <a:blip r:embed="rId5">
            <a:alphaModFix/>
          </a:blip>
          <a:stretch>
            <a:fillRect/>
          </a:stretch>
        </p:blipFill>
        <p:spPr>
          <a:xfrm>
            <a:off x="27987850" y="16360825"/>
            <a:ext cx="2434975" cy="3220325"/>
          </a:xfrm>
          <a:prstGeom prst="rect">
            <a:avLst/>
          </a:prstGeom>
          <a:noFill/>
          <a:ln>
            <a:noFill/>
          </a:ln>
        </p:spPr>
      </p:pic>
      <p:pic>
        <p:nvPicPr>
          <p:cNvPr id="2114" name="Google Shape;2114;p180"/>
          <p:cNvPicPr preferRelativeResize="0"/>
          <p:nvPr/>
        </p:nvPicPr>
        <p:blipFill>
          <a:blip r:embed="rId5">
            <a:alphaModFix/>
          </a:blip>
          <a:stretch>
            <a:fillRect/>
          </a:stretch>
        </p:blipFill>
        <p:spPr>
          <a:xfrm>
            <a:off x="30734825" y="16360825"/>
            <a:ext cx="2434975" cy="3220325"/>
          </a:xfrm>
          <a:prstGeom prst="rect">
            <a:avLst/>
          </a:prstGeom>
          <a:noFill/>
          <a:ln>
            <a:noFill/>
          </a:ln>
        </p:spPr>
      </p:pic>
      <p:pic>
        <p:nvPicPr>
          <p:cNvPr id="2115" name="Google Shape;2115;p180"/>
          <p:cNvPicPr preferRelativeResize="0"/>
          <p:nvPr/>
        </p:nvPicPr>
        <p:blipFill rotWithShape="1">
          <a:blip r:embed="rId6">
            <a:alphaModFix/>
          </a:blip>
          <a:srcRect t="1941"/>
          <a:stretch/>
        </p:blipFill>
        <p:spPr>
          <a:xfrm>
            <a:off x="10119175" y="5399825"/>
            <a:ext cx="7188410" cy="73119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8482"/>
    </mc:Choice>
    <mc:Fallback xmlns="">
      <p:transition spd="slow" advTm="68482"/>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2119"/>
        <p:cNvGrpSpPr/>
        <p:nvPr/>
      </p:nvGrpSpPr>
      <p:grpSpPr>
        <a:xfrm>
          <a:off x="0" y="0"/>
          <a:ext cx="0" cy="0"/>
          <a:chOff x="0" y="0"/>
          <a:chExt cx="0" cy="0"/>
        </a:xfrm>
      </p:grpSpPr>
      <p:graphicFrame>
        <p:nvGraphicFramePr>
          <p:cNvPr id="2120" name="Google Shape;2120;p181"/>
          <p:cNvGraphicFramePr/>
          <p:nvPr/>
        </p:nvGraphicFramePr>
        <p:xfrm>
          <a:off x="18651265" y="7034764"/>
          <a:ext cx="15895900" cy="5388675"/>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1"/>
                          </a:solidFill>
                        </a:rPr>
                        <a:t>•</a:t>
                      </a:r>
                      <a:endParaRPr sz="4800">
                        <a:solidFill>
                          <a:schemeClr val="dk1"/>
                        </a:solidFill>
                      </a:endParaRPr>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00634B"/>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a:solidFill>
                            <a:schemeClr val="dk1"/>
                          </a:solidFill>
                        </a:rPr>
                        <a:t>Towards Orchestration and </a:t>
                      </a:r>
                      <a:r>
                        <a:rPr lang="en-US" sz="4800" err="1">
                          <a:solidFill>
                            <a:schemeClr val="dk1"/>
                          </a:solidFill>
                        </a:rPr>
                        <a:t>Agentics</a:t>
                      </a:r>
                      <a:endParaRPr sz="4800">
                        <a:solidFill>
                          <a:schemeClr val="dk1"/>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028564"/>
                    </a:solidFill>
                  </a:tcPr>
                </a:tc>
                <a:extLst>
                  <a:ext uri="{0D108BD9-81ED-4DB2-BD59-A6C34878D82A}">
                    <a16:rowId xmlns:a16="http://schemas.microsoft.com/office/drawing/2014/main" val="10000"/>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lgn="ctr">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lgn="ctr">
                      <a:solidFill>
                        <a:srgbClr val="F2F2F2"/>
                      </a:solidFill>
                      <a:prstDash val="solid"/>
                      <a:round/>
                      <a:headEnd type="none" w="sm" len="sm"/>
                      <a:tailEnd type="none" w="sm" len="sm"/>
                    </a:lnB>
                    <a:solidFill>
                      <a:srgbClr val="CAD8D2"/>
                    </a:solidFill>
                  </a:tcPr>
                </a:tc>
                <a:tc>
                  <a:txBody>
                    <a:bodyPr/>
                    <a:lstStyle/>
                    <a:p>
                      <a:pPr marL="457200" lvl="0" indent="0" algn="l" rtl="0">
                        <a:spcBef>
                          <a:spcPts val="0"/>
                        </a:spcBef>
                        <a:spcAft>
                          <a:spcPts val="0"/>
                        </a:spcAft>
                        <a:buClr>
                          <a:schemeClr val="lt1"/>
                        </a:buClr>
                        <a:buSzPts val="1100"/>
                        <a:buFont typeface="Arial"/>
                        <a:buNone/>
                      </a:pPr>
                      <a:r>
                        <a:rPr lang="en-US" sz="4800" b="1">
                          <a:solidFill>
                            <a:schemeClr val="lt1"/>
                          </a:solidFill>
                        </a:rPr>
                        <a:t>[Optional] Towards Multi-Agent Systems</a:t>
                      </a:r>
                      <a:endParaRPr sz="4800" b="1">
                        <a:solidFill>
                          <a:schemeClr val="lt1"/>
                        </a:solidFill>
                      </a:endParaRPr>
                    </a:p>
                  </a:txBody>
                  <a:tcPr marL="0" marR="365750" marT="0" marB="0" anchor="ctr">
                    <a:lnL w="19050" cap="flat" cmpd="sng" algn="ctr">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lgn="ctr">
                      <a:solidFill>
                        <a:srgbClr val="F2F2F2"/>
                      </a:solidFill>
                      <a:prstDash val="solid"/>
                      <a:round/>
                      <a:headEnd type="none" w="sm" len="sm"/>
                      <a:tailEnd type="none" w="sm" len="sm"/>
                    </a:lnB>
                    <a:solidFill>
                      <a:srgbClr val="CAD8D2"/>
                    </a:solidFill>
                  </a:tcPr>
                </a:tc>
                <a:extLst>
                  <a:ext uri="{0D108BD9-81ED-4DB2-BD59-A6C34878D82A}">
                    <a16:rowId xmlns:a16="http://schemas.microsoft.com/office/drawing/2014/main" val="1000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lgn="ctr">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EEA"/>
                    </a:solidFill>
                  </a:tcPr>
                </a:tc>
                <a:tc>
                  <a:txBody>
                    <a:bodyPr/>
                    <a:lstStyle/>
                    <a:p>
                      <a:pPr marL="457200" lvl="0" indent="0" algn="l" rtl="0">
                        <a:spcBef>
                          <a:spcPts val="0"/>
                        </a:spcBef>
                        <a:spcAft>
                          <a:spcPts val="0"/>
                        </a:spcAft>
                        <a:buClr>
                          <a:schemeClr val="lt1"/>
                        </a:buClr>
                        <a:buSzPts val="1100"/>
                        <a:buFont typeface="Arial"/>
                        <a:buNone/>
                      </a:pPr>
                      <a:r>
                        <a:rPr lang="en-US" sz="4800" b="1">
                          <a:solidFill>
                            <a:schemeClr val="lt1"/>
                          </a:solidFill>
                        </a:rPr>
                        <a:t>[Assessment] Image Generator Pipeline</a:t>
                      </a:r>
                      <a:endParaRPr sz="4800" b="1">
                        <a:solidFill>
                          <a:schemeClr val="lt1"/>
                        </a:solidFill>
                      </a:endParaRPr>
                    </a:p>
                  </a:txBody>
                  <a:tcPr marL="0" marR="365750" marT="0" marB="0" anchor="ctr">
                    <a:lnL w="19050" cap="flat" cmpd="sng" algn="ctr">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EEA"/>
                    </a:solidFill>
                  </a:tcPr>
                </a:tc>
                <a:extLst>
                  <a:ext uri="{0D108BD9-81ED-4DB2-BD59-A6C34878D82A}">
                    <a16:rowId xmlns:a16="http://schemas.microsoft.com/office/drawing/2014/main" val="475836882"/>
                  </a:ext>
                </a:extLst>
              </a:tr>
            </a:tbl>
          </a:graphicData>
        </a:graphic>
      </p:graphicFrame>
      <p:sp>
        <p:nvSpPr>
          <p:cNvPr id="2121" name="Google Shape;2121;p181"/>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a:solidFill>
                  <a:srgbClr val="76B900"/>
                </a:solidFill>
                <a:latin typeface="NVIDIA Sans"/>
                <a:ea typeface="NVIDIA Sans"/>
                <a:cs typeface="NVIDIA Sans"/>
                <a:sym typeface="NVIDIA Sans"/>
              </a:rPr>
              <a:t>Part 3: Stateful Systems</a:t>
            </a:r>
            <a:endParaRPr/>
          </a:p>
        </p:txBody>
      </p:sp>
    </p:spTree>
  </p:cSld>
  <p:clrMapOvr>
    <a:masterClrMapping/>
  </p:clrMapOvr>
  <mc:AlternateContent xmlns:mc="http://schemas.openxmlformats.org/markup-compatibility/2006" xmlns:p14="http://schemas.microsoft.com/office/powerpoint/2010/main">
    <mc:Choice Requires="p14">
      <p:transition spd="slow" p14:dur="2000" advTm="43731"/>
    </mc:Choice>
    <mc:Fallback xmlns="">
      <p:transition spd="slow" advTm="43731"/>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2126"/>
        <p:cNvGrpSpPr/>
        <p:nvPr/>
      </p:nvGrpSpPr>
      <p:grpSpPr>
        <a:xfrm>
          <a:off x="0" y="0"/>
          <a:ext cx="0" cy="0"/>
          <a:chOff x="0" y="0"/>
          <a:chExt cx="0" cy="0"/>
        </a:xfrm>
      </p:grpSpPr>
      <p:sp>
        <p:nvSpPr>
          <p:cNvPr id="2127" name="Google Shape;2127;p182"/>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Endpoint Orchestration</a:t>
            </a:r>
            <a:endParaRPr sz="8400"/>
          </a:p>
        </p:txBody>
      </p:sp>
      <p:sp>
        <p:nvSpPr>
          <p:cNvPr id="2129" name="Google Shape;2129;p182"/>
          <p:cNvSpPr/>
          <p:nvPr/>
        </p:nvSpPr>
        <p:spPr>
          <a:xfrm>
            <a:off x="11182325" y="14500225"/>
            <a:ext cx="22505100" cy="2352000"/>
          </a:xfrm>
          <a:prstGeom prst="roundRect">
            <a:avLst>
              <a:gd name="adj" fmla="val 16667"/>
            </a:avLst>
          </a:prstGeom>
          <a:solidFill>
            <a:srgbClr val="51DA4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7200" b="1">
                <a:solidFill>
                  <a:schemeClr val="dk1"/>
                </a:solidFill>
              </a:rPr>
              <a:t>GenAI Servers</a:t>
            </a:r>
            <a:endParaRPr sz="7200" b="1">
              <a:solidFill>
                <a:schemeClr val="dk1"/>
              </a:solidFill>
            </a:endParaRPr>
          </a:p>
        </p:txBody>
      </p:sp>
      <p:grpSp>
        <p:nvGrpSpPr>
          <p:cNvPr id="2130" name="Google Shape;2130;p182"/>
          <p:cNvGrpSpPr/>
          <p:nvPr/>
        </p:nvGrpSpPr>
        <p:grpSpPr>
          <a:xfrm>
            <a:off x="12563010" y="12217741"/>
            <a:ext cx="20788344" cy="3667416"/>
            <a:chOff x="3668642" y="5424056"/>
            <a:chExt cx="25753648" cy="5121374"/>
          </a:xfrm>
        </p:grpSpPr>
        <p:sp>
          <p:nvSpPr>
            <p:cNvPr id="2131" name="Google Shape;2131;p182"/>
            <p:cNvSpPr/>
            <p:nvPr/>
          </p:nvSpPr>
          <p:spPr>
            <a:xfrm rot="-1701829">
              <a:off x="16245755" y="7003776"/>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chat/completion</a:t>
              </a:r>
              <a:endParaRPr sz="4800" b="1">
                <a:solidFill>
                  <a:schemeClr val="dk1"/>
                </a:solidFill>
              </a:endParaRPr>
            </a:p>
          </p:txBody>
        </p:sp>
        <p:sp>
          <p:nvSpPr>
            <p:cNvPr id="2132" name="Google Shape;2132;p182"/>
            <p:cNvSpPr/>
            <p:nvPr/>
          </p:nvSpPr>
          <p:spPr>
            <a:xfrm rot="-1701829">
              <a:off x="10118740" y="7345174"/>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completion</a:t>
              </a:r>
              <a:endParaRPr sz="4800" b="1">
                <a:solidFill>
                  <a:schemeClr val="dk1"/>
                </a:solidFill>
              </a:endParaRPr>
            </a:p>
          </p:txBody>
        </p:sp>
        <p:sp>
          <p:nvSpPr>
            <p:cNvPr id="2133" name="Google Shape;2133;p182"/>
            <p:cNvSpPr/>
            <p:nvPr/>
          </p:nvSpPr>
          <p:spPr>
            <a:xfrm rot="-1701829">
              <a:off x="3574149" y="7595750"/>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models</a:t>
              </a:r>
              <a:endParaRPr sz="4800" b="1">
                <a:solidFill>
                  <a:schemeClr val="dk1"/>
                </a:solidFill>
              </a:endParaRPr>
            </a:p>
          </p:txBody>
        </p:sp>
        <p:sp>
          <p:nvSpPr>
            <p:cNvPr id="2134" name="Google Shape;2134;p182"/>
            <p:cNvSpPr/>
            <p:nvPr/>
          </p:nvSpPr>
          <p:spPr>
            <a:xfrm rot="-1701829">
              <a:off x="22519897" y="7323145"/>
              <a:ext cx="6996885" cy="1369960"/>
            </a:xfrm>
            <a:prstGeom prst="roundRect">
              <a:avLst>
                <a:gd name="adj" fmla="val 16667"/>
              </a:avLst>
            </a:prstGeom>
            <a:solidFill>
              <a:srgbClr val="76B900">
                <a:alpha val="568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800" b="1">
                  <a:solidFill>
                    <a:schemeClr val="dk1"/>
                  </a:solidFill>
                </a:rPr>
                <a:t>embeddings</a:t>
              </a:r>
              <a:endParaRPr sz="4800" b="1">
                <a:solidFill>
                  <a:schemeClr val="dk1"/>
                </a:solidFill>
              </a:endParaRPr>
            </a:p>
          </p:txBody>
        </p:sp>
      </p:grpSp>
      <p:sp>
        <p:nvSpPr>
          <p:cNvPr id="2135" name="Google Shape;2135;p182"/>
          <p:cNvSpPr/>
          <p:nvPr/>
        </p:nvSpPr>
        <p:spPr>
          <a:xfrm rot="-5556090">
            <a:off x="18004975" y="4539453"/>
            <a:ext cx="7310134" cy="7935905"/>
          </a:xfrm>
          <a:prstGeom prst="arc">
            <a:avLst>
              <a:gd name="adj1" fmla="val 6792714"/>
              <a:gd name="adj2" fmla="val 4792625"/>
            </a:avLst>
          </a:prstGeom>
          <a:noFill/>
          <a:ln w="152400" cap="flat" cmpd="sng">
            <a:solidFill>
              <a:schemeClr val="accent4"/>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136" name="Google Shape;2136;p182"/>
          <p:cNvSpPr/>
          <p:nvPr/>
        </p:nvSpPr>
        <p:spPr>
          <a:xfrm rot="5556090" flipH="1">
            <a:off x="26272492" y="4539453"/>
            <a:ext cx="7310134" cy="7935905"/>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137" name="Google Shape;2137;p182"/>
          <p:cNvPicPr preferRelativeResize="0"/>
          <p:nvPr/>
        </p:nvPicPr>
        <p:blipFill>
          <a:blip r:embed="rId3">
            <a:alphaModFix/>
          </a:blip>
          <a:stretch>
            <a:fillRect/>
          </a:stretch>
        </p:blipFill>
        <p:spPr>
          <a:xfrm>
            <a:off x="20310577" y="7170417"/>
            <a:ext cx="2698680" cy="2887515"/>
          </a:xfrm>
          <a:prstGeom prst="rect">
            <a:avLst/>
          </a:prstGeom>
          <a:noFill/>
          <a:ln>
            <a:noFill/>
          </a:ln>
        </p:spPr>
      </p:pic>
      <p:pic>
        <p:nvPicPr>
          <p:cNvPr id="2138" name="Google Shape;2138;p182"/>
          <p:cNvPicPr preferRelativeResize="0"/>
          <p:nvPr/>
        </p:nvPicPr>
        <p:blipFill>
          <a:blip r:embed="rId4">
            <a:alphaModFix/>
          </a:blip>
          <a:stretch>
            <a:fillRect/>
          </a:stretch>
        </p:blipFill>
        <p:spPr>
          <a:xfrm>
            <a:off x="28162981" y="6809493"/>
            <a:ext cx="3529424" cy="3289334"/>
          </a:xfrm>
          <a:prstGeom prst="rect">
            <a:avLst/>
          </a:prstGeom>
          <a:noFill/>
          <a:ln>
            <a:noFill/>
          </a:ln>
        </p:spPr>
      </p:pic>
      <p:sp>
        <p:nvSpPr>
          <p:cNvPr id="2139" name="Google Shape;2139;p182"/>
          <p:cNvSpPr/>
          <p:nvPr/>
        </p:nvSpPr>
        <p:spPr>
          <a:xfrm>
            <a:off x="1304450" y="5559800"/>
            <a:ext cx="8267700" cy="6657900"/>
          </a:xfrm>
          <a:prstGeom prst="roundRect">
            <a:avLst>
              <a:gd name="adj" fmla="val 16667"/>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300" b="1">
                <a:solidFill>
                  <a:schemeClr val="dk1"/>
                </a:solidFill>
              </a:rPr>
              <a:t>Endpoint Orchestration</a:t>
            </a:r>
            <a:endParaRPr sz="6300" b="1">
              <a:solidFill>
                <a:schemeClr val="dk1"/>
              </a:solidFill>
            </a:endParaRPr>
          </a:p>
          <a:p>
            <a:pPr marL="0" lvl="0" indent="0" algn="ctr" rtl="0">
              <a:spcBef>
                <a:spcPts val="0"/>
              </a:spcBef>
              <a:spcAft>
                <a:spcPts val="0"/>
              </a:spcAft>
              <a:buNone/>
            </a:pPr>
            <a:endParaRPr sz="6300" b="1">
              <a:solidFill>
                <a:schemeClr val="dk1"/>
              </a:solidFill>
            </a:endParaRPr>
          </a:p>
          <a:p>
            <a:pPr marL="0" lvl="0" indent="0" algn="ctr" rtl="0">
              <a:spcBef>
                <a:spcPts val="0"/>
              </a:spcBef>
              <a:spcAft>
                <a:spcPts val="0"/>
              </a:spcAft>
              <a:buNone/>
            </a:pPr>
            <a:r>
              <a:rPr lang="en-US" sz="4800" b="1">
                <a:solidFill>
                  <a:schemeClr val="dk1"/>
                </a:solidFill>
              </a:rPr>
              <a:t>Applying light-weight state management on a more conservative client/server environment</a:t>
            </a:r>
            <a:endParaRPr sz="4800" b="1">
              <a:solidFill>
                <a:schemeClr val="dk1"/>
              </a:solidFill>
            </a:endParaRPr>
          </a:p>
        </p:txBody>
      </p:sp>
      <p:sp>
        <p:nvSpPr>
          <p:cNvPr id="2140" name="Google Shape;2140;p182"/>
          <p:cNvSpPr/>
          <p:nvPr/>
        </p:nvSpPr>
        <p:spPr>
          <a:xfrm>
            <a:off x="1304450" y="12838200"/>
            <a:ext cx="8267700" cy="5908500"/>
          </a:xfrm>
          <a:prstGeom prst="roundRect">
            <a:avLst>
              <a:gd name="adj" fmla="val 16667"/>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300" b="1">
                <a:solidFill>
                  <a:schemeClr val="dk1"/>
                </a:solidFill>
              </a:rPr>
              <a:t>Endpoint Deployment</a:t>
            </a:r>
            <a:endParaRPr sz="6300" b="1">
              <a:solidFill>
                <a:schemeClr val="dk1"/>
              </a:solidFill>
            </a:endParaRPr>
          </a:p>
          <a:p>
            <a:pPr marL="0" lvl="0" indent="0" algn="ctr" rtl="0">
              <a:spcBef>
                <a:spcPts val="0"/>
              </a:spcBef>
              <a:spcAft>
                <a:spcPts val="0"/>
              </a:spcAft>
              <a:buNone/>
            </a:pPr>
            <a:endParaRPr sz="6300" b="1">
              <a:solidFill>
                <a:schemeClr val="dk1"/>
              </a:solidFill>
            </a:endParaRPr>
          </a:p>
          <a:p>
            <a:pPr marL="0" lvl="0" indent="0" algn="ctr" rtl="0">
              <a:spcBef>
                <a:spcPts val="0"/>
              </a:spcBef>
              <a:spcAft>
                <a:spcPts val="0"/>
              </a:spcAft>
              <a:buNone/>
            </a:pPr>
            <a:r>
              <a:rPr lang="en-US" sz="4800" b="1">
                <a:solidFill>
                  <a:schemeClr val="dk1"/>
                </a:solidFill>
              </a:rPr>
              <a:t>Delivering semi-stateless AI systems at scale</a:t>
            </a:r>
            <a:endParaRPr sz="4800" b="1">
              <a:solidFill>
                <a:schemeClr val="dk1"/>
              </a:solidFill>
            </a:endParaRPr>
          </a:p>
        </p:txBody>
      </p:sp>
      <p:pic>
        <p:nvPicPr>
          <p:cNvPr id="2141" name="Google Shape;2141;p182"/>
          <p:cNvPicPr preferRelativeResize="0"/>
          <p:nvPr/>
        </p:nvPicPr>
        <p:blipFill>
          <a:blip r:embed="rId5">
            <a:alphaModFix/>
          </a:blip>
          <a:stretch>
            <a:fillRect/>
          </a:stretch>
        </p:blipFill>
        <p:spPr>
          <a:xfrm>
            <a:off x="11506000" y="16360825"/>
            <a:ext cx="2434975" cy="3220325"/>
          </a:xfrm>
          <a:prstGeom prst="rect">
            <a:avLst/>
          </a:prstGeom>
          <a:noFill/>
          <a:ln>
            <a:noFill/>
          </a:ln>
        </p:spPr>
      </p:pic>
      <p:pic>
        <p:nvPicPr>
          <p:cNvPr id="2142" name="Google Shape;2142;p182"/>
          <p:cNvPicPr preferRelativeResize="0"/>
          <p:nvPr/>
        </p:nvPicPr>
        <p:blipFill>
          <a:blip r:embed="rId5">
            <a:alphaModFix/>
          </a:blip>
          <a:stretch>
            <a:fillRect/>
          </a:stretch>
        </p:blipFill>
        <p:spPr>
          <a:xfrm>
            <a:off x="14252975" y="16360825"/>
            <a:ext cx="2434975" cy="3220325"/>
          </a:xfrm>
          <a:prstGeom prst="rect">
            <a:avLst/>
          </a:prstGeom>
          <a:noFill/>
          <a:ln>
            <a:noFill/>
          </a:ln>
        </p:spPr>
      </p:pic>
      <p:pic>
        <p:nvPicPr>
          <p:cNvPr id="2143" name="Google Shape;2143;p182"/>
          <p:cNvPicPr preferRelativeResize="0"/>
          <p:nvPr/>
        </p:nvPicPr>
        <p:blipFill>
          <a:blip r:embed="rId5">
            <a:alphaModFix/>
          </a:blip>
          <a:stretch>
            <a:fillRect/>
          </a:stretch>
        </p:blipFill>
        <p:spPr>
          <a:xfrm>
            <a:off x="16999950" y="16360825"/>
            <a:ext cx="2434975" cy="3220325"/>
          </a:xfrm>
          <a:prstGeom prst="rect">
            <a:avLst/>
          </a:prstGeom>
          <a:noFill/>
          <a:ln>
            <a:noFill/>
          </a:ln>
        </p:spPr>
      </p:pic>
      <p:pic>
        <p:nvPicPr>
          <p:cNvPr id="2144" name="Google Shape;2144;p182"/>
          <p:cNvPicPr preferRelativeResize="0"/>
          <p:nvPr/>
        </p:nvPicPr>
        <p:blipFill>
          <a:blip r:embed="rId5">
            <a:alphaModFix/>
          </a:blip>
          <a:stretch>
            <a:fillRect/>
          </a:stretch>
        </p:blipFill>
        <p:spPr>
          <a:xfrm>
            <a:off x="19746925" y="16360825"/>
            <a:ext cx="2434975" cy="3220325"/>
          </a:xfrm>
          <a:prstGeom prst="rect">
            <a:avLst/>
          </a:prstGeom>
          <a:noFill/>
          <a:ln>
            <a:noFill/>
          </a:ln>
        </p:spPr>
      </p:pic>
      <p:pic>
        <p:nvPicPr>
          <p:cNvPr id="2145" name="Google Shape;2145;p182"/>
          <p:cNvPicPr preferRelativeResize="0"/>
          <p:nvPr/>
        </p:nvPicPr>
        <p:blipFill>
          <a:blip r:embed="rId5">
            <a:alphaModFix/>
          </a:blip>
          <a:stretch>
            <a:fillRect/>
          </a:stretch>
        </p:blipFill>
        <p:spPr>
          <a:xfrm>
            <a:off x="22493900" y="16360825"/>
            <a:ext cx="2434975" cy="3220325"/>
          </a:xfrm>
          <a:prstGeom prst="rect">
            <a:avLst/>
          </a:prstGeom>
          <a:noFill/>
          <a:ln>
            <a:noFill/>
          </a:ln>
        </p:spPr>
      </p:pic>
      <p:pic>
        <p:nvPicPr>
          <p:cNvPr id="2146" name="Google Shape;2146;p182"/>
          <p:cNvPicPr preferRelativeResize="0"/>
          <p:nvPr/>
        </p:nvPicPr>
        <p:blipFill>
          <a:blip r:embed="rId5">
            <a:alphaModFix/>
          </a:blip>
          <a:stretch>
            <a:fillRect/>
          </a:stretch>
        </p:blipFill>
        <p:spPr>
          <a:xfrm>
            <a:off x="25240875" y="16360825"/>
            <a:ext cx="2434975" cy="3220325"/>
          </a:xfrm>
          <a:prstGeom prst="rect">
            <a:avLst/>
          </a:prstGeom>
          <a:noFill/>
          <a:ln>
            <a:noFill/>
          </a:ln>
        </p:spPr>
      </p:pic>
      <p:pic>
        <p:nvPicPr>
          <p:cNvPr id="2147" name="Google Shape;2147;p182"/>
          <p:cNvPicPr preferRelativeResize="0"/>
          <p:nvPr/>
        </p:nvPicPr>
        <p:blipFill>
          <a:blip r:embed="rId5">
            <a:alphaModFix/>
          </a:blip>
          <a:stretch>
            <a:fillRect/>
          </a:stretch>
        </p:blipFill>
        <p:spPr>
          <a:xfrm>
            <a:off x="27987850" y="16360825"/>
            <a:ext cx="2434975" cy="3220325"/>
          </a:xfrm>
          <a:prstGeom prst="rect">
            <a:avLst/>
          </a:prstGeom>
          <a:noFill/>
          <a:ln>
            <a:noFill/>
          </a:ln>
        </p:spPr>
      </p:pic>
      <p:pic>
        <p:nvPicPr>
          <p:cNvPr id="2148" name="Google Shape;2148;p182"/>
          <p:cNvPicPr preferRelativeResize="0"/>
          <p:nvPr/>
        </p:nvPicPr>
        <p:blipFill>
          <a:blip r:embed="rId5">
            <a:alphaModFix/>
          </a:blip>
          <a:stretch>
            <a:fillRect/>
          </a:stretch>
        </p:blipFill>
        <p:spPr>
          <a:xfrm>
            <a:off x="30734825" y="16360825"/>
            <a:ext cx="2434975" cy="3220325"/>
          </a:xfrm>
          <a:prstGeom prst="rect">
            <a:avLst/>
          </a:prstGeom>
          <a:noFill/>
          <a:ln>
            <a:noFill/>
          </a:ln>
        </p:spPr>
      </p:pic>
      <p:pic>
        <p:nvPicPr>
          <p:cNvPr id="2149" name="Google Shape;2149;p182"/>
          <p:cNvPicPr preferRelativeResize="0"/>
          <p:nvPr/>
        </p:nvPicPr>
        <p:blipFill rotWithShape="1">
          <a:blip r:embed="rId6">
            <a:alphaModFix/>
          </a:blip>
          <a:srcRect t="1941"/>
          <a:stretch/>
        </p:blipFill>
        <p:spPr>
          <a:xfrm>
            <a:off x="10119175" y="5399825"/>
            <a:ext cx="7188410" cy="73119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28552"/>
    </mc:Choice>
    <mc:Fallback xmlns="">
      <p:transition spd="slow" advTm="28552"/>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2153"/>
        <p:cNvGrpSpPr/>
        <p:nvPr/>
      </p:nvGrpSpPr>
      <p:grpSpPr>
        <a:xfrm>
          <a:off x="0" y="0"/>
          <a:ext cx="0" cy="0"/>
          <a:chOff x="0" y="0"/>
          <a:chExt cx="0" cy="0"/>
        </a:xfrm>
      </p:grpSpPr>
      <p:sp>
        <p:nvSpPr>
          <p:cNvPr id="2154" name="Google Shape;2154;p18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Chatbot Workflow</a:t>
            </a:r>
            <a:endParaRPr sz="8400"/>
          </a:p>
        </p:txBody>
      </p:sp>
      <p:sp>
        <p:nvSpPr>
          <p:cNvPr id="2155" name="Google Shape;2155;p183"/>
          <p:cNvSpPr/>
          <p:nvPr/>
        </p:nvSpPr>
        <p:spPr>
          <a:xfrm rot="-5541290">
            <a:off x="7174659" y="6636395"/>
            <a:ext cx="10441017" cy="10255509"/>
          </a:xfrm>
          <a:prstGeom prst="arc">
            <a:avLst>
              <a:gd name="adj1" fmla="val 6792714"/>
              <a:gd name="adj2" fmla="val 4792625"/>
            </a:avLst>
          </a:prstGeom>
          <a:noFill/>
          <a:ln w="152400" cap="flat" cmpd="sng">
            <a:solidFill>
              <a:schemeClr val="accent4"/>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156" name="Google Shape;2156;p183"/>
          <p:cNvSpPr/>
          <p:nvPr/>
        </p:nvSpPr>
        <p:spPr>
          <a:xfrm rot="5541290" flipH="1">
            <a:off x="17859159" y="6636395"/>
            <a:ext cx="10441017" cy="10255509"/>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157" name="Google Shape;2157;p183"/>
          <p:cNvPicPr preferRelativeResize="0"/>
          <p:nvPr/>
        </p:nvPicPr>
        <p:blipFill>
          <a:blip r:embed="rId3">
            <a:alphaModFix/>
          </a:blip>
          <a:stretch>
            <a:fillRect/>
          </a:stretch>
        </p:blipFill>
        <p:spPr>
          <a:xfrm>
            <a:off x="10651410" y="9854053"/>
            <a:ext cx="3487522" cy="4125000"/>
          </a:xfrm>
          <a:prstGeom prst="rect">
            <a:avLst/>
          </a:prstGeom>
          <a:noFill/>
          <a:ln>
            <a:noFill/>
          </a:ln>
        </p:spPr>
      </p:pic>
      <p:sp>
        <p:nvSpPr>
          <p:cNvPr id="2158" name="Google Shape;2158;p183"/>
          <p:cNvSpPr/>
          <p:nvPr/>
        </p:nvSpPr>
        <p:spPr>
          <a:xfrm>
            <a:off x="26457500" y="11803550"/>
            <a:ext cx="9062700" cy="5183400"/>
          </a:xfrm>
          <a:prstGeom prst="rect">
            <a:avLst/>
          </a:prstGeom>
          <a:solidFill>
            <a:schemeClr val="dk1"/>
          </a:solidFill>
          <a:ln w="1524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US" sz="4800">
                <a:solidFill>
                  <a:srgbClr val="9E0000"/>
                </a:solidFill>
                <a:latin typeface="Roboto Mono"/>
                <a:ea typeface="Roboto Mono"/>
                <a:cs typeface="Roboto Mono"/>
                <a:sym typeface="Roboto Mono"/>
              </a:rPr>
              <a:t> &lt;SYS&gt;{{sys_msg}}&lt;/SYS&gt;</a:t>
            </a:r>
            <a:endParaRPr sz="4800">
              <a:solidFill>
                <a:srgbClr val="9E0000"/>
              </a:solidFill>
              <a:latin typeface="Roboto Mono"/>
              <a:ea typeface="Roboto Mono"/>
              <a:cs typeface="Roboto Mono"/>
              <a:sym typeface="Roboto Mono"/>
            </a:endParaRPr>
          </a:p>
          <a:p>
            <a:pPr marL="0" lvl="0" indent="0" algn="l" rtl="0">
              <a:lnSpc>
                <a:spcPct val="90000"/>
              </a:lnSpc>
              <a:spcBef>
                <a:spcPts val="0"/>
              </a:spcBef>
              <a:spcAft>
                <a:spcPts val="0"/>
              </a:spcAft>
              <a:buNone/>
            </a:pPr>
            <a:endParaRPr sz="4800">
              <a:solidFill>
                <a:srgbClr val="9E0000"/>
              </a:solidFill>
              <a:latin typeface="Roboto Mono"/>
              <a:ea typeface="Roboto Mono"/>
              <a:cs typeface="Roboto Mono"/>
              <a:sym typeface="Roboto Mono"/>
            </a:endParaRPr>
          </a:p>
          <a:p>
            <a:pPr marL="0" lvl="0" indent="0" algn="l" rtl="0">
              <a:lnSpc>
                <a:spcPct val="90000"/>
              </a:lnSpc>
              <a:spcBef>
                <a:spcPts val="0"/>
              </a:spcBef>
              <a:spcAft>
                <a:spcPts val="0"/>
              </a:spcAft>
              <a:buNone/>
            </a:pPr>
            <a:r>
              <a:rPr lang="en-US" sz="4800">
                <a:solidFill>
                  <a:srgbClr val="0071C5"/>
                </a:solidFill>
                <a:latin typeface="Roboto Mono"/>
                <a:ea typeface="Roboto Mono"/>
                <a:cs typeface="Roboto Mono"/>
                <a:sym typeface="Roboto Mono"/>
              </a:rPr>
              <a:t> &lt;USER&gt;{{user_msg}}</a:t>
            </a:r>
            <a:endParaRPr sz="4800">
              <a:latin typeface="Roboto Mono"/>
              <a:ea typeface="Roboto Mono"/>
              <a:cs typeface="Roboto Mono"/>
              <a:sym typeface="Roboto Mono"/>
            </a:endParaRPr>
          </a:p>
          <a:p>
            <a:pPr marL="0" lvl="0" indent="0" algn="l" rtl="0">
              <a:lnSpc>
                <a:spcPct val="90000"/>
              </a:lnSpc>
              <a:spcBef>
                <a:spcPts val="0"/>
              </a:spcBef>
              <a:spcAft>
                <a:spcPts val="0"/>
              </a:spcAft>
              <a:buNone/>
            </a:pPr>
            <a:r>
              <a:rPr lang="en-US" sz="4800">
                <a:solidFill>
                  <a:srgbClr val="588A00"/>
                </a:solidFill>
                <a:latin typeface="Roboto Mono"/>
                <a:ea typeface="Roboto Mono"/>
                <a:cs typeface="Roboto Mono"/>
                <a:sym typeface="Roboto Mono"/>
              </a:rPr>
              <a:t> …</a:t>
            </a:r>
            <a:endParaRPr sz="4800"/>
          </a:p>
        </p:txBody>
      </p:sp>
      <p:sp>
        <p:nvSpPr>
          <p:cNvPr id="2159" name="Google Shape;2159;p183"/>
          <p:cNvSpPr/>
          <p:nvPr/>
        </p:nvSpPr>
        <p:spPr>
          <a:xfrm>
            <a:off x="26457500" y="9501300"/>
            <a:ext cx="5554500" cy="15714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LLM</a:t>
            </a:r>
            <a:endParaRPr sz="6400" b="1"/>
          </a:p>
        </p:txBody>
      </p:sp>
      <p:sp>
        <p:nvSpPr>
          <p:cNvPr id="2160" name="Google Shape;2160;p183"/>
          <p:cNvSpPr txBox="1"/>
          <p:nvPr/>
        </p:nvSpPr>
        <p:spPr>
          <a:xfrm>
            <a:off x="26614250" y="17336800"/>
            <a:ext cx="9062700" cy="1514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4800">
                <a:solidFill>
                  <a:srgbClr val="588A00"/>
                </a:solidFill>
                <a:latin typeface="Roboto Mono"/>
                <a:ea typeface="Roboto Mono"/>
                <a:cs typeface="Roboto Mono"/>
                <a:sym typeface="Roboto Mono"/>
              </a:rPr>
              <a:t> &lt;BOT&gt; {{bot_msg}}</a:t>
            </a:r>
            <a:r>
              <a:rPr lang="en-US" sz="4800">
                <a:solidFill>
                  <a:schemeClr val="lt1"/>
                </a:solidFill>
                <a:latin typeface="Roboto Mono"/>
                <a:ea typeface="Roboto Mono"/>
                <a:cs typeface="Roboto Mono"/>
                <a:sym typeface="Roboto Mono"/>
              </a:rPr>
              <a:t> </a:t>
            </a:r>
            <a:endParaRPr sz="4800">
              <a:solidFill>
                <a:schemeClr val="lt1"/>
              </a:solidFill>
              <a:latin typeface="Roboto Mono"/>
              <a:ea typeface="Roboto Mono"/>
              <a:cs typeface="Roboto Mono"/>
              <a:sym typeface="Roboto Mono"/>
            </a:endParaRPr>
          </a:p>
          <a:p>
            <a:pPr marL="0" lvl="0" indent="0" algn="l" rtl="0">
              <a:lnSpc>
                <a:spcPct val="90000"/>
              </a:lnSpc>
              <a:spcBef>
                <a:spcPts val="0"/>
              </a:spcBef>
              <a:spcAft>
                <a:spcPts val="0"/>
              </a:spcAft>
              <a:buNone/>
            </a:pPr>
            <a:r>
              <a:rPr lang="en-US" sz="4800">
                <a:solidFill>
                  <a:schemeClr val="accent6"/>
                </a:solidFill>
                <a:latin typeface="Roboto Mono"/>
                <a:ea typeface="Roboto Mono"/>
                <a:cs typeface="Roboto Mono"/>
                <a:sym typeface="Roboto Mono"/>
              </a:rPr>
              <a:t> &lt;USER&gt; {{user_msg}}</a:t>
            </a:r>
            <a:endParaRPr sz="4800"/>
          </a:p>
        </p:txBody>
      </p:sp>
      <p:sp>
        <p:nvSpPr>
          <p:cNvPr id="2161" name="Google Shape;2161;p183"/>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Clr>
                <a:schemeClr val="lt1"/>
              </a:buClr>
              <a:buSzPts val="1100"/>
              <a:buFont typeface="Arial"/>
              <a:buNone/>
            </a:pPr>
            <a:r>
              <a:rPr lang="en-US" sz="5400" b="1"/>
              <a:t>How Things Started</a:t>
            </a:r>
            <a:endParaRPr b="1"/>
          </a:p>
          <a:p>
            <a:pPr marL="0" lvl="0" indent="0" algn="ctr" rtl="0">
              <a:spcBef>
                <a:spcPts val="0"/>
              </a:spcBef>
              <a:spcAft>
                <a:spcPts val="0"/>
              </a:spcAft>
              <a:buNone/>
            </a:pPr>
            <a:endParaRPr b="1"/>
          </a:p>
          <a:p>
            <a:pPr marL="0" lvl="0" indent="0" algn="ctr" rtl="0">
              <a:spcBef>
                <a:spcPts val="0"/>
              </a:spcBef>
              <a:spcAft>
                <a:spcPts val="0"/>
              </a:spcAft>
              <a:buNone/>
            </a:pPr>
            <a:endParaRPr sz="5600"/>
          </a:p>
        </p:txBody>
      </p:sp>
      <p:pic>
        <p:nvPicPr>
          <p:cNvPr id="2162" name="Google Shape;2162;p183"/>
          <p:cNvPicPr preferRelativeResize="0"/>
          <p:nvPr/>
        </p:nvPicPr>
        <p:blipFill>
          <a:blip r:embed="rId4">
            <a:alphaModFix/>
          </a:blip>
          <a:stretch>
            <a:fillRect/>
          </a:stretch>
        </p:blipFill>
        <p:spPr>
          <a:xfrm rot="209174">
            <a:off x="31154247" y="6339246"/>
            <a:ext cx="3388856" cy="4342809"/>
          </a:xfrm>
          <a:prstGeom prst="rect">
            <a:avLst/>
          </a:prstGeom>
          <a:noFill/>
          <a:ln>
            <a:noFill/>
          </a:ln>
        </p:spPr>
      </p:pic>
      <p:pic>
        <p:nvPicPr>
          <p:cNvPr id="2163" name="Google Shape;2163;p183"/>
          <p:cNvPicPr preferRelativeResize="0"/>
          <p:nvPr/>
        </p:nvPicPr>
        <p:blipFill>
          <a:blip r:embed="rId4">
            <a:alphaModFix/>
          </a:blip>
          <a:stretch>
            <a:fillRect/>
          </a:stretch>
        </p:blipFill>
        <p:spPr>
          <a:xfrm rot="209174">
            <a:off x="30319972" y="7009121"/>
            <a:ext cx="3388856" cy="4342809"/>
          </a:xfrm>
          <a:prstGeom prst="rect">
            <a:avLst/>
          </a:prstGeom>
          <a:noFill/>
          <a:ln>
            <a:noFill/>
          </a:ln>
        </p:spPr>
      </p:pic>
      <p:pic>
        <p:nvPicPr>
          <p:cNvPr id="2164" name="Google Shape;2164;p183"/>
          <p:cNvPicPr preferRelativeResize="0"/>
          <p:nvPr/>
        </p:nvPicPr>
        <p:blipFill>
          <a:blip r:embed="rId5">
            <a:alphaModFix/>
          </a:blip>
          <a:stretch>
            <a:fillRect/>
          </a:stretch>
        </p:blipFill>
        <p:spPr>
          <a:xfrm>
            <a:off x="20799125" y="9338450"/>
            <a:ext cx="4561099" cy="46990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33368"/>
    </mc:Choice>
    <mc:Fallback xmlns="">
      <p:transition spd="slow" advTm="33368"/>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2168"/>
        <p:cNvGrpSpPr/>
        <p:nvPr/>
      </p:nvGrpSpPr>
      <p:grpSpPr>
        <a:xfrm>
          <a:off x="0" y="0"/>
          <a:ext cx="0" cy="0"/>
          <a:chOff x="0" y="0"/>
          <a:chExt cx="0" cy="0"/>
        </a:xfrm>
      </p:grpSpPr>
      <p:sp>
        <p:nvSpPr>
          <p:cNvPr id="2169" name="Google Shape;2169;p18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General Chat Application</a:t>
            </a:r>
            <a:endParaRPr sz="8400"/>
          </a:p>
        </p:txBody>
      </p:sp>
      <p:sp>
        <p:nvSpPr>
          <p:cNvPr id="2170" name="Google Shape;2170;p184"/>
          <p:cNvSpPr/>
          <p:nvPr/>
        </p:nvSpPr>
        <p:spPr>
          <a:xfrm rot="-5541290">
            <a:off x="7174659" y="6636395"/>
            <a:ext cx="10441017" cy="10255509"/>
          </a:xfrm>
          <a:prstGeom prst="arc">
            <a:avLst>
              <a:gd name="adj1" fmla="val 6792714"/>
              <a:gd name="adj2" fmla="val 4792625"/>
            </a:avLst>
          </a:prstGeom>
          <a:noFill/>
          <a:ln w="152400" cap="flat" cmpd="sng">
            <a:solidFill>
              <a:schemeClr val="accent4"/>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171" name="Google Shape;2171;p184"/>
          <p:cNvSpPr/>
          <p:nvPr/>
        </p:nvSpPr>
        <p:spPr>
          <a:xfrm rot="5541290" flipH="1">
            <a:off x="17859159" y="6636395"/>
            <a:ext cx="10441017" cy="10255509"/>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172" name="Google Shape;2172;p184"/>
          <p:cNvPicPr preferRelativeResize="0"/>
          <p:nvPr/>
        </p:nvPicPr>
        <p:blipFill>
          <a:blip r:embed="rId3">
            <a:alphaModFix/>
          </a:blip>
          <a:stretch>
            <a:fillRect/>
          </a:stretch>
        </p:blipFill>
        <p:spPr>
          <a:xfrm>
            <a:off x="10651410" y="9854053"/>
            <a:ext cx="3487522" cy="4125000"/>
          </a:xfrm>
          <a:prstGeom prst="rect">
            <a:avLst/>
          </a:prstGeom>
          <a:noFill/>
          <a:ln>
            <a:noFill/>
          </a:ln>
        </p:spPr>
      </p:pic>
      <p:sp>
        <p:nvSpPr>
          <p:cNvPr id="2173" name="Google Shape;2173;p184"/>
          <p:cNvSpPr txBox="1"/>
          <p:nvPr/>
        </p:nvSpPr>
        <p:spPr>
          <a:xfrm>
            <a:off x="22352250" y="4236175"/>
            <a:ext cx="3000000" cy="215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sp>
        <p:nvSpPr>
          <p:cNvPr id="2174" name="Google Shape;2174;p184"/>
          <p:cNvSpPr txBox="1"/>
          <p:nvPr/>
        </p:nvSpPr>
        <p:spPr>
          <a:xfrm>
            <a:off x="22352250" y="17137225"/>
            <a:ext cx="3000000" cy="215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sp>
        <p:nvSpPr>
          <p:cNvPr id="2175" name="Google Shape;2175;p184"/>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How Things Progressed</a:t>
            </a:r>
            <a:endParaRPr b="1"/>
          </a:p>
          <a:p>
            <a:pPr marL="0" lvl="0" indent="0" algn="ctr" rtl="0">
              <a:spcBef>
                <a:spcPts val="0"/>
              </a:spcBef>
              <a:spcAft>
                <a:spcPts val="0"/>
              </a:spcAft>
              <a:buNone/>
            </a:pPr>
            <a:endParaRPr b="1"/>
          </a:p>
          <a:p>
            <a:pPr marL="0" lvl="0" indent="0" algn="ctr" rtl="0">
              <a:spcBef>
                <a:spcPts val="0"/>
              </a:spcBef>
              <a:spcAft>
                <a:spcPts val="0"/>
              </a:spcAft>
              <a:buNone/>
            </a:pPr>
            <a:endParaRPr/>
          </a:p>
        </p:txBody>
      </p:sp>
      <p:sp>
        <p:nvSpPr>
          <p:cNvPr id="2176" name="Google Shape;2176;p184"/>
          <p:cNvSpPr/>
          <p:nvPr/>
        </p:nvSpPr>
        <p:spPr>
          <a:xfrm>
            <a:off x="27936100" y="3846988"/>
            <a:ext cx="5554500" cy="15714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LLM</a:t>
            </a:r>
            <a:endParaRPr sz="6400" b="1"/>
          </a:p>
        </p:txBody>
      </p:sp>
      <p:pic>
        <p:nvPicPr>
          <p:cNvPr id="2177" name="Google Shape;2177;p184"/>
          <p:cNvPicPr preferRelativeResize="0"/>
          <p:nvPr/>
        </p:nvPicPr>
        <p:blipFill>
          <a:blip r:embed="rId4">
            <a:alphaModFix/>
          </a:blip>
          <a:stretch>
            <a:fillRect/>
          </a:stretch>
        </p:blipFill>
        <p:spPr>
          <a:xfrm rot="209174">
            <a:off x="32632847" y="684934"/>
            <a:ext cx="3388856" cy="4342809"/>
          </a:xfrm>
          <a:prstGeom prst="rect">
            <a:avLst/>
          </a:prstGeom>
          <a:noFill/>
          <a:ln>
            <a:noFill/>
          </a:ln>
        </p:spPr>
      </p:pic>
      <p:pic>
        <p:nvPicPr>
          <p:cNvPr id="2178" name="Google Shape;2178;p184"/>
          <p:cNvPicPr preferRelativeResize="0"/>
          <p:nvPr/>
        </p:nvPicPr>
        <p:blipFill>
          <a:blip r:embed="rId4">
            <a:alphaModFix/>
          </a:blip>
          <a:stretch>
            <a:fillRect/>
          </a:stretch>
        </p:blipFill>
        <p:spPr>
          <a:xfrm rot="209174">
            <a:off x="31798572" y="1354809"/>
            <a:ext cx="3388856" cy="4342809"/>
          </a:xfrm>
          <a:prstGeom prst="rect">
            <a:avLst/>
          </a:prstGeom>
          <a:noFill/>
          <a:ln>
            <a:noFill/>
          </a:ln>
        </p:spPr>
      </p:pic>
      <p:pic>
        <p:nvPicPr>
          <p:cNvPr id="2179" name="Google Shape;2179;p184"/>
          <p:cNvPicPr preferRelativeResize="0"/>
          <p:nvPr/>
        </p:nvPicPr>
        <p:blipFill>
          <a:blip r:embed="rId4">
            <a:alphaModFix/>
          </a:blip>
          <a:stretch>
            <a:fillRect/>
          </a:stretch>
        </p:blipFill>
        <p:spPr>
          <a:xfrm rot="209174">
            <a:off x="33118672" y="3948771"/>
            <a:ext cx="3388856" cy="4342809"/>
          </a:xfrm>
          <a:prstGeom prst="rect">
            <a:avLst/>
          </a:prstGeom>
          <a:noFill/>
          <a:ln>
            <a:noFill/>
          </a:ln>
        </p:spPr>
      </p:pic>
      <p:pic>
        <p:nvPicPr>
          <p:cNvPr id="2180" name="Google Shape;2180;p184"/>
          <p:cNvPicPr preferRelativeResize="0"/>
          <p:nvPr/>
        </p:nvPicPr>
        <p:blipFill>
          <a:blip r:embed="rId4">
            <a:alphaModFix/>
          </a:blip>
          <a:stretch>
            <a:fillRect/>
          </a:stretch>
        </p:blipFill>
        <p:spPr>
          <a:xfrm rot="209174">
            <a:off x="32284397" y="4618646"/>
            <a:ext cx="3388856" cy="4342809"/>
          </a:xfrm>
          <a:prstGeom prst="rect">
            <a:avLst/>
          </a:prstGeom>
          <a:noFill/>
          <a:ln>
            <a:noFill/>
          </a:ln>
        </p:spPr>
      </p:pic>
      <p:sp>
        <p:nvSpPr>
          <p:cNvPr id="2181" name="Google Shape;2181;p184"/>
          <p:cNvSpPr/>
          <p:nvPr/>
        </p:nvSpPr>
        <p:spPr>
          <a:xfrm>
            <a:off x="29225900" y="6750800"/>
            <a:ext cx="5554500" cy="15714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t>LLM</a:t>
            </a:r>
            <a:endParaRPr sz="6400" b="1"/>
          </a:p>
        </p:txBody>
      </p:sp>
      <p:grpSp>
        <p:nvGrpSpPr>
          <p:cNvPr id="2182" name="Google Shape;2182;p184"/>
          <p:cNvGrpSpPr/>
          <p:nvPr/>
        </p:nvGrpSpPr>
        <p:grpSpPr>
          <a:xfrm>
            <a:off x="26254012" y="12244444"/>
            <a:ext cx="10219158" cy="8115166"/>
            <a:chOff x="19367400" y="5925025"/>
            <a:chExt cx="16725300" cy="13367100"/>
          </a:xfrm>
        </p:grpSpPr>
        <p:sp>
          <p:nvSpPr>
            <p:cNvPr id="2183" name="Google Shape;2183;p184"/>
            <p:cNvSpPr/>
            <p:nvPr/>
          </p:nvSpPr>
          <p:spPr>
            <a:xfrm flipH="1">
              <a:off x="19367400" y="5925025"/>
              <a:ext cx="16725300" cy="13367100"/>
            </a:xfrm>
            <a:prstGeom prst="rtTriangle">
              <a:avLst/>
            </a:prstGeom>
            <a:solidFill>
              <a:srgbClr val="FFF2CC"/>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184" name="Google Shape;2184;p184"/>
            <p:cNvGrpSpPr/>
            <p:nvPr/>
          </p:nvGrpSpPr>
          <p:grpSpPr>
            <a:xfrm>
              <a:off x="20072126" y="10830440"/>
              <a:ext cx="9747143" cy="8290702"/>
              <a:chOff x="22828913" y="5294840"/>
              <a:chExt cx="9747143" cy="8290702"/>
            </a:xfrm>
          </p:grpSpPr>
          <p:sp>
            <p:nvSpPr>
              <p:cNvPr id="2185" name="Google Shape;2185;p184"/>
              <p:cNvSpPr/>
              <p:nvPr/>
            </p:nvSpPr>
            <p:spPr>
              <a:xfrm>
                <a:off x="27213857" y="6832317"/>
                <a:ext cx="4495800" cy="2854500"/>
              </a:xfrm>
              <a:prstGeom prst="roundRect">
                <a:avLst>
                  <a:gd name="adj" fmla="val 48000"/>
                </a:avLst>
              </a:prstGeom>
              <a:solidFill>
                <a:srgbClr val="FFFFFF"/>
              </a:solidFill>
              <a:ln w="762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000" b="1">
                    <a:solidFill>
                      <a:srgbClr val="76B900"/>
                    </a:solidFill>
                  </a:rPr>
                  <a:t>LLM</a:t>
                </a:r>
                <a:endParaRPr sz="5000" b="1">
                  <a:solidFill>
                    <a:srgbClr val="76B900"/>
                  </a:solidFill>
                </a:endParaRPr>
              </a:p>
            </p:txBody>
          </p:sp>
          <p:pic>
            <p:nvPicPr>
              <p:cNvPr id="2186" name="Google Shape;2186;p184" descr="🦜 Parrot Emoji – Meaning, Pictures, Codes – 📕 EmojiGuide"/>
              <p:cNvPicPr preferRelativeResize="0"/>
              <p:nvPr/>
            </p:nvPicPr>
            <p:blipFill>
              <a:blip r:embed="rId5">
                <a:alphaModFix/>
              </a:blip>
              <a:stretch>
                <a:fillRect/>
              </a:stretch>
            </p:blipFill>
            <p:spPr>
              <a:xfrm>
                <a:off x="28305514" y="5294840"/>
                <a:ext cx="2312427" cy="2268529"/>
              </a:xfrm>
              <a:prstGeom prst="rect">
                <a:avLst/>
              </a:prstGeom>
              <a:noFill/>
              <a:ln>
                <a:noFill/>
              </a:ln>
            </p:spPr>
          </p:pic>
          <p:sp>
            <p:nvSpPr>
              <p:cNvPr id="2187" name="Google Shape;2187;p184"/>
              <p:cNvSpPr/>
              <p:nvPr/>
            </p:nvSpPr>
            <p:spPr>
              <a:xfrm>
                <a:off x="22901374" y="6832320"/>
                <a:ext cx="5303100" cy="3026100"/>
              </a:xfrm>
              <a:prstGeom prst="roundRect">
                <a:avLst>
                  <a:gd name="adj" fmla="val 48000"/>
                </a:avLst>
              </a:prstGeom>
              <a:solidFill>
                <a:srgbClr val="FFFFFF"/>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000" b="1">
                    <a:solidFill>
                      <a:srgbClr val="FF9900"/>
                    </a:solidFill>
                  </a:rPr>
                  <a:t>Prompt</a:t>
                </a:r>
                <a:endParaRPr sz="5000" b="1">
                  <a:solidFill>
                    <a:srgbClr val="FF9900"/>
                  </a:solidFill>
                </a:endParaRPr>
              </a:p>
              <a:p>
                <a:pPr marL="0" lvl="0" indent="0" algn="ctr" rtl="0">
                  <a:lnSpc>
                    <a:spcPct val="90000"/>
                  </a:lnSpc>
                  <a:spcBef>
                    <a:spcPts val="0"/>
                  </a:spcBef>
                  <a:spcAft>
                    <a:spcPts val="0"/>
                  </a:spcAft>
                  <a:buNone/>
                </a:pPr>
                <a:r>
                  <a:rPr lang="en-US" sz="2500">
                    <a:solidFill>
                      <a:srgbClr val="FF9900"/>
                    </a:solidFill>
                    <a:latin typeface="Roboto Mono"/>
                    <a:ea typeface="Roboto Mono"/>
                    <a:cs typeface="Roboto Mono"/>
                    <a:sym typeface="Roboto Mono"/>
                  </a:rPr>
                  <a:t>Context</a:t>
                </a:r>
                <a:endParaRPr sz="2500">
                  <a:solidFill>
                    <a:srgbClr val="FF9900"/>
                  </a:solidFill>
                  <a:latin typeface="Roboto Mono"/>
                  <a:ea typeface="Roboto Mono"/>
                  <a:cs typeface="Roboto Mono"/>
                  <a:sym typeface="Roboto Mono"/>
                </a:endParaRPr>
              </a:p>
              <a:p>
                <a:pPr marL="0" lvl="0" indent="0" algn="ctr" rtl="0">
                  <a:lnSpc>
                    <a:spcPct val="90000"/>
                  </a:lnSpc>
                  <a:spcBef>
                    <a:spcPts val="0"/>
                  </a:spcBef>
                  <a:spcAft>
                    <a:spcPts val="0"/>
                  </a:spcAft>
                  <a:buNone/>
                </a:pPr>
                <a:r>
                  <a:rPr lang="en-US" sz="2500">
                    <a:solidFill>
                      <a:srgbClr val="FF9900"/>
                    </a:solidFill>
                    <a:latin typeface="Roboto Mono"/>
                    <a:ea typeface="Roboto Mono"/>
                    <a:cs typeface="Roboto Mono"/>
                    <a:sym typeface="Roboto Mono"/>
                  </a:rPr>
                  <a:t>Question</a:t>
                </a:r>
                <a:endParaRPr sz="2500">
                  <a:solidFill>
                    <a:srgbClr val="FF9900"/>
                  </a:solidFill>
                  <a:latin typeface="Roboto Mono"/>
                  <a:ea typeface="Roboto Mono"/>
                  <a:cs typeface="Roboto Mono"/>
                  <a:sym typeface="Roboto Mono"/>
                </a:endParaRPr>
              </a:p>
            </p:txBody>
          </p:sp>
          <p:sp>
            <p:nvSpPr>
              <p:cNvPr id="2188" name="Google Shape;2188;p184"/>
              <p:cNvSpPr/>
              <p:nvPr/>
            </p:nvSpPr>
            <p:spPr>
              <a:xfrm>
                <a:off x="22828913" y="11265942"/>
                <a:ext cx="5303100" cy="2319600"/>
              </a:xfrm>
              <a:prstGeom prst="roundRect">
                <a:avLst>
                  <a:gd name="adj" fmla="val 48000"/>
                </a:avLst>
              </a:prstGeom>
              <a:solidFill>
                <a:srgbClr val="FFFFFF"/>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0" b="1">
                    <a:solidFill>
                      <a:srgbClr val="9900FF"/>
                    </a:solidFill>
                  </a:rPr>
                  <a:t>LLM Data Retriever</a:t>
                </a:r>
                <a:endParaRPr sz="4000" b="1">
                  <a:solidFill>
                    <a:srgbClr val="9900FF"/>
                  </a:solidFill>
                </a:endParaRPr>
              </a:p>
            </p:txBody>
          </p:sp>
          <p:cxnSp>
            <p:nvCxnSpPr>
              <p:cNvPr id="2189" name="Google Shape;2189;p184"/>
              <p:cNvCxnSpPr>
                <a:stCxn id="2187" idx="2"/>
                <a:endCxn id="2188" idx="0"/>
              </p:cNvCxnSpPr>
              <p:nvPr/>
            </p:nvCxnSpPr>
            <p:spPr>
              <a:xfrm rot="5400000">
                <a:off x="24812824" y="10525920"/>
                <a:ext cx="1407600" cy="72600"/>
              </a:xfrm>
              <a:prstGeom prst="curvedConnector3">
                <a:avLst>
                  <a:gd name="adj1" fmla="val 49997"/>
                </a:avLst>
              </a:prstGeom>
              <a:noFill/>
              <a:ln w="114300" cap="flat" cmpd="sng">
                <a:solidFill>
                  <a:srgbClr val="76B900"/>
                </a:solidFill>
                <a:prstDash val="solid"/>
                <a:round/>
                <a:headEnd type="stealth" w="med" len="med"/>
                <a:tailEnd type="none" w="med" len="med"/>
              </a:ln>
            </p:spPr>
          </p:cxnSp>
          <p:cxnSp>
            <p:nvCxnSpPr>
              <p:cNvPr id="2190" name="Google Shape;2190;p184"/>
              <p:cNvCxnSpPr>
                <a:endCxn id="2185" idx="3"/>
              </p:cNvCxnSpPr>
              <p:nvPr/>
            </p:nvCxnSpPr>
            <p:spPr>
              <a:xfrm rot="10800000">
                <a:off x="31709657" y="8259567"/>
                <a:ext cx="866400" cy="47700"/>
              </a:xfrm>
              <a:prstGeom prst="curvedConnector3">
                <a:avLst>
                  <a:gd name="adj1" fmla="val 50000"/>
                </a:avLst>
              </a:prstGeom>
              <a:noFill/>
              <a:ln w="114300" cap="flat" cmpd="sng">
                <a:solidFill>
                  <a:srgbClr val="76B900"/>
                </a:solidFill>
                <a:prstDash val="solid"/>
                <a:round/>
                <a:headEnd type="stealth" w="med" len="med"/>
                <a:tailEnd type="none" w="med" len="med"/>
              </a:ln>
            </p:spPr>
          </p:cxnSp>
        </p:grpSp>
        <p:grpSp>
          <p:nvGrpSpPr>
            <p:cNvPr id="2191" name="Google Shape;2191;p184"/>
            <p:cNvGrpSpPr/>
            <p:nvPr/>
          </p:nvGrpSpPr>
          <p:grpSpPr>
            <a:xfrm>
              <a:off x="31945883" y="10279822"/>
              <a:ext cx="3868571" cy="2395189"/>
              <a:chOff x="31709575" y="2124398"/>
              <a:chExt cx="4522000" cy="2785427"/>
            </a:xfrm>
          </p:grpSpPr>
          <p:sp>
            <p:nvSpPr>
              <p:cNvPr id="2192" name="Google Shape;2192;p184"/>
              <p:cNvSpPr/>
              <p:nvPr/>
            </p:nvSpPr>
            <p:spPr>
              <a:xfrm>
                <a:off x="33805775" y="2801849"/>
                <a:ext cx="2425800" cy="1169700"/>
              </a:xfrm>
              <a:prstGeom prst="roundRect">
                <a:avLst>
                  <a:gd name="adj" fmla="val 48000"/>
                </a:avLst>
              </a:prstGeom>
              <a:solidFill>
                <a:srgbClr val="FFFFFF"/>
              </a:solidFill>
              <a:ln w="2286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400" b="1">
                  <a:solidFill>
                    <a:srgbClr val="76B900"/>
                  </a:solidFill>
                </a:endParaRPr>
              </a:p>
            </p:txBody>
          </p:sp>
          <p:pic>
            <p:nvPicPr>
              <p:cNvPr id="2193" name="Google Shape;2193;p184" descr="🦜 Parrot Emoji – Meaning, Pictures, Codes – 📕 EmojiGuide"/>
              <p:cNvPicPr preferRelativeResize="0"/>
              <p:nvPr/>
            </p:nvPicPr>
            <p:blipFill>
              <a:blip r:embed="rId5">
                <a:alphaModFix/>
              </a:blip>
              <a:stretch>
                <a:fillRect/>
              </a:stretch>
            </p:blipFill>
            <p:spPr>
              <a:xfrm>
                <a:off x="34421496" y="2124398"/>
                <a:ext cx="1435451" cy="1408200"/>
              </a:xfrm>
              <a:prstGeom prst="rect">
                <a:avLst/>
              </a:prstGeom>
              <a:noFill/>
              <a:ln>
                <a:noFill/>
              </a:ln>
            </p:spPr>
          </p:pic>
          <p:sp>
            <p:nvSpPr>
              <p:cNvPr id="2194" name="Google Shape;2194;p184"/>
              <p:cNvSpPr/>
              <p:nvPr/>
            </p:nvSpPr>
            <p:spPr>
              <a:xfrm>
                <a:off x="31709575" y="2801774"/>
                <a:ext cx="2712000" cy="1169700"/>
              </a:xfrm>
              <a:prstGeom prst="roundRect">
                <a:avLst>
                  <a:gd name="adj" fmla="val 48000"/>
                </a:avLst>
              </a:prstGeom>
              <a:solidFill>
                <a:srgbClr val="FFFFFF"/>
              </a:solidFill>
              <a:ln w="2286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sz="3900">
                  <a:solidFill>
                    <a:srgbClr val="FF9900"/>
                  </a:solidFill>
                  <a:latin typeface="Roboto Mono"/>
                  <a:ea typeface="Roboto Mono"/>
                  <a:cs typeface="Roboto Mono"/>
                  <a:sym typeface="Roboto Mono"/>
                </a:endParaRPr>
              </a:p>
            </p:txBody>
          </p:sp>
          <p:sp>
            <p:nvSpPr>
              <p:cNvPr id="2195" name="Google Shape;2195;p184"/>
              <p:cNvSpPr/>
              <p:nvPr/>
            </p:nvSpPr>
            <p:spPr>
              <a:xfrm>
                <a:off x="32017488" y="3878725"/>
                <a:ext cx="2096100" cy="1031100"/>
              </a:xfrm>
              <a:prstGeom prst="roundRect">
                <a:avLst>
                  <a:gd name="adj" fmla="val 48000"/>
                </a:avLst>
              </a:prstGeom>
              <a:solidFill>
                <a:srgbClr val="FFFFFF"/>
              </a:solidFill>
              <a:ln w="2286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400" b="1">
                  <a:solidFill>
                    <a:srgbClr val="9900FF"/>
                  </a:solidFill>
                </a:endParaRPr>
              </a:p>
            </p:txBody>
          </p:sp>
        </p:grpSp>
        <p:grpSp>
          <p:nvGrpSpPr>
            <p:cNvPr id="2196" name="Google Shape;2196;p184"/>
            <p:cNvGrpSpPr/>
            <p:nvPr/>
          </p:nvGrpSpPr>
          <p:grpSpPr>
            <a:xfrm>
              <a:off x="31945883" y="7455410"/>
              <a:ext cx="3868571" cy="2395189"/>
              <a:chOff x="31709575" y="2124398"/>
              <a:chExt cx="4522000" cy="2785427"/>
            </a:xfrm>
          </p:grpSpPr>
          <p:sp>
            <p:nvSpPr>
              <p:cNvPr id="2197" name="Google Shape;2197;p184"/>
              <p:cNvSpPr/>
              <p:nvPr/>
            </p:nvSpPr>
            <p:spPr>
              <a:xfrm>
                <a:off x="33805775" y="2801849"/>
                <a:ext cx="2425800" cy="1169700"/>
              </a:xfrm>
              <a:prstGeom prst="roundRect">
                <a:avLst>
                  <a:gd name="adj" fmla="val 48000"/>
                </a:avLst>
              </a:prstGeom>
              <a:solidFill>
                <a:srgbClr val="FFFFFF"/>
              </a:solidFill>
              <a:ln w="2286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400" b="1">
                  <a:solidFill>
                    <a:srgbClr val="76B900"/>
                  </a:solidFill>
                </a:endParaRPr>
              </a:p>
            </p:txBody>
          </p:sp>
          <p:pic>
            <p:nvPicPr>
              <p:cNvPr id="2198" name="Google Shape;2198;p184" descr="🦜 Parrot Emoji – Meaning, Pictures, Codes – 📕 EmojiGuide"/>
              <p:cNvPicPr preferRelativeResize="0"/>
              <p:nvPr/>
            </p:nvPicPr>
            <p:blipFill>
              <a:blip r:embed="rId5">
                <a:alphaModFix/>
              </a:blip>
              <a:stretch>
                <a:fillRect/>
              </a:stretch>
            </p:blipFill>
            <p:spPr>
              <a:xfrm>
                <a:off x="34421496" y="2124398"/>
                <a:ext cx="1435451" cy="1408200"/>
              </a:xfrm>
              <a:prstGeom prst="rect">
                <a:avLst/>
              </a:prstGeom>
              <a:noFill/>
              <a:ln>
                <a:noFill/>
              </a:ln>
            </p:spPr>
          </p:pic>
          <p:sp>
            <p:nvSpPr>
              <p:cNvPr id="2199" name="Google Shape;2199;p184"/>
              <p:cNvSpPr/>
              <p:nvPr/>
            </p:nvSpPr>
            <p:spPr>
              <a:xfrm>
                <a:off x="31709575" y="2801774"/>
                <a:ext cx="2712000" cy="1169700"/>
              </a:xfrm>
              <a:prstGeom prst="roundRect">
                <a:avLst>
                  <a:gd name="adj" fmla="val 48000"/>
                </a:avLst>
              </a:prstGeom>
              <a:solidFill>
                <a:srgbClr val="FFFFFF"/>
              </a:solidFill>
              <a:ln w="2286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sz="3900">
                  <a:solidFill>
                    <a:srgbClr val="FF9900"/>
                  </a:solidFill>
                  <a:latin typeface="Roboto Mono"/>
                  <a:ea typeface="Roboto Mono"/>
                  <a:cs typeface="Roboto Mono"/>
                  <a:sym typeface="Roboto Mono"/>
                </a:endParaRPr>
              </a:p>
            </p:txBody>
          </p:sp>
          <p:sp>
            <p:nvSpPr>
              <p:cNvPr id="2200" name="Google Shape;2200;p184"/>
              <p:cNvSpPr/>
              <p:nvPr/>
            </p:nvSpPr>
            <p:spPr>
              <a:xfrm>
                <a:off x="32017488" y="3878725"/>
                <a:ext cx="2096100" cy="1031100"/>
              </a:xfrm>
              <a:prstGeom prst="roundRect">
                <a:avLst>
                  <a:gd name="adj" fmla="val 48000"/>
                </a:avLst>
              </a:prstGeom>
              <a:solidFill>
                <a:srgbClr val="FFFFFF"/>
              </a:solidFill>
              <a:ln w="2286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400" b="1">
                  <a:solidFill>
                    <a:srgbClr val="9900FF"/>
                  </a:solidFill>
                </a:endParaRPr>
              </a:p>
            </p:txBody>
          </p:sp>
        </p:grpSp>
        <p:sp>
          <p:nvSpPr>
            <p:cNvPr id="2201" name="Google Shape;2201;p184"/>
            <p:cNvSpPr/>
            <p:nvPr/>
          </p:nvSpPr>
          <p:spPr>
            <a:xfrm>
              <a:off x="30596370" y="15257449"/>
              <a:ext cx="2320200" cy="1005900"/>
            </a:xfrm>
            <a:prstGeom prst="roundRect">
              <a:avLst>
                <a:gd name="adj" fmla="val 48000"/>
              </a:avLst>
            </a:prstGeom>
            <a:solidFill>
              <a:srgbClr val="FFFFFF"/>
            </a:solidFill>
            <a:ln w="2286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sz="3900">
                <a:solidFill>
                  <a:srgbClr val="FF9900"/>
                </a:solidFill>
                <a:latin typeface="Roboto Mono"/>
                <a:ea typeface="Roboto Mono"/>
                <a:cs typeface="Roboto Mono"/>
                <a:sym typeface="Roboto Mono"/>
              </a:endParaRPr>
            </a:p>
          </p:txBody>
        </p:sp>
        <p:grpSp>
          <p:nvGrpSpPr>
            <p:cNvPr id="2202" name="Google Shape;2202;p184"/>
            <p:cNvGrpSpPr/>
            <p:nvPr/>
          </p:nvGrpSpPr>
          <p:grpSpPr>
            <a:xfrm>
              <a:off x="29047995" y="17079297"/>
              <a:ext cx="3868571" cy="1588365"/>
              <a:chOff x="31709575" y="2124398"/>
              <a:chExt cx="4522000" cy="1847151"/>
            </a:xfrm>
          </p:grpSpPr>
          <p:sp>
            <p:nvSpPr>
              <p:cNvPr id="2203" name="Google Shape;2203;p184"/>
              <p:cNvSpPr/>
              <p:nvPr/>
            </p:nvSpPr>
            <p:spPr>
              <a:xfrm>
                <a:off x="33805775" y="2801849"/>
                <a:ext cx="2425800" cy="1169700"/>
              </a:xfrm>
              <a:prstGeom prst="roundRect">
                <a:avLst>
                  <a:gd name="adj" fmla="val 48000"/>
                </a:avLst>
              </a:prstGeom>
              <a:solidFill>
                <a:srgbClr val="FFFFFF"/>
              </a:solidFill>
              <a:ln w="228600"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400" b="1">
                  <a:solidFill>
                    <a:srgbClr val="76B900"/>
                  </a:solidFill>
                </a:endParaRPr>
              </a:p>
            </p:txBody>
          </p:sp>
          <p:pic>
            <p:nvPicPr>
              <p:cNvPr id="2204" name="Google Shape;2204;p184" descr="🦜 Parrot Emoji – Meaning, Pictures, Codes – 📕 EmojiGuide"/>
              <p:cNvPicPr preferRelativeResize="0"/>
              <p:nvPr/>
            </p:nvPicPr>
            <p:blipFill>
              <a:blip r:embed="rId5">
                <a:alphaModFix/>
              </a:blip>
              <a:stretch>
                <a:fillRect/>
              </a:stretch>
            </p:blipFill>
            <p:spPr>
              <a:xfrm>
                <a:off x="34421496" y="2124398"/>
                <a:ext cx="1435451" cy="1408200"/>
              </a:xfrm>
              <a:prstGeom prst="rect">
                <a:avLst/>
              </a:prstGeom>
              <a:noFill/>
              <a:ln>
                <a:noFill/>
              </a:ln>
            </p:spPr>
          </p:pic>
          <p:sp>
            <p:nvSpPr>
              <p:cNvPr id="2205" name="Google Shape;2205;p184"/>
              <p:cNvSpPr/>
              <p:nvPr/>
            </p:nvSpPr>
            <p:spPr>
              <a:xfrm>
                <a:off x="31709575" y="2801774"/>
                <a:ext cx="2712000" cy="1169700"/>
              </a:xfrm>
              <a:prstGeom prst="roundRect">
                <a:avLst>
                  <a:gd name="adj" fmla="val 48000"/>
                </a:avLst>
              </a:prstGeom>
              <a:solidFill>
                <a:srgbClr val="FFFFFF"/>
              </a:solidFill>
              <a:ln w="2286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sz="3900">
                  <a:solidFill>
                    <a:srgbClr val="FF9900"/>
                  </a:solidFill>
                  <a:latin typeface="Roboto Mono"/>
                  <a:ea typeface="Roboto Mono"/>
                  <a:cs typeface="Roboto Mono"/>
                  <a:sym typeface="Roboto Mono"/>
                </a:endParaRPr>
              </a:p>
            </p:txBody>
          </p:sp>
        </p:grpSp>
        <p:sp>
          <p:nvSpPr>
            <p:cNvPr id="2206" name="Google Shape;2206;p184"/>
            <p:cNvSpPr/>
            <p:nvPr/>
          </p:nvSpPr>
          <p:spPr>
            <a:xfrm>
              <a:off x="33487052" y="14223856"/>
              <a:ext cx="1793100" cy="886500"/>
            </a:xfrm>
            <a:prstGeom prst="roundRect">
              <a:avLst>
                <a:gd name="adj" fmla="val 48000"/>
              </a:avLst>
            </a:prstGeom>
            <a:solidFill>
              <a:srgbClr val="FFFFFF"/>
            </a:solidFill>
            <a:ln w="2286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400" b="1">
                <a:solidFill>
                  <a:srgbClr val="9900FF"/>
                </a:solidFill>
              </a:endParaRPr>
            </a:p>
          </p:txBody>
        </p:sp>
        <p:sp>
          <p:nvSpPr>
            <p:cNvPr id="2207" name="Google Shape;2207;p184"/>
            <p:cNvSpPr txBox="1"/>
            <p:nvPr/>
          </p:nvSpPr>
          <p:spPr>
            <a:xfrm>
              <a:off x="23388614" y="8986022"/>
              <a:ext cx="8058300" cy="17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0" b="1"/>
                <a:t>TOOLSET</a:t>
              </a:r>
              <a:endParaRPr sz="7000" b="1"/>
            </a:p>
          </p:txBody>
        </p:sp>
      </p:grpSp>
      <p:sp>
        <p:nvSpPr>
          <p:cNvPr id="2208" name="Google Shape;2208;p184"/>
          <p:cNvSpPr/>
          <p:nvPr/>
        </p:nvSpPr>
        <p:spPr>
          <a:xfrm>
            <a:off x="25967700" y="10590850"/>
            <a:ext cx="7938600" cy="2346600"/>
          </a:xfrm>
          <a:prstGeom prst="roundRect">
            <a:avLst>
              <a:gd name="adj" fmla="val 48000"/>
            </a:avLst>
          </a:prstGeom>
          <a:solidFill>
            <a:srgbClr val="FFFFFF"/>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000" b="1">
                <a:solidFill>
                  <a:srgbClr val="FF9900"/>
                </a:solidFill>
              </a:rPr>
              <a:t>Prompt</a:t>
            </a:r>
            <a:endParaRPr sz="5000" b="1">
              <a:solidFill>
                <a:srgbClr val="FF9900"/>
              </a:solidFill>
            </a:endParaRPr>
          </a:p>
          <a:p>
            <a:pPr marL="0" lvl="0" indent="0" algn="ctr" rtl="0">
              <a:lnSpc>
                <a:spcPct val="90000"/>
              </a:lnSpc>
              <a:spcBef>
                <a:spcPts val="0"/>
              </a:spcBef>
              <a:spcAft>
                <a:spcPts val="0"/>
              </a:spcAft>
              <a:buNone/>
            </a:pPr>
            <a:r>
              <a:rPr lang="en-US" sz="3300">
                <a:solidFill>
                  <a:srgbClr val="FF9900"/>
                </a:solidFill>
                <a:latin typeface="Roboto Mono"/>
                <a:ea typeface="Roboto Mono"/>
                <a:cs typeface="Roboto Mono"/>
                <a:sym typeface="Roboto Mono"/>
              </a:rPr>
              <a:t>Progress towards solution</a:t>
            </a:r>
            <a:endParaRPr sz="3300">
              <a:solidFill>
                <a:srgbClr val="FF9900"/>
              </a:solidFill>
              <a:latin typeface="Roboto Mono"/>
              <a:ea typeface="Roboto Mono"/>
              <a:cs typeface="Roboto Mono"/>
              <a:sym typeface="Roboto Mono"/>
            </a:endParaRPr>
          </a:p>
          <a:p>
            <a:pPr marL="0" lvl="0" indent="0" algn="ctr" rtl="0">
              <a:lnSpc>
                <a:spcPct val="90000"/>
              </a:lnSpc>
              <a:spcBef>
                <a:spcPts val="0"/>
              </a:spcBef>
              <a:spcAft>
                <a:spcPts val="0"/>
              </a:spcAft>
              <a:buNone/>
            </a:pPr>
            <a:r>
              <a:rPr lang="en-US" sz="3300">
                <a:solidFill>
                  <a:srgbClr val="FF9900"/>
                </a:solidFill>
                <a:latin typeface="Roboto Mono"/>
                <a:ea typeface="Roboto Mono"/>
                <a:cs typeface="Roboto Mono"/>
                <a:sym typeface="Roboto Mono"/>
              </a:rPr>
              <a:t>Here are some common tools</a:t>
            </a:r>
            <a:endParaRPr sz="3300">
              <a:solidFill>
                <a:srgbClr val="FF9900"/>
              </a:solidFill>
              <a:latin typeface="Roboto Mono"/>
              <a:ea typeface="Roboto Mono"/>
              <a:cs typeface="Roboto Mono"/>
              <a:sym typeface="Roboto Mono"/>
            </a:endParaRPr>
          </a:p>
          <a:p>
            <a:pPr marL="0" lvl="0" indent="0" algn="ctr" rtl="0">
              <a:lnSpc>
                <a:spcPct val="90000"/>
              </a:lnSpc>
              <a:spcBef>
                <a:spcPts val="0"/>
              </a:spcBef>
              <a:spcAft>
                <a:spcPts val="0"/>
              </a:spcAft>
              <a:buNone/>
            </a:pPr>
            <a:r>
              <a:rPr lang="en-US" sz="3300">
                <a:solidFill>
                  <a:srgbClr val="FF9900"/>
                </a:solidFill>
                <a:latin typeface="Roboto Mono"/>
                <a:ea typeface="Roboto Mono"/>
                <a:cs typeface="Roboto Mono"/>
                <a:sym typeface="Roboto Mono"/>
              </a:rPr>
              <a:t>Ask user for input</a:t>
            </a:r>
            <a:endParaRPr sz="3300">
              <a:solidFill>
                <a:srgbClr val="FF9900"/>
              </a:solidFill>
              <a:latin typeface="Roboto Mono"/>
              <a:ea typeface="Roboto Mono"/>
              <a:cs typeface="Roboto Mono"/>
              <a:sym typeface="Roboto Mono"/>
            </a:endParaRPr>
          </a:p>
        </p:txBody>
      </p:sp>
      <p:pic>
        <p:nvPicPr>
          <p:cNvPr id="2209" name="Google Shape;2209;p184"/>
          <p:cNvPicPr preferRelativeResize="0"/>
          <p:nvPr/>
        </p:nvPicPr>
        <p:blipFill>
          <a:blip r:embed="rId6">
            <a:alphaModFix/>
          </a:blip>
          <a:stretch>
            <a:fillRect/>
          </a:stretch>
        </p:blipFill>
        <p:spPr>
          <a:xfrm>
            <a:off x="20799125" y="9262250"/>
            <a:ext cx="4561099" cy="46990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9431"/>
    </mc:Choice>
    <mc:Fallback xmlns="">
      <p:transition spd="slow" advTm="69431"/>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2213"/>
        <p:cNvGrpSpPr/>
        <p:nvPr/>
      </p:nvGrpSpPr>
      <p:grpSpPr>
        <a:xfrm>
          <a:off x="0" y="0"/>
          <a:ext cx="0" cy="0"/>
          <a:chOff x="0" y="0"/>
          <a:chExt cx="0" cy="0"/>
        </a:xfrm>
      </p:grpSpPr>
      <p:pic>
        <p:nvPicPr>
          <p:cNvPr id="2214" name="Google Shape;2214;p185"/>
          <p:cNvPicPr preferRelativeResize="0"/>
          <p:nvPr/>
        </p:nvPicPr>
        <p:blipFill rotWithShape="1">
          <a:blip r:embed="rId3">
            <a:alphaModFix/>
          </a:blip>
          <a:srcRect r="14515"/>
          <a:stretch/>
        </p:blipFill>
        <p:spPr>
          <a:xfrm>
            <a:off x="0" y="3895375"/>
            <a:ext cx="17221748" cy="16678624"/>
          </a:xfrm>
          <a:prstGeom prst="rect">
            <a:avLst/>
          </a:prstGeom>
          <a:noFill/>
          <a:ln>
            <a:noFill/>
          </a:ln>
        </p:spPr>
      </p:pic>
      <p:pic>
        <p:nvPicPr>
          <p:cNvPr id="2215" name="Google Shape;2215;p185"/>
          <p:cNvPicPr preferRelativeResize="0"/>
          <p:nvPr/>
        </p:nvPicPr>
        <p:blipFill rotWithShape="1">
          <a:blip r:embed="rId4">
            <a:alphaModFix/>
          </a:blip>
          <a:srcRect r="17369"/>
          <a:stretch/>
        </p:blipFill>
        <p:spPr>
          <a:xfrm>
            <a:off x="14863498" y="3895375"/>
            <a:ext cx="21712500" cy="16678624"/>
          </a:xfrm>
          <a:prstGeom prst="rect">
            <a:avLst/>
          </a:prstGeom>
          <a:noFill/>
          <a:ln>
            <a:noFill/>
          </a:ln>
        </p:spPr>
      </p:pic>
      <p:sp>
        <p:nvSpPr>
          <p:cNvPr id="2216" name="Google Shape;2216;p18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Dialog/Retrieval Agents</a:t>
            </a:r>
            <a:endParaRPr sz="8400"/>
          </a:p>
        </p:txBody>
      </p:sp>
      <p:sp>
        <p:nvSpPr>
          <p:cNvPr id="2217" name="Google Shape;2217;p185"/>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Demo: ChatGPT</a:t>
            </a:r>
            <a:endParaRPr sz="5400" b="1"/>
          </a:p>
        </p:txBody>
      </p:sp>
    </p:spTree>
  </p:cSld>
  <p:clrMapOvr>
    <a:masterClrMapping/>
  </p:clrMapOvr>
  <mc:AlternateContent xmlns:mc="http://schemas.openxmlformats.org/markup-compatibility/2006" xmlns:p14="http://schemas.microsoft.com/office/powerpoint/2010/main">
    <mc:Choice Requires="p14">
      <p:transition spd="slow" p14:dur="2000" advTm="86646"/>
    </mc:Choice>
    <mc:Fallback xmlns="">
      <p:transition spd="slow" advTm="86646"/>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2221"/>
        <p:cNvGrpSpPr/>
        <p:nvPr/>
      </p:nvGrpSpPr>
      <p:grpSpPr>
        <a:xfrm>
          <a:off x="0" y="0"/>
          <a:ext cx="0" cy="0"/>
          <a:chOff x="0" y="0"/>
          <a:chExt cx="0" cy="0"/>
        </a:xfrm>
      </p:grpSpPr>
      <p:sp>
        <p:nvSpPr>
          <p:cNvPr id="2222" name="Google Shape;2222;p18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Dialog/Retrieval Agents</a:t>
            </a:r>
            <a:endParaRPr sz="8400"/>
          </a:p>
        </p:txBody>
      </p:sp>
      <p:sp>
        <p:nvSpPr>
          <p:cNvPr id="2223" name="Google Shape;2223;p186"/>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Demo: ChatGPT</a:t>
            </a:r>
            <a:endParaRPr sz="5400" b="1"/>
          </a:p>
        </p:txBody>
      </p:sp>
      <p:pic>
        <p:nvPicPr>
          <p:cNvPr id="2224" name="Google Shape;2224;p186"/>
          <p:cNvPicPr preferRelativeResize="0"/>
          <p:nvPr/>
        </p:nvPicPr>
        <p:blipFill rotWithShape="1">
          <a:blip r:embed="rId3">
            <a:alphaModFix/>
          </a:blip>
          <a:srcRect b="4752"/>
          <a:stretch/>
        </p:blipFill>
        <p:spPr>
          <a:xfrm>
            <a:off x="6822288" y="3353450"/>
            <a:ext cx="22931425" cy="1722055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2846"/>
    </mc:Choice>
    <mc:Fallback xmlns="">
      <p:transition spd="slow" advTm="52846"/>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2228"/>
        <p:cNvGrpSpPr/>
        <p:nvPr/>
      </p:nvGrpSpPr>
      <p:grpSpPr>
        <a:xfrm>
          <a:off x="0" y="0"/>
          <a:ext cx="0" cy="0"/>
          <a:chOff x="0" y="0"/>
          <a:chExt cx="0" cy="0"/>
        </a:xfrm>
      </p:grpSpPr>
      <p:sp>
        <p:nvSpPr>
          <p:cNvPr id="2229" name="Google Shape;2229;p18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Dialog/Retrieval Agents</a:t>
            </a:r>
            <a:endParaRPr sz="8400"/>
          </a:p>
        </p:txBody>
      </p:sp>
      <p:pic>
        <p:nvPicPr>
          <p:cNvPr id="2230" name="Google Shape;2230;p187"/>
          <p:cNvPicPr preferRelativeResize="0"/>
          <p:nvPr/>
        </p:nvPicPr>
        <p:blipFill rotWithShape="1">
          <a:blip r:embed="rId3">
            <a:alphaModFix/>
          </a:blip>
          <a:srcRect l="609" r="32388" b="60251"/>
          <a:stretch/>
        </p:blipFill>
        <p:spPr>
          <a:xfrm>
            <a:off x="3291750" y="10942925"/>
            <a:ext cx="29992501" cy="9631074"/>
          </a:xfrm>
          <a:prstGeom prst="rect">
            <a:avLst/>
          </a:prstGeom>
          <a:noFill/>
          <a:ln>
            <a:noFill/>
          </a:ln>
        </p:spPr>
      </p:pic>
      <p:pic>
        <p:nvPicPr>
          <p:cNvPr id="2231" name="Google Shape;2231;p187"/>
          <p:cNvPicPr preferRelativeResize="0"/>
          <p:nvPr/>
        </p:nvPicPr>
        <p:blipFill rotWithShape="1">
          <a:blip r:embed="rId4">
            <a:alphaModFix/>
          </a:blip>
          <a:srcRect b="25267"/>
          <a:stretch/>
        </p:blipFill>
        <p:spPr>
          <a:xfrm>
            <a:off x="3291750" y="4100325"/>
            <a:ext cx="29992500" cy="6842601"/>
          </a:xfrm>
          <a:prstGeom prst="rect">
            <a:avLst/>
          </a:prstGeom>
          <a:noFill/>
          <a:ln>
            <a:noFill/>
          </a:ln>
        </p:spPr>
      </p:pic>
      <p:sp>
        <p:nvSpPr>
          <p:cNvPr id="2232" name="Google Shape;2232;p187"/>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Demo: ChatGPT</a:t>
            </a:r>
            <a:endParaRPr sz="5400" b="1"/>
          </a:p>
        </p:txBody>
      </p:sp>
    </p:spTree>
  </p:cSld>
  <p:clrMapOvr>
    <a:masterClrMapping/>
  </p:clrMapOvr>
  <mc:AlternateContent xmlns:mc="http://schemas.openxmlformats.org/markup-compatibility/2006" xmlns:p14="http://schemas.microsoft.com/office/powerpoint/2010/main">
    <mc:Choice Requires="p14">
      <p:transition spd="slow" p14:dur="2000" advTm="50416"/>
    </mc:Choice>
    <mc:Fallback xmlns="">
      <p:transition spd="slow" advTm="50416"/>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2236"/>
        <p:cNvGrpSpPr/>
        <p:nvPr/>
      </p:nvGrpSpPr>
      <p:grpSpPr>
        <a:xfrm>
          <a:off x="0" y="0"/>
          <a:ext cx="0" cy="0"/>
          <a:chOff x="0" y="0"/>
          <a:chExt cx="0" cy="0"/>
        </a:xfrm>
      </p:grpSpPr>
      <p:sp>
        <p:nvSpPr>
          <p:cNvPr id="2237" name="Google Shape;2237;p188"/>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Dialog/Retrieval Agents</a:t>
            </a:r>
            <a:endParaRPr sz="8400"/>
          </a:p>
        </p:txBody>
      </p:sp>
      <p:sp>
        <p:nvSpPr>
          <p:cNvPr id="2238" name="Google Shape;2238;p188"/>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LLMs with Context and Control</a:t>
            </a:r>
            <a:endParaRPr sz="5400"/>
          </a:p>
        </p:txBody>
      </p:sp>
      <p:pic>
        <p:nvPicPr>
          <p:cNvPr id="2240" name="Google Shape;2240;p188"/>
          <p:cNvPicPr preferRelativeResize="0"/>
          <p:nvPr/>
        </p:nvPicPr>
        <p:blipFill rotWithShape="1">
          <a:blip r:embed="rId3">
            <a:alphaModFix/>
          </a:blip>
          <a:srcRect t="4580"/>
          <a:stretch/>
        </p:blipFill>
        <p:spPr>
          <a:xfrm flipH="1">
            <a:off x="4876425" y="4080225"/>
            <a:ext cx="26823127" cy="13559025"/>
          </a:xfrm>
          <a:prstGeom prst="rect">
            <a:avLst/>
          </a:prstGeom>
          <a:noFill/>
          <a:ln>
            <a:noFill/>
          </a:ln>
        </p:spPr>
      </p:pic>
      <p:pic>
        <p:nvPicPr>
          <p:cNvPr id="2241" name="Google Shape;2241;p188"/>
          <p:cNvPicPr preferRelativeResize="0"/>
          <p:nvPr/>
        </p:nvPicPr>
        <p:blipFill rotWithShape="1">
          <a:blip r:embed="rId4">
            <a:alphaModFix/>
          </a:blip>
          <a:srcRect t="14409" r="3418" b="6893"/>
          <a:stretch/>
        </p:blipFill>
        <p:spPr>
          <a:xfrm>
            <a:off x="1227799" y="3694150"/>
            <a:ext cx="34120402" cy="15637801"/>
          </a:xfrm>
          <a:prstGeom prst="rect">
            <a:avLst/>
          </a:prstGeom>
          <a:noFill/>
          <a:ln>
            <a:noFill/>
          </a:ln>
        </p:spPr>
      </p:pic>
      <p:sp>
        <p:nvSpPr>
          <p:cNvPr id="2242" name="Google Shape;2242;p188"/>
          <p:cNvSpPr txBox="1"/>
          <p:nvPr/>
        </p:nvSpPr>
        <p:spPr>
          <a:xfrm>
            <a:off x="5951225" y="7447500"/>
            <a:ext cx="112776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Clr>
                <a:schemeClr val="lt1"/>
              </a:buClr>
              <a:buSzPts val="1100"/>
              <a:buFont typeface="Arial"/>
              <a:buNone/>
            </a:pPr>
            <a:r>
              <a:rPr lang="en-US" sz="4800" b="1">
                <a:solidFill>
                  <a:schemeClr val="dk1"/>
                </a:solidFill>
              </a:rPr>
              <a:t>LLM Orchestration: </a:t>
            </a:r>
            <a:r>
              <a:rPr lang="en-US" sz="4800">
                <a:solidFill>
                  <a:schemeClr val="dk1"/>
                </a:solidFill>
              </a:rPr>
              <a:t>Software + LLM helps to route to software and LLMs.</a:t>
            </a:r>
            <a:endParaRPr sz="4800">
              <a:solidFill>
                <a:schemeClr val="dk1"/>
              </a:solidFill>
            </a:endParaRPr>
          </a:p>
          <a:p>
            <a:pPr marL="0" lvl="0" indent="0" algn="l" rtl="0">
              <a:spcBef>
                <a:spcPts val="0"/>
              </a:spcBef>
              <a:spcAft>
                <a:spcPts val="0"/>
              </a:spcAft>
              <a:buClr>
                <a:schemeClr val="lt1"/>
              </a:buClr>
              <a:buSzPts val="1100"/>
              <a:buFont typeface="Arial"/>
              <a:buNone/>
            </a:pPr>
            <a:endParaRPr sz="4800" b="1">
              <a:solidFill>
                <a:schemeClr val="dk1"/>
              </a:solidFill>
            </a:endParaRPr>
          </a:p>
          <a:p>
            <a:pPr marL="0" lvl="0" indent="0" algn="l" rtl="0">
              <a:spcBef>
                <a:spcPts val="0"/>
              </a:spcBef>
              <a:spcAft>
                <a:spcPts val="0"/>
              </a:spcAft>
              <a:buNone/>
            </a:pPr>
            <a:endParaRPr sz="4800" b="1">
              <a:solidFill>
                <a:schemeClr val="dk1"/>
              </a:solidFill>
            </a:endParaRPr>
          </a:p>
        </p:txBody>
      </p:sp>
      <p:sp>
        <p:nvSpPr>
          <p:cNvPr id="2243" name="Google Shape;2243;p188"/>
          <p:cNvSpPr txBox="1"/>
          <p:nvPr/>
        </p:nvSpPr>
        <p:spPr>
          <a:xfrm>
            <a:off x="4274825" y="11949300"/>
            <a:ext cx="41505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User Asks Something</a:t>
            </a:r>
            <a:endParaRPr sz="4800" b="1">
              <a:solidFill>
                <a:schemeClr val="dk1"/>
              </a:solidFill>
            </a:endParaRPr>
          </a:p>
        </p:txBody>
      </p:sp>
      <p:sp>
        <p:nvSpPr>
          <p:cNvPr id="2244" name="Google Shape;2244;p188"/>
          <p:cNvSpPr txBox="1"/>
          <p:nvPr/>
        </p:nvSpPr>
        <p:spPr>
          <a:xfrm>
            <a:off x="14772475" y="16154400"/>
            <a:ext cx="46056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Agent Responds</a:t>
            </a:r>
            <a:endParaRPr sz="4800" b="1">
              <a:solidFill>
                <a:schemeClr val="dk1"/>
              </a:solidFill>
            </a:endParaRPr>
          </a:p>
        </p:txBody>
      </p:sp>
      <p:sp>
        <p:nvSpPr>
          <p:cNvPr id="2" name="Google Shape;1615;p157">
            <a:extLst>
              <a:ext uri="{FF2B5EF4-FFF2-40B4-BE49-F238E27FC236}">
                <a16:creationId xmlns:a16="http://schemas.microsoft.com/office/drawing/2014/main" id="{F14F2806-450C-A026-8F4E-4B00E6A41B25}"/>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RAG 101: Demystifying Retrieval-Augmented Generation Pipelines (2023)</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22145"/>
    </mc:Choice>
    <mc:Fallback xmlns="">
      <p:transition spd="slow" advTm="22145"/>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2248"/>
        <p:cNvGrpSpPr/>
        <p:nvPr/>
      </p:nvGrpSpPr>
      <p:grpSpPr>
        <a:xfrm>
          <a:off x="0" y="0"/>
          <a:ext cx="0" cy="0"/>
          <a:chOff x="0" y="0"/>
          <a:chExt cx="0" cy="0"/>
        </a:xfrm>
      </p:grpSpPr>
      <p:sp>
        <p:nvSpPr>
          <p:cNvPr id="2249" name="Google Shape;2249;p189"/>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Dialog/Retrieval Agents</a:t>
            </a:r>
            <a:endParaRPr sz="8400"/>
          </a:p>
        </p:txBody>
      </p:sp>
      <p:sp>
        <p:nvSpPr>
          <p:cNvPr id="2250" name="Google Shape;2250;p189"/>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LLMs with Context and Control</a:t>
            </a:r>
            <a:endParaRPr sz="5400"/>
          </a:p>
        </p:txBody>
      </p:sp>
      <p:pic>
        <p:nvPicPr>
          <p:cNvPr id="2252" name="Google Shape;2252;p189"/>
          <p:cNvPicPr preferRelativeResize="0"/>
          <p:nvPr/>
        </p:nvPicPr>
        <p:blipFill rotWithShape="1">
          <a:blip r:embed="rId3">
            <a:alphaModFix/>
          </a:blip>
          <a:srcRect t="4580"/>
          <a:stretch/>
        </p:blipFill>
        <p:spPr>
          <a:xfrm flipH="1">
            <a:off x="4876425" y="4080225"/>
            <a:ext cx="26823127" cy="13559025"/>
          </a:xfrm>
          <a:prstGeom prst="rect">
            <a:avLst/>
          </a:prstGeom>
          <a:noFill/>
          <a:ln>
            <a:noFill/>
          </a:ln>
        </p:spPr>
      </p:pic>
      <p:pic>
        <p:nvPicPr>
          <p:cNvPr id="2253" name="Google Shape;2253;p189"/>
          <p:cNvPicPr preferRelativeResize="0"/>
          <p:nvPr/>
        </p:nvPicPr>
        <p:blipFill rotWithShape="1">
          <a:blip r:embed="rId4">
            <a:alphaModFix/>
          </a:blip>
          <a:srcRect t="14409" r="3418" b="6893"/>
          <a:stretch/>
        </p:blipFill>
        <p:spPr>
          <a:xfrm>
            <a:off x="1227799" y="3694150"/>
            <a:ext cx="34120402" cy="15637801"/>
          </a:xfrm>
          <a:prstGeom prst="rect">
            <a:avLst/>
          </a:prstGeom>
          <a:noFill/>
          <a:ln>
            <a:noFill/>
          </a:ln>
        </p:spPr>
      </p:pic>
      <p:sp>
        <p:nvSpPr>
          <p:cNvPr id="2254" name="Google Shape;2254;p189"/>
          <p:cNvSpPr txBox="1"/>
          <p:nvPr/>
        </p:nvSpPr>
        <p:spPr>
          <a:xfrm>
            <a:off x="5951225" y="7447500"/>
            <a:ext cx="112776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Clr>
                <a:schemeClr val="lt1"/>
              </a:buClr>
              <a:buSzPts val="1100"/>
              <a:buFont typeface="Arial"/>
              <a:buNone/>
            </a:pPr>
            <a:r>
              <a:rPr lang="en-US" sz="4800" b="1">
                <a:solidFill>
                  <a:schemeClr val="dk1"/>
                </a:solidFill>
              </a:rPr>
              <a:t>LLM Orchestration: </a:t>
            </a:r>
            <a:r>
              <a:rPr lang="en-US" sz="4800">
                <a:solidFill>
                  <a:schemeClr val="dk1"/>
                </a:solidFill>
              </a:rPr>
              <a:t>Software + LLM helps to route to software and LLMs.</a:t>
            </a:r>
            <a:endParaRPr sz="4800">
              <a:solidFill>
                <a:schemeClr val="dk1"/>
              </a:solidFill>
            </a:endParaRPr>
          </a:p>
          <a:p>
            <a:pPr marL="0" lvl="0" indent="0" algn="l" rtl="0">
              <a:spcBef>
                <a:spcPts val="0"/>
              </a:spcBef>
              <a:spcAft>
                <a:spcPts val="0"/>
              </a:spcAft>
              <a:buNone/>
            </a:pPr>
            <a:endParaRPr sz="4800" b="1">
              <a:solidFill>
                <a:schemeClr val="dk1"/>
              </a:solidFill>
            </a:endParaRPr>
          </a:p>
        </p:txBody>
      </p:sp>
      <p:sp>
        <p:nvSpPr>
          <p:cNvPr id="2255" name="Google Shape;2255;p189"/>
          <p:cNvSpPr txBox="1"/>
          <p:nvPr/>
        </p:nvSpPr>
        <p:spPr>
          <a:xfrm>
            <a:off x="24934800" y="5237700"/>
            <a:ext cx="102009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Retrieve:</a:t>
            </a:r>
            <a:r>
              <a:rPr lang="en-US" sz="4800">
                <a:solidFill>
                  <a:schemeClr val="dk1"/>
                </a:solidFill>
              </a:rPr>
              <a:t> Tool runs algorithms (database, code execution, semantic search, return a constant value, etc) to provide context</a:t>
            </a:r>
            <a:endParaRPr sz="4800">
              <a:solidFill>
                <a:schemeClr val="dk1"/>
              </a:solidFill>
            </a:endParaRPr>
          </a:p>
        </p:txBody>
      </p:sp>
      <p:sp>
        <p:nvSpPr>
          <p:cNvPr id="2256" name="Google Shape;2256;p189"/>
          <p:cNvSpPr txBox="1"/>
          <p:nvPr/>
        </p:nvSpPr>
        <p:spPr>
          <a:xfrm>
            <a:off x="4274825" y="11949300"/>
            <a:ext cx="41505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User Asks Something</a:t>
            </a:r>
            <a:endParaRPr sz="4800" b="1">
              <a:solidFill>
                <a:schemeClr val="dk1"/>
              </a:solidFill>
            </a:endParaRPr>
          </a:p>
        </p:txBody>
      </p:sp>
      <p:sp>
        <p:nvSpPr>
          <p:cNvPr id="2257" name="Google Shape;2257;p189"/>
          <p:cNvSpPr txBox="1"/>
          <p:nvPr/>
        </p:nvSpPr>
        <p:spPr>
          <a:xfrm>
            <a:off x="14772475" y="16154400"/>
            <a:ext cx="46056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Agent Responds</a:t>
            </a:r>
            <a:endParaRPr sz="4800" b="1">
              <a:solidFill>
                <a:schemeClr val="dk1"/>
              </a:solidFill>
            </a:endParaRPr>
          </a:p>
        </p:txBody>
      </p:sp>
      <p:sp>
        <p:nvSpPr>
          <p:cNvPr id="2" name="Google Shape;1615;p157">
            <a:extLst>
              <a:ext uri="{FF2B5EF4-FFF2-40B4-BE49-F238E27FC236}">
                <a16:creationId xmlns:a16="http://schemas.microsoft.com/office/drawing/2014/main" id="{AA3D059F-5314-1BC3-B6E3-F71625420546}"/>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RAG 101: Demystifying Retrieval-Augmented Generation Pipelines (2023)</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47925"/>
    </mc:Choice>
    <mc:Fallback xmlns="">
      <p:transition spd="slow" advTm="47925"/>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2261"/>
        <p:cNvGrpSpPr/>
        <p:nvPr/>
      </p:nvGrpSpPr>
      <p:grpSpPr>
        <a:xfrm>
          <a:off x="0" y="0"/>
          <a:ext cx="0" cy="0"/>
          <a:chOff x="0" y="0"/>
          <a:chExt cx="0" cy="0"/>
        </a:xfrm>
      </p:grpSpPr>
      <p:sp>
        <p:nvSpPr>
          <p:cNvPr id="2262" name="Google Shape;2262;p19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Dialog/Retrieval Agents</a:t>
            </a:r>
            <a:endParaRPr sz="8400"/>
          </a:p>
        </p:txBody>
      </p:sp>
      <p:sp>
        <p:nvSpPr>
          <p:cNvPr id="2263" name="Google Shape;2263;p190"/>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LLMs with Context and Control</a:t>
            </a:r>
            <a:endParaRPr sz="5400"/>
          </a:p>
        </p:txBody>
      </p:sp>
      <p:pic>
        <p:nvPicPr>
          <p:cNvPr id="2265" name="Google Shape;2265;p190"/>
          <p:cNvPicPr preferRelativeResize="0"/>
          <p:nvPr/>
        </p:nvPicPr>
        <p:blipFill rotWithShape="1">
          <a:blip r:embed="rId3">
            <a:alphaModFix/>
          </a:blip>
          <a:srcRect t="4580"/>
          <a:stretch/>
        </p:blipFill>
        <p:spPr>
          <a:xfrm flipH="1">
            <a:off x="4876425" y="4080225"/>
            <a:ext cx="26823127" cy="13559025"/>
          </a:xfrm>
          <a:prstGeom prst="rect">
            <a:avLst/>
          </a:prstGeom>
          <a:noFill/>
          <a:ln>
            <a:noFill/>
          </a:ln>
        </p:spPr>
      </p:pic>
      <p:pic>
        <p:nvPicPr>
          <p:cNvPr id="2266" name="Google Shape;2266;p190"/>
          <p:cNvPicPr preferRelativeResize="0"/>
          <p:nvPr/>
        </p:nvPicPr>
        <p:blipFill rotWithShape="1">
          <a:blip r:embed="rId4">
            <a:alphaModFix/>
          </a:blip>
          <a:srcRect t="14409" r="3418" b="6893"/>
          <a:stretch/>
        </p:blipFill>
        <p:spPr>
          <a:xfrm>
            <a:off x="1227799" y="3694150"/>
            <a:ext cx="34120402" cy="15637801"/>
          </a:xfrm>
          <a:prstGeom prst="rect">
            <a:avLst/>
          </a:prstGeom>
          <a:noFill/>
          <a:ln>
            <a:noFill/>
          </a:ln>
        </p:spPr>
      </p:pic>
      <p:sp>
        <p:nvSpPr>
          <p:cNvPr id="2267" name="Google Shape;2267;p190"/>
          <p:cNvSpPr txBox="1"/>
          <p:nvPr/>
        </p:nvSpPr>
        <p:spPr>
          <a:xfrm>
            <a:off x="5951225" y="7447500"/>
            <a:ext cx="112776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Clr>
                <a:schemeClr val="lt1"/>
              </a:buClr>
              <a:buSzPts val="1100"/>
              <a:buFont typeface="Arial"/>
              <a:buNone/>
            </a:pPr>
            <a:r>
              <a:rPr lang="en-US" sz="4800" b="1">
                <a:solidFill>
                  <a:schemeClr val="dk1"/>
                </a:solidFill>
              </a:rPr>
              <a:t>LLM Orchestration: </a:t>
            </a:r>
            <a:r>
              <a:rPr lang="en-US" sz="4800">
                <a:solidFill>
                  <a:schemeClr val="dk1"/>
                </a:solidFill>
              </a:rPr>
              <a:t>Software + LLM helps to route to software and LLMs.</a:t>
            </a:r>
            <a:endParaRPr sz="4800">
              <a:solidFill>
                <a:schemeClr val="dk1"/>
              </a:solidFill>
            </a:endParaRPr>
          </a:p>
          <a:p>
            <a:pPr marL="0" lvl="0" indent="0" algn="l" rtl="0">
              <a:spcBef>
                <a:spcPts val="0"/>
              </a:spcBef>
              <a:spcAft>
                <a:spcPts val="0"/>
              </a:spcAft>
              <a:buClr>
                <a:schemeClr val="lt1"/>
              </a:buClr>
              <a:buSzPts val="1100"/>
              <a:buFont typeface="Arial"/>
              <a:buNone/>
            </a:pPr>
            <a:endParaRPr sz="4800" b="1">
              <a:solidFill>
                <a:schemeClr val="dk1"/>
              </a:solidFill>
            </a:endParaRPr>
          </a:p>
          <a:p>
            <a:pPr marL="0" lvl="0" indent="0" algn="l" rtl="0">
              <a:spcBef>
                <a:spcPts val="0"/>
              </a:spcBef>
              <a:spcAft>
                <a:spcPts val="0"/>
              </a:spcAft>
              <a:buNone/>
            </a:pPr>
            <a:endParaRPr sz="4800" b="1">
              <a:solidFill>
                <a:schemeClr val="dk1"/>
              </a:solidFill>
            </a:endParaRPr>
          </a:p>
        </p:txBody>
      </p:sp>
      <p:sp>
        <p:nvSpPr>
          <p:cNvPr id="2268" name="Google Shape;2268;p190"/>
          <p:cNvSpPr txBox="1"/>
          <p:nvPr/>
        </p:nvSpPr>
        <p:spPr>
          <a:xfrm>
            <a:off x="24934800" y="5237700"/>
            <a:ext cx="102009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Retrieve:</a:t>
            </a:r>
            <a:r>
              <a:rPr lang="en-US" sz="4800">
                <a:solidFill>
                  <a:schemeClr val="dk1"/>
                </a:solidFill>
              </a:rPr>
              <a:t> Tool runs algorithms (database, code execution, semantic search, return a constant value, etc) to provide context</a:t>
            </a:r>
            <a:endParaRPr sz="4800">
              <a:solidFill>
                <a:schemeClr val="dk1"/>
              </a:solidFill>
            </a:endParaRPr>
          </a:p>
        </p:txBody>
      </p:sp>
      <p:sp>
        <p:nvSpPr>
          <p:cNvPr id="2269" name="Google Shape;2269;p190"/>
          <p:cNvSpPr txBox="1"/>
          <p:nvPr/>
        </p:nvSpPr>
        <p:spPr>
          <a:xfrm>
            <a:off x="4274825" y="11949300"/>
            <a:ext cx="41505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User Asks Something</a:t>
            </a:r>
            <a:endParaRPr sz="4800" b="1">
              <a:solidFill>
                <a:schemeClr val="dk1"/>
              </a:solidFill>
            </a:endParaRPr>
          </a:p>
        </p:txBody>
      </p:sp>
      <p:sp>
        <p:nvSpPr>
          <p:cNvPr id="2270" name="Google Shape;2270;p190"/>
          <p:cNvSpPr txBox="1"/>
          <p:nvPr/>
        </p:nvSpPr>
        <p:spPr>
          <a:xfrm>
            <a:off x="14772475" y="16154400"/>
            <a:ext cx="46056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Agent Responds</a:t>
            </a:r>
            <a:endParaRPr sz="4800" b="1">
              <a:solidFill>
                <a:schemeClr val="dk1"/>
              </a:solidFill>
            </a:endParaRPr>
          </a:p>
        </p:txBody>
      </p:sp>
      <p:sp>
        <p:nvSpPr>
          <p:cNvPr id="2271" name="Google Shape;2271;p190"/>
          <p:cNvSpPr txBox="1"/>
          <p:nvPr/>
        </p:nvSpPr>
        <p:spPr>
          <a:xfrm>
            <a:off x="25869900" y="9777600"/>
            <a:ext cx="9227700" cy="314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800" b="1">
                <a:solidFill>
                  <a:schemeClr val="dk1"/>
                </a:solidFill>
              </a:rPr>
              <a:t>Augment</a:t>
            </a:r>
            <a:r>
              <a:rPr lang="en-US" sz="4800">
                <a:solidFill>
                  <a:schemeClr val="dk1"/>
                </a:solidFill>
              </a:rPr>
              <a:t>: Based on tool responses, the software pipeline synthesizes some “context”</a:t>
            </a:r>
            <a:endParaRPr sz="4800">
              <a:solidFill>
                <a:schemeClr val="dk1"/>
              </a:solidFill>
            </a:endParaRPr>
          </a:p>
          <a:p>
            <a:pPr marL="0" lvl="0" indent="0" algn="l" rtl="0">
              <a:spcBef>
                <a:spcPts val="0"/>
              </a:spcBef>
              <a:spcAft>
                <a:spcPts val="0"/>
              </a:spcAft>
              <a:buNone/>
            </a:pPr>
            <a:r>
              <a:rPr lang="en-US" sz="4800">
                <a:solidFill>
                  <a:schemeClr val="dk1"/>
                </a:solidFill>
              </a:rPr>
              <a:t>to feed to LLM w/ question.</a:t>
            </a:r>
            <a:endParaRPr/>
          </a:p>
        </p:txBody>
      </p:sp>
      <p:sp>
        <p:nvSpPr>
          <p:cNvPr id="2" name="Google Shape;1615;p157">
            <a:extLst>
              <a:ext uri="{FF2B5EF4-FFF2-40B4-BE49-F238E27FC236}">
                <a16:creationId xmlns:a16="http://schemas.microsoft.com/office/drawing/2014/main" id="{FB931AF1-1F3C-C761-BC67-F946440F9757}"/>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RAG 101: Demystifying Retrieval-Augmented Generation Pipelines (2023)</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21511"/>
    </mc:Choice>
    <mc:Fallback xmlns="">
      <p:transition spd="slow" advTm="21511"/>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2275"/>
        <p:cNvGrpSpPr/>
        <p:nvPr/>
      </p:nvGrpSpPr>
      <p:grpSpPr>
        <a:xfrm>
          <a:off x="0" y="0"/>
          <a:ext cx="0" cy="0"/>
          <a:chOff x="0" y="0"/>
          <a:chExt cx="0" cy="0"/>
        </a:xfrm>
      </p:grpSpPr>
      <p:sp>
        <p:nvSpPr>
          <p:cNvPr id="2276" name="Google Shape;2276;p19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Dialog/Retrieval Agents</a:t>
            </a:r>
            <a:endParaRPr sz="8400"/>
          </a:p>
        </p:txBody>
      </p:sp>
      <p:sp>
        <p:nvSpPr>
          <p:cNvPr id="2277" name="Google Shape;2277;p191"/>
          <p:cNvSpPr txBox="1">
            <a:spLocks noGrp="1"/>
          </p:cNvSpPr>
          <p:nvPr>
            <p:ph type="body" idx="1"/>
          </p:nvPr>
        </p:nvSpPr>
        <p:spPr>
          <a:xfrm>
            <a:off x="2514600" y="2487168"/>
            <a:ext cx="31546800" cy="1408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4800"/>
              <a:buFont typeface="NVIDIA Sans"/>
              <a:buNone/>
            </a:pPr>
            <a:r>
              <a:rPr lang="en-US" sz="5400"/>
              <a:t>LLMs with Context and Control</a:t>
            </a:r>
            <a:endParaRPr sz="5400"/>
          </a:p>
        </p:txBody>
      </p:sp>
      <p:pic>
        <p:nvPicPr>
          <p:cNvPr id="2279" name="Google Shape;2279;p191"/>
          <p:cNvPicPr preferRelativeResize="0"/>
          <p:nvPr/>
        </p:nvPicPr>
        <p:blipFill rotWithShape="1">
          <a:blip r:embed="rId3">
            <a:alphaModFix/>
          </a:blip>
          <a:srcRect t="4580"/>
          <a:stretch/>
        </p:blipFill>
        <p:spPr>
          <a:xfrm flipH="1">
            <a:off x="4876425" y="4080225"/>
            <a:ext cx="26823127" cy="13559025"/>
          </a:xfrm>
          <a:prstGeom prst="rect">
            <a:avLst/>
          </a:prstGeom>
          <a:noFill/>
          <a:ln>
            <a:noFill/>
          </a:ln>
        </p:spPr>
      </p:pic>
      <p:pic>
        <p:nvPicPr>
          <p:cNvPr id="2280" name="Google Shape;2280;p191"/>
          <p:cNvPicPr preferRelativeResize="0"/>
          <p:nvPr/>
        </p:nvPicPr>
        <p:blipFill rotWithShape="1">
          <a:blip r:embed="rId4">
            <a:alphaModFix/>
          </a:blip>
          <a:srcRect t="14409" r="3418" b="6893"/>
          <a:stretch/>
        </p:blipFill>
        <p:spPr>
          <a:xfrm>
            <a:off x="1227799" y="3694150"/>
            <a:ext cx="34120402" cy="15637801"/>
          </a:xfrm>
          <a:prstGeom prst="rect">
            <a:avLst/>
          </a:prstGeom>
          <a:noFill/>
          <a:ln>
            <a:noFill/>
          </a:ln>
        </p:spPr>
      </p:pic>
      <p:sp>
        <p:nvSpPr>
          <p:cNvPr id="2281" name="Google Shape;2281;p191"/>
          <p:cNvSpPr txBox="1"/>
          <p:nvPr/>
        </p:nvSpPr>
        <p:spPr>
          <a:xfrm>
            <a:off x="5951225" y="7447500"/>
            <a:ext cx="112776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Clr>
                <a:schemeClr val="lt1"/>
              </a:buClr>
              <a:buSzPts val="1100"/>
              <a:buFont typeface="Arial"/>
              <a:buNone/>
            </a:pPr>
            <a:r>
              <a:rPr lang="en-US" sz="4800" b="1">
                <a:solidFill>
                  <a:schemeClr val="dk1"/>
                </a:solidFill>
              </a:rPr>
              <a:t>LLM Orchestration: </a:t>
            </a:r>
            <a:r>
              <a:rPr lang="en-US" sz="4800">
                <a:solidFill>
                  <a:schemeClr val="dk1"/>
                </a:solidFill>
              </a:rPr>
              <a:t>Software + LLM helps to route to software and LLMs.</a:t>
            </a:r>
            <a:endParaRPr sz="4800">
              <a:solidFill>
                <a:schemeClr val="dk1"/>
              </a:solidFill>
            </a:endParaRPr>
          </a:p>
          <a:p>
            <a:pPr marL="0" lvl="0" indent="0" algn="l" rtl="0">
              <a:spcBef>
                <a:spcPts val="0"/>
              </a:spcBef>
              <a:spcAft>
                <a:spcPts val="0"/>
              </a:spcAft>
              <a:buClr>
                <a:schemeClr val="lt1"/>
              </a:buClr>
              <a:buSzPts val="1100"/>
              <a:buFont typeface="Arial"/>
              <a:buNone/>
            </a:pPr>
            <a:endParaRPr sz="4800" b="1">
              <a:solidFill>
                <a:schemeClr val="dk1"/>
              </a:solidFill>
            </a:endParaRPr>
          </a:p>
          <a:p>
            <a:pPr marL="0" lvl="0" indent="0" algn="l" rtl="0">
              <a:spcBef>
                <a:spcPts val="0"/>
              </a:spcBef>
              <a:spcAft>
                <a:spcPts val="0"/>
              </a:spcAft>
              <a:buNone/>
            </a:pPr>
            <a:endParaRPr sz="4800" b="1">
              <a:solidFill>
                <a:schemeClr val="dk1"/>
              </a:solidFill>
            </a:endParaRPr>
          </a:p>
        </p:txBody>
      </p:sp>
      <p:sp>
        <p:nvSpPr>
          <p:cNvPr id="2282" name="Google Shape;2282;p191"/>
          <p:cNvSpPr txBox="1"/>
          <p:nvPr/>
        </p:nvSpPr>
        <p:spPr>
          <a:xfrm>
            <a:off x="24934800" y="5237700"/>
            <a:ext cx="102009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Retrieve:</a:t>
            </a:r>
            <a:r>
              <a:rPr lang="en-US" sz="4800">
                <a:solidFill>
                  <a:schemeClr val="dk1"/>
                </a:solidFill>
              </a:rPr>
              <a:t> Tool runs algorithms (database, code execution, semantic search, return a constant value, etc) to provide context</a:t>
            </a:r>
            <a:endParaRPr sz="4800">
              <a:solidFill>
                <a:schemeClr val="dk1"/>
              </a:solidFill>
            </a:endParaRPr>
          </a:p>
        </p:txBody>
      </p:sp>
      <p:sp>
        <p:nvSpPr>
          <p:cNvPr id="2283" name="Google Shape;2283;p191"/>
          <p:cNvSpPr txBox="1"/>
          <p:nvPr/>
        </p:nvSpPr>
        <p:spPr>
          <a:xfrm>
            <a:off x="24858600" y="13766100"/>
            <a:ext cx="10744200" cy="2860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Generate: </a:t>
            </a:r>
            <a:r>
              <a:rPr lang="en-US" sz="4800">
                <a:solidFill>
                  <a:schemeClr val="dk1"/>
                </a:solidFill>
              </a:rPr>
              <a:t>Based on question, instructions, and enhanced context, the LLM returns a response.</a:t>
            </a:r>
            <a:endParaRPr sz="4800">
              <a:solidFill>
                <a:schemeClr val="dk1"/>
              </a:solidFill>
            </a:endParaRPr>
          </a:p>
        </p:txBody>
      </p:sp>
      <p:sp>
        <p:nvSpPr>
          <p:cNvPr id="2284" name="Google Shape;2284;p191"/>
          <p:cNvSpPr txBox="1"/>
          <p:nvPr/>
        </p:nvSpPr>
        <p:spPr>
          <a:xfrm>
            <a:off x="4274825" y="11949300"/>
            <a:ext cx="41505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User Asks Something</a:t>
            </a:r>
            <a:endParaRPr sz="4800" b="1">
              <a:solidFill>
                <a:schemeClr val="dk1"/>
              </a:solidFill>
            </a:endParaRPr>
          </a:p>
        </p:txBody>
      </p:sp>
      <p:sp>
        <p:nvSpPr>
          <p:cNvPr id="2285" name="Google Shape;2285;p191"/>
          <p:cNvSpPr txBox="1"/>
          <p:nvPr/>
        </p:nvSpPr>
        <p:spPr>
          <a:xfrm>
            <a:off x="14772475" y="16154400"/>
            <a:ext cx="4605600" cy="1816800"/>
          </a:xfrm>
          <a:prstGeom prst="rect">
            <a:avLst/>
          </a:prstGeom>
          <a:noFill/>
          <a:ln>
            <a:noFill/>
          </a:ln>
        </p:spPr>
        <p:txBody>
          <a:bodyPr spcFirstLastPara="1" wrap="square" lIns="365700" tIns="365700" rIns="365700" bIns="365700" anchor="t" anchorCtr="0">
            <a:noAutofit/>
          </a:bodyPr>
          <a:lstStyle/>
          <a:p>
            <a:pPr marL="0" lvl="0" indent="0" algn="l" rtl="0">
              <a:spcBef>
                <a:spcPts val="0"/>
              </a:spcBef>
              <a:spcAft>
                <a:spcPts val="0"/>
              </a:spcAft>
              <a:buNone/>
            </a:pPr>
            <a:r>
              <a:rPr lang="en-US" sz="4800" b="1">
                <a:solidFill>
                  <a:schemeClr val="dk1"/>
                </a:solidFill>
              </a:rPr>
              <a:t>Agent Responds</a:t>
            </a:r>
            <a:endParaRPr sz="4800" b="1">
              <a:solidFill>
                <a:schemeClr val="dk1"/>
              </a:solidFill>
            </a:endParaRPr>
          </a:p>
        </p:txBody>
      </p:sp>
      <p:sp>
        <p:nvSpPr>
          <p:cNvPr id="2286" name="Google Shape;2286;p191"/>
          <p:cNvSpPr txBox="1"/>
          <p:nvPr/>
        </p:nvSpPr>
        <p:spPr>
          <a:xfrm>
            <a:off x="25869900" y="9777600"/>
            <a:ext cx="9227700" cy="314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800" b="1">
                <a:solidFill>
                  <a:schemeClr val="dk1"/>
                </a:solidFill>
              </a:rPr>
              <a:t>Augment</a:t>
            </a:r>
            <a:r>
              <a:rPr lang="en-US" sz="4800">
                <a:solidFill>
                  <a:schemeClr val="dk1"/>
                </a:solidFill>
              </a:rPr>
              <a:t>: Based on tool responses, the software pipeline synthesizes some “context”</a:t>
            </a:r>
            <a:endParaRPr sz="4800">
              <a:solidFill>
                <a:schemeClr val="dk1"/>
              </a:solidFill>
            </a:endParaRPr>
          </a:p>
          <a:p>
            <a:pPr marL="0" lvl="0" indent="0" algn="l" rtl="0">
              <a:spcBef>
                <a:spcPts val="0"/>
              </a:spcBef>
              <a:spcAft>
                <a:spcPts val="0"/>
              </a:spcAft>
              <a:buNone/>
            </a:pPr>
            <a:r>
              <a:rPr lang="en-US" sz="4800">
                <a:solidFill>
                  <a:schemeClr val="dk1"/>
                </a:solidFill>
              </a:rPr>
              <a:t>to feed to LLM w/ question.</a:t>
            </a:r>
            <a:endParaRPr/>
          </a:p>
        </p:txBody>
      </p:sp>
      <p:sp>
        <p:nvSpPr>
          <p:cNvPr id="2" name="Google Shape;1615;p157">
            <a:extLst>
              <a:ext uri="{FF2B5EF4-FFF2-40B4-BE49-F238E27FC236}">
                <a16:creationId xmlns:a16="http://schemas.microsoft.com/office/drawing/2014/main" id="{A2612619-D767-68C3-24C0-5B6BE80614F2}"/>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RAG 101: Demystifying Retrieval-Augmented Generation Pipelines (2023)</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23276"/>
    </mc:Choice>
    <mc:Fallback xmlns="">
      <p:transition spd="slow" advTm="23276"/>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73"/>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LLM Orchestration Terminology</a:t>
            </a:r>
            <a:endParaRPr sz="8400"/>
          </a:p>
        </p:txBody>
      </p:sp>
      <p:sp>
        <p:nvSpPr>
          <p:cNvPr id="946" name="Google Shape;946;p73"/>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(Mind The Overlap)</a:t>
            </a:r>
            <a:endParaRPr sz="5400" b="1"/>
          </a:p>
        </p:txBody>
      </p:sp>
      <p:sp>
        <p:nvSpPr>
          <p:cNvPr id="947" name="Google Shape;947;p73"/>
          <p:cNvSpPr/>
          <p:nvPr/>
        </p:nvSpPr>
        <p:spPr>
          <a:xfrm>
            <a:off x="1571350" y="6577850"/>
            <a:ext cx="9903300" cy="107415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a:solidFill>
                  <a:schemeClr val="lt1"/>
                </a:solidFill>
              </a:rPr>
              <a:t>Give the LLM retrieval </a:t>
            </a:r>
            <a:endParaRPr sz="6400">
              <a:solidFill>
                <a:schemeClr val="lt1"/>
              </a:solidFill>
            </a:endParaRPr>
          </a:p>
          <a:p>
            <a:pPr marL="0" lvl="0" indent="0" algn="ctr" rtl="0">
              <a:spcBef>
                <a:spcPts val="0"/>
              </a:spcBef>
              <a:spcAft>
                <a:spcPts val="0"/>
              </a:spcAft>
              <a:buNone/>
            </a:pPr>
            <a:r>
              <a:rPr lang="en-US" sz="6400">
                <a:solidFill>
                  <a:schemeClr val="lt1"/>
                </a:solidFill>
              </a:rPr>
              <a:t>from a database.</a:t>
            </a:r>
            <a:endParaRPr sz="6400">
              <a:solidFill>
                <a:schemeClr val="lt1"/>
              </a:solidFill>
            </a:endParaRPr>
          </a:p>
          <a:p>
            <a:pPr marL="0" lvl="0" indent="0" algn="ctr" rtl="0">
              <a:spcBef>
                <a:spcPts val="0"/>
              </a:spcBef>
              <a:spcAft>
                <a:spcPts val="0"/>
              </a:spcAft>
              <a:buNone/>
            </a:pPr>
            <a:endParaRPr sz="6400">
              <a:solidFill>
                <a:schemeClr val="lt1"/>
              </a:solidFill>
            </a:endParaRPr>
          </a:p>
          <a:p>
            <a:pPr marL="0" lvl="0" indent="0" algn="ctr" rtl="0">
              <a:spcBef>
                <a:spcPts val="0"/>
              </a:spcBef>
              <a:spcAft>
                <a:spcPts val="0"/>
              </a:spcAft>
              <a:buNone/>
            </a:pPr>
            <a:endParaRPr sz="6400">
              <a:solidFill>
                <a:schemeClr val="lt1"/>
              </a:solidFill>
            </a:endParaRPr>
          </a:p>
          <a:p>
            <a:pPr marL="0" lvl="0" indent="0" algn="ctr" rtl="0">
              <a:spcBef>
                <a:spcPts val="0"/>
              </a:spcBef>
              <a:spcAft>
                <a:spcPts val="0"/>
              </a:spcAft>
              <a:buNone/>
            </a:pPr>
            <a:endParaRPr sz="6400">
              <a:solidFill>
                <a:schemeClr val="lt1"/>
              </a:solidFill>
            </a:endParaRPr>
          </a:p>
          <a:p>
            <a:pPr marL="0" lvl="0" indent="0" algn="ctr" rtl="0">
              <a:spcBef>
                <a:spcPts val="0"/>
              </a:spcBef>
              <a:spcAft>
                <a:spcPts val="0"/>
              </a:spcAft>
              <a:buNone/>
            </a:pPr>
            <a:endParaRPr sz="6400">
              <a:solidFill>
                <a:schemeClr val="lt1"/>
              </a:solidFill>
            </a:endParaRPr>
          </a:p>
          <a:p>
            <a:pPr marL="0" lvl="0" indent="0" algn="ctr" rtl="0">
              <a:spcBef>
                <a:spcPts val="0"/>
              </a:spcBef>
              <a:spcAft>
                <a:spcPts val="0"/>
              </a:spcAft>
              <a:buNone/>
            </a:pPr>
            <a:endParaRPr sz="6400">
              <a:solidFill>
                <a:schemeClr val="lt1"/>
              </a:solidFill>
            </a:endParaRPr>
          </a:p>
        </p:txBody>
      </p:sp>
      <p:sp>
        <p:nvSpPr>
          <p:cNvPr id="948" name="Google Shape;948;p73"/>
          <p:cNvSpPr/>
          <p:nvPr/>
        </p:nvSpPr>
        <p:spPr>
          <a:xfrm>
            <a:off x="2104300" y="5794325"/>
            <a:ext cx="8837400" cy="1843200"/>
          </a:xfrm>
          <a:prstGeom prst="rect">
            <a:avLst/>
          </a:prstGeom>
          <a:solidFill>
            <a:schemeClr val="dk2"/>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1"/>
                </a:solidFill>
              </a:rPr>
              <a:t>Retrieval</a:t>
            </a:r>
            <a:endParaRPr sz="6400" b="1">
              <a:solidFill>
                <a:schemeClr val="dk1"/>
              </a:solidFill>
            </a:endParaRPr>
          </a:p>
        </p:txBody>
      </p:sp>
      <p:sp>
        <p:nvSpPr>
          <p:cNvPr id="949" name="Google Shape;949;p73"/>
          <p:cNvSpPr/>
          <p:nvPr/>
        </p:nvSpPr>
        <p:spPr>
          <a:xfrm>
            <a:off x="13336350" y="6577850"/>
            <a:ext cx="9903300" cy="46497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400"/>
          </a:p>
          <a:p>
            <a:pPr marL="0" lvl="0" indent="0" algn="ctr" rtl="0">
              <a:spcBef>
                <a:spcPts val="0"/>
              </a:spcBef>
              <a:spcAft>
                <a:spcPts val="0"/>
              </a:spcAft>
              <a:buNone/>
            </a:pPr>
            <a:r>
              <a:rPr lang="en-US" sz="6400"/>
              <a:t>Let the LLM</a:t>
            </a:r>
            <a:endParaRPr sz="6400"/>
          </a:p>
          <a:p>
            <a:pPr marL="0" lvl="0" indent="0" algn="ctr" rtl="0">
              <a:spcBef>
                <a:spcPts val="0"/>
              </a:spcBef>
              <a:spcAft>
                <a:spcPts val="0"/>
              </a:spcAft>
              <a:buNone/>
            </a:pPr>
            <a:r>
              <a:rPr lang="en-US" sz="6400"/>
              <a:t>call tools/code.</a:t>
            </a:r>
            <a:endParaRPr sz="6400"/>
          </a:p>
        </p:txBody>
      </p:sp>
      <p:sp>
        <p:nvSpPr>
          <p:cNvPr id="950" name="Google Shape;950;p73"/>
          <p:cNvSpPr/>
          <p:nvPr/>
        </p:nvSpPr>
        <p:spPr>
          <a:xfrm>
            <a:off x="13869300" y="5794325"/>
            <a:ext cx="8837400" cy="1843200"/>
          </a:xfrm>
          <a:prstGeom prst="rect">
            <a:avLst/>
          </a:prstGeom>
          <a:solidFill>
            <a:schemeClr val="dk2"/>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1"/>
                </a:solidFill>
              </a:rPr>
              <a:t>Tooling</a:t>
            </a:r>
            <a:endParaRPr sz="6400" b="1">
              <a:solidFill>
                <a:schemeClr val="dk1"/>
              </a:solidFill>
            </a:endParaRPr>
          </a:p>
        </p:txBody>
      </p:sp>
      <p:sp>
        <p:nvSpPr>
          <p:cNvPr id="951" name="Google Shape;951;p73"/>
          <p:cNvSpPr/>
          <p:nvPr/>
        </p:nvSpPr>
        <p:spPr>
          <a:xfrm>
            <a:off x="25101350" y="6577850"/>
            <a:ext cx="9903300" cy="108669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a:solidFill>
                  <a:schemeClr val="lt1"/>
                </a:solidFill>
              </a:rPr>
              <a:t>Let the LLM delegate </a:t>
            </a:r>
            <a:endParaRPr sz="6400">
              <a:solidFill>
                <a:schemeClr val="lt1"/>
              </a:solidFill>
            </a:endParaRPr>
          </a:p>
          <a:p>
            <a:pPr marL="0" lvl="0" indent="0" algn="ctr" rtl="0">
              <a:spcBef>
                <a:spcPts val="0"/>
              </a:spcBef>
              <a:spcAft>
                <a:spcPts val="0"/>
              </a:spcAft>
              <a:buNone/>
            </a:pPr>
            <a:r>
              <a:rPr lang="en-US" sz="6400">
                <a:solidFill>
                  <a:schemeClr val="lt1"/>
                </a:solidFill>
              </a:rPr>
              <a:t>work to specialized </a:t>
            </a:r>
            <a:endParaRPr sz="6400">
              <a:solidFill>
                <a:schemeClr val="lt1"/>
              </a:solidFill>
            </a:endParaRPr>
          </a:p>
          <a:p>
            <a:pPr marL="0" lvl="0" indent="0" algn="ctr" rtl="0">
              <a:spcBef>
                <a:spcPts val="0"/>
              </a:spcBef>
              <a:spcAft>
                <a:spcPts val="0"/>
              </a:spcAft>
              <a:buNone/>
            </a:pPr>
            <a:r>
              <a:rPr lang="en-US" sz="6400">
                <a:solidFill>
                  <a:schemeClr val="lt1"/>
                </a:solidFill>
              </a:rPr>
              <a:t>expert systems.</a:t>
            </a:r>
            <a:endParaRPr sz="6400">
              <a:solidFill>
                <a:schemeClr val="lt1"/>
              </a:solidFill>
            </a:endParaRPr>
          </a:p>
          <a:p>
            <a:pPr marL="0" lvl="0" indent="0" algn="ctr" rtl="0">
              <a:spcBef>
                <a:spcPts val="0"/>
              </a:spcBef>
              <a:spcAft>
                <a:spcPts val="0"/>
              </a:spcAft>
              <a:buNone/>
            </a:pPr>
            <a:endParaRPr sz="6400">
              <a:solidFill>
                <a:schemeClr val="lt1"/>
              </a:solidFill>
            </a:endParaRPr>
          </a:p>
          <a:p>
            <a:pPr marL="0" lvl="0" indent="0" algn="ctr" rtl="0">
              <a:spcBef>
                <a:spcPts val="0"/>
              </a:spcBef>
              <a:spcAft>
                <a:spcPts val="0"/>
              </a:spcAft>
              <a:buNone/>
            </a:pPr>
            <a:endParaRPr sz="6400">
              <a:solidFill>
                <a:schemeClr val="lt1"/>
              </a:solidFill>
            </a:endParaRPr>
          </a:p>
          <a:p>
            <a:pPr marL="0" lvl="0" indent="0" algn="ctr" rtl="0">
              <a:spcBef>
                <a:spcPts val="0"/>
              </a:spcBef>
              <a:spcAft>
                <a:spcPts val="0"/>
              </a:spcAft>
              <a:buNone/>
            </a:pPr>
            <a:endParaRPr sz="6400">
              <a:solidFill>
                <a:schemeClr val="lt1"/>
              </a:solidFill>
            </a:endParaRPr>
          </a:p>
          <a:p>
            <a:pPr marL="0" lvl="0" indent="0" algn="ctr" rtl="0">
              <a:spcBef>
                <a:spcPts val="0"/>
              </a:spcBef>
              <a:spcAft>
                <a:spcPts val="0"/>
              </a:spcAft>
              <a:buNone/>
            </a:pPr>
            <a:endParaRPr sz="6400">
              <a:solidFill>
                <a:schemeClr val="lt1"/>
              </a:solidFill>
            </a:endParaRPr>
          </a:p>
        </p:txBody>
      </p:sp>
      <p:sp>
        <p:nvSpPr>
          <p:cNvPr id="952" name="Google Shape;952;p73"/>
          <p:cNvSpPr/>
          <p:nvPr/>
        </p:nvSpPr>
        <p:spPr>
          <a:xfrm>
            <a:off x="25634300" y="5794325"/>
            <a:ext cx="8837400" cy="1843200"/>
          </a:xfrm>
          <a:prstGeom prst="rect">
            <a:avLst/>
          </a:prstGeom>
          <a:solidFill>
            <a:schemeClr val="dk2"/>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1"/>
                </a:solidFill>
              </a:rPr>
              <a:t>Agentics</a:t>
            </a:r>
            <a:endParaRPr sz="6400" b="1">
              <a:solidFill>
                <a:schemeClr val="dk1"/>
              </a:solidFill>
            </a:endParaRPr>
          </a:p>
        </p:txBody>
      </p:sp>
      <p:sp>
        <p:nvSpPr>
          <p:cNvPr id="953" name="Google Shape;953;p73"/>
          <p:cNvSpPr/>
          <p:nvPr/>
        </p:nvSpPr>
        <p:spPr>
          <a:xfrm>
            <a:off x="13336350" y="12669575"/>
            <a:ext cx="9903300" cy="4649700"/>
          </a:xfrm>
          <a:prstGeom prst="rect">
            <a:avLst/>
          </a:prstGeom>
          <a:solidFill>
            <a:schemeClr val="dk1"/>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6400">
              <a:solidFill>
                <a:schemeClr val="lt1"/>
              </a:solidFill>
            </a:endParaRPr>
          </a:p>
          <a:p>
            <a:pPr marL="0" lvl="0" indent="0" algn="ctr" rtl="0">
              <a:spcBef>
                <a:spcPts val="0"/>
              </a:spcBef>
              <a:spcAft>
                <a:spcPts val="0"/>
              </a:spcAft>
              <a:buNone/>
            </a:pPr>
            <a:r>
              <a:rPr lang="en-US" sz="6400">
                <a:solidFill>
                  <a:schemeClr val="lt1"/>
                </a:solidFill>
              </a:rPr>
              <a:t>Let the LLM swap </a:t>
            </a:r>
            <a:endParaRPr sz="6400">
              <a:solidFill>
                <a:schemeClr val="lt1"/>
              </a:solidFill>
            </a:endParaRPr>
          </a:p>
          <a:p>
            <a:pPr marL="0" lvl="0" indent="0" algn="ctr" rtl="0">
              <a:spcBef>
                <a:spcPts val="0"/>
              </a:spcBef>
              <a:spcAft>
                <a:spcPts val="0"/>
              </a:spcAft>
              <a:buNone/>
            </a:pPr>
            <a:r>
              <a:rPr lang="en-US" sz="6400">
                <a:solidFill>
                  <a:schemeClr val="lt1"/>
                </a:solidFill>
              </a:rPr>
              <a:t>prompts/directives.</a:t>
            </a:r>
            <a:endParaRPr sz="6400">
              <a:solidFill>
                <a:schemeClr val="lt1"/>
              </a:solidFill>
            </a:endParaRPr>
          </a:p>
        </p:txBody>
      </p:sp>
      <p:sp>
        <p:nvSpPr>
          <p:cNvPr id="954" name="Google Shape;954;p73"/>
          <p:cNvSpPr/>
          <p:nvPr/>
        </p:nvSpPr>
        <p:spPr>
          <a:xfrm>
            <a:off x="13869300" y="11886050"/>
            <a:ext cx="8837400" cy="1843200"/>
          </a:xfrm>
          <a:prstGeom prst="rect">
            <a:avLst/>
          </a:prstGeom>
          <a:solidFill>
            <a:schemeClr val="dk2"/>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1"/>
                </a:solidFill>
              </a:rPr>
              <a:t>Routing</a:t>
            </a:r>
            <a:endParaRPr sz="6400" b="1">
              <a:solidFill>
                <a:schemeClr val="dk1"/>
              </a:solidFill>
            </a:endParaRPr>
          </a:p>
        </p:txBody>
      </p:sp>
      <p:pic>
        <p:nvPicPr>
          <p:cNvPr id="955" name="Google Shape;955;p73"/>
          <p:cNvPicPr preferRelativeResize="0"/>
          <p:nvPr/>
        </p:nvPicPr>
        <p:blipFill rotWithShape="1">
          <a:blip r:embed="rId3">
            <a:alphaModFix/>
          </a:blip>
          <a:srcRect l="35187" t="16063" r="22161" b="35096"/>
          <a:stretch/>
        </p:blipFill>
        <p:spPr>
          <a:xfrm>
            <a:off x="1647550" y="10947025"/>
            <a:ext cx="9766502" cy="6290401"/>
          </a:xfrm>
          <a:prstGeom prst="rect">
            <a:avLst/>
          </a:prstGeom>
          <a:noFill/>
          <a:ln>
            <a:noFill/>
          </a:ln>
        </p:spPr>
      </p:pic>
      <p:pic>
        <p:nvPicPr>
          <p:cNvPr id="956" name="Google Shape;956;p73"/>
          <p:cNvPicPr preferRelativeResize="0"/>
          <p:nvPr/>
        </p:nvPicPr>
        <p:blipFill rotWithShape="1">
          <a:blip r:embed="rId4">
            <a:alphaModFix/>
          </a:blip>
          <a:srcRect l="24144" t="3605"/>
          <a:stretch/>
        </p:blipFill>
        <p:spPr>
          <a:xfrm>
            <a:off x="25161950" y="11886050"/>
            <a:ext cx="9766499" cy="5480800"/>
          </a:xfrm>
          <a:prstGeom prst="rect">
            <a:avLst/>
          </a:prstGeom>
          <a:noFill/>
          <a:ln>
            <a:noFill/>
          </a:ln>
        </p:spPr>
      </p:pic>
      <p:pic>
        <p:nvPicPr>
          <p:cNvPr id="957" name="Google Shape;957;p73"/>
          <p:cNvPicPr preferRelativeResize="0"/>
          <p:nvPr/>
        </p:nvPicPr>
        <p:blipFill>
          <a:blip r:embed="rId5">
            <a:alphaModFix/>
          </a:blip>
          <a:stretch>
            <a:fillRect/>
          </a:stretch>
        </p:blipFill>
        <p:spPr>
          <a:xfrm>
            <a:off x="25367200" y="11550350"/>
            <a:ext cx="2440792" cy="2514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34898"/>
    </mc:Choice>
    <mc:Fallback xmlns="">
      <p:transition spd="slow" advTm="34898"/>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2306"/>
        <p:cNvGrpSpPr/>
        <p:nvPr/>
      </p:nvGrpSpPr>
      <p:grpSpPr>
        <a:xfrm>
          <a:off x="0" y="0"/>
          <a:ext cx="0" cy="0"/>
          <a:chOff x="0" y="0"/>
          <a:chExt cx="0" cy="0"/>
        </a:xfrm>
      </p:grpSpPr>
      <p:pic>
        <p:nvPicPr>
          <p:cNvPr id="2307" name="Google Shape;2307;p193"/>
          <p:cNvPicPr preferRelativeResize="0"/>
          <p:nvPr/>
        </p:nvPicPr>
        <p:blipFill rotWithShape="1">
          <a:blip r:embed="rId3">
            <a:alphaModFix/>
          </a:blip>
          <a:srcRect t="20584" r="62199"/>
          <a:stretch/>
        </p:blipFill>
        <p:spPr>
          <a:xfrm>
            <a:off x="13589125" y="5848325"/>
            <a:ext cx="9380776" cy="10785774"/>
          </a:xfrm>
          <a:prstGeom prst="rect">
            <a:avLst/>
          </a:prstGeom>
          <a:noFill/>
          <a:ln>
            <a:noFill/>
          </a:ln>
        </p:spPr>
      </p:pic>
      <p:sp>
        <p:nvSpPr>
          <p:cNvPr id="2308" name="Google Shape;2308;p19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Semantic Tools</a:t>
            </a:r>
            <a:endParaRPr sz="8400"/>
          </a:p>
        </p:txBody>
      </p:sp>
      <p:sp>
        <p:nvSpPr>
          <p:cNvPr id="2309" name="Google Shape;2309;p193"/>
          <p:cNvSpPr txBox="1"/>
          <p:nvPr/>
        </p:nvSpPr>
        <p:spPr>
          <a:xfrm>
            <a:off x="457200" y="45720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193"/>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Similarity Queries</a:t>
            </a:r>
            <a:endParaRPr sz="5400" b="1"/>
          </a:p>
        </p:txBody>
      </p:sp>
      <p:sp>
        <p:nvSpPr>
          <p:cNvPr id="2312" name="Google Shape;2312;p193"/>
          <p:cNvSpPr/>
          <p:nvPr/>
        </p:nvSpPr>
        <p:spPr>
          <a:xfrm>
            <a:off x="1315575" y="6280100"/>
            <a:ext cx="12600900" cy="105612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60000"/>
              </a:lnSpc>
              <a:spcBef>
                <a:spcPts val="0"/>
              </a:spcBef>
              <a:spcAft>
                <a:spcPts val="0"/>
              </a:spcAft>
              <a:buSzPts val="1100"/>
              <a:buNone/>
            </a:pPr>
            <a:r>
              <a:rPr lang="en-US" sz="5400" b="1">
                <a:solidFill>
                  <a:schemeClr val="dk2"/>
                </a:solidFill>
                <a:latin typeface="Roboto Mono"/>
                <a:ea typeface="Roboto Mono"/>
                <a:cs typeface="Roboto Mono"/>
                <a:sym typeface="Roboto Mono"/>
              </a:rPr>
              <a:t>High-performance computing.</a:t>
            </a:r>
            <a:endParaRPr sz="5400" b="1">
              <a:solidFill>
                <a:schemeClr val="dk2"/>
              </a:solidFill>
              <a:latin typeface="Roboto Mono"/>
              <a:ea typeface="Roboto Mono"/>
              <a:cs typeface="Roboto Mono"/>
              <a:sym typeface="Roboto Mono"/>
            </a:endParaRPr>
          </a:p>
          <a:p>
            <a:pPr marL="0" lvl="0" indent="0" algn="l" rtl="0">
              <a:lnSpc>
                <a:spcPct val="160000"/>
              </a:lnSpc>
              <a:spcBef>
                <a:spcPts val="0"/>
              </a:spcBef>
              <a:spcAft>
                <a:spcPts val="0"/>
              </a:spcAft>
              <a:buSzPts val="1100"/>
              <a:buNone/>
            </a:pPr>
            <a:r>
              <a:rPr lang="en-US" sz="5400" b="1">
                <a:solidFill>
                  <a:schemeClr val="accent4"/>
                </a:solidFill>
                <a:latin typeface="Roboto Mono"/>
                <a:ea typeface="Roboto Mono"/>
                <a:cs typeface="Roboto Mono"/>
                <a:sym typeface="Roboto Mono"/>
              </a:rPr>
              <a:t>Happy Holidays!</a:t>
            </a:r>
            <a:endParaRPr sz="5400" b="1">
              <a:solidFill>
                <a:schemeClr val="accent4"/>
              </a:solidFill>
              <a:latin typeface="Roboto Mono"/>
              <a:ea typeface="Roboto Mono"/>
              <a:cs typeface="Roboto Mono"/>
              <a:sym typeface="Roboto Mono"/>
            </a:endParaRPr>
          </a:p>
          <a:p>
            <a:pPr marL="0" lvl="0" indent="0" algn="l" rtl="0">
              <a:lnSpc>
                <a:spcPct val="160000"/>
              </a:lnSpc>
              <a:spcBef>
                <a:spcPts val="0"/>
              </a:spcBef>
              <a:spcAft>
                <a:spcPts val="0"/>
              </a:spcAft>
              <a:buSzPts val="1100"/>
              <a:buNone/>
            </a:pPr>
            <a:r>
              <a:rPr lang="en-US" sz="5400" b="1">
                <a:solidFill>
                  <a:schemeClr val="accent4"/>
                </a:solidFill>
                <a:latin typeface="Roboto Mono"/>
                <a:ea typeface="Roboto Mono"/>
                <a:cs typeface="Roboto Mono"/>
                <a:sym typeface="Roboto Mono"/>
              </a:rPr>
              <a:t>DLSS Gaming Statistics</a:t>
            </a:r>
            <a:endParaRPr sz="5400" b="1">
              <a:solidFill>
                <a:schemeClr val="accent4"/>
              </a:solidFill>
              <a:latin typeface="Roboto Mono"/>
              <a:ea typeface="Roboto Mono"/>
              <a:cs typeface="Roboto Mono"/>
              <a:sym typeface="Roboto Mono"/>
            </a:endParaRPr>
          </a:p>
          <a:p>
            <a:pPr marL="0" lvl="0" indent="0" algn="l" rtl="0">
              <a:lnSpc>
                <a:spcPct val="160000"/>
              </a:lnSpc>
              <a:spcBef>
                <a:spcPts val="0"/>
              </a:spcBef>
              <a:spcAft>
                <a:spcPts val="0"/>
              </a:spcAft>
              <a:buSzPts val="1100"/>
              <a:buNone/>
            </a:pPr>
            <a:r>
              <a:rPr lang="en-US" sz="5400" b="1">
                <a:solidFill>
                  <a:schemeClr val="accent4"/>
                </a:solidFill>
                <a:latin typeface="Roboto Mono"/>
                <a:ea typeface="Roboto Mono"/>
                <a:cs typeface="Roboto Mono"/>
                <a:sym typeface="Roboto Mono"/>
              </a:rPr>
              <a:t>Any cool video games lately?</a:t>
            </a:r>
            <a:endParaRPr sz="5400" b="1">
              <a:solidFill>
                <a:schemeClr val="accent4"/>
              </a:solidFill>
              <a:latin typeface="Roboto Mono"/>
              <a:ea typeface="Roboto Mono"/>
              <a:cs typeface="Roboto Mono"/>
              <a:sym typeface="Roboto Mono"/>
            </a:endParaRPr>
          </a:p>
          <a:p>
            <a:pPr marL="0" lvl="0" indent="0" algn="l" rtl="0">
              <a:lnSpc>
                <a:spcPct val="160000"/>
              </a:lnSpc>
              <a:spcBef>
                <a:spcPts val="0"/>
              </a:spcBef>
              <a:spcAft>
                <a:spcPts val="0"/>
              </a:spcAft>
              <a:buSzPts val="1100"/>
              <a:buNone/>
            </a:pPr>
            <a:r>
              <a:rPr lang="en-US" sz="5400" b="1">
                <a:solidFill>
                  <a:schemeClr val="accent4"/>
                </a:solidFill>
                <a:latin typeface="Roboto Mono"/>
                <a:ea typeface="Roboto Mono"/>
                <a:cs typeface="Roboto Mono"/>
                <a:sym typeface="Roboto Mono"/>
              </a:rPr>
              <a:t>Biological vision structure</a:t>
            </a:r>
            <a:endParaRPr sz="5400" b="1">
              <a:solidFill>
                <a:schemeClr val="accent4"/>
              </a:solidFill>
              <a:latin typeface="Roboto Mono"/>
              <a:ea typeface="Roboto Mono"/>
              <a:cs typeface="Roboto Mono"/>
              <a:sym typeface="Roboto Mono"/>
            </a:endParaRPr>
          </a:p>
          <a:p>
            <a:pPr marL="0" lvl="0" indent="0" algn="l" rtl="0">
              <a:lnSpc>
                <a:spcPct val="160000"/>
              </a:lnSpc>
              <a:spcBef>
                <a:spcPts val="0"/>
              </a:spcBef>
              <a:spcAft>
                <a:spcPts val="0"/>
              </a:spcAft>
              <a:buSzPts val="1100"/>
              <a:buNone/>
            </a:pPr>
            <a:r>
              <a:rPr lang="en-US" sz="5400" b="1">
                <a:solidFill>
                  <a:schemeClr val="dk2"/>
                </a:solidFill>
                <a:latin typeface="Roboto Mono"/>
                <a:ea typeface="Roboto Mono"/>
                <a:cs typeface="Roboto Mono"/>
                <a:sym typeface="Roboto Mono"/>
              </a:rPr>
              <a:t>What’s with GPUs these days?</a:t>
            </a:r>
            <a:endParaRPr sz="5400" b="1">
              <a:solidFill>
                <a:schemeClr val="dk2"/>
              </a:solidFill>
              <a:latin typeface="Roboto Mono"/>
              <a:ea typeface="Roboto Mono"/>
              <a:cs typeface="Roboto Mono"/>
              <a:sym typeface="Roboto Mono"/>
            </a:endParaRPr>
          </a:p>
          <a:p>
            <a:pPr marL="0" lvl="0" indent="0" algn="l" rtl="0">
              <a:lnSpc>
                <a:spcPct val="160000"/>
              </a:lnSpc>
              <a:spcBef>
                <a:spcPts val="0"/>
              </a:spcBef>
              <a:spcAft>
                <a:spcPts val="0"/>
              </a:spcAft>
              <a:buSzPts val="1100"/>
              <a:buNone/>
            </a:pPr>
            <a:r>
              <a:rPr lang="en-US" sz="5400" b="1">
                <a:solidFill>
                  <a:schemeClr val="accent4"/>
                </a:solidFill>
                <a:latin typeface="Roboto Mono"/>
                <a:ea typeface="Roboto Mono"/>
                <a:cs typeface="Roboto Mono"/>
                <a:sym typeface="Roboto Mono"/>
              </a:rPr>
              <a:t>Mitochondria, powerhouse</a:t>
            </a:r>
            <a:endParaRPr sz="5400" b="1">
              <a:solidFill>
                <a:schemeClr val="accent4"/>
              </a:solidFill>
              <a:latin typeface="Roboto Mono"/>
              <a:ea typeface="Roboto Mono"/>
              <a:cs typeface="Roboto Mono"/>
              <a:sym typeface="Roboto Mono"/>
            </a:endParaRPr>
          </a:p>
        </p:txBody>
      </p:sp>
      <p:pic>
        <p:nvPicPr>
          <p:cNvPr id="2313" name="Google Shape;2313;p193"/>
          <p:cNvPicPr preferRelativeResize="0"/>
          <p:nvPr/>
        </p:nvPicPr>
        <p:blipFill>
          <a:blip r:embed="rId4">
            <a:alphaModFix/>
          </a:blip>
          <a:stretch>
            <a:fillRect/>
          </a:stretch>
        </p:blipFill>
        <p:spPr>
          <a:xfrm>
            <a:off x="22969900" y="6466370"/>
            <a:ext cx="12600900" cy="10188665"/>
          </a:xfrm>
          <a:prstGeom prst="rect">
            <a:avLst/>
          </a:prstGeom>
          <a:noFill/>
          <a:ln>
            <a:noFill/>
          </a:ln>
        </p:spPr>
      </p:pic>
      <p:sp>
        <p:nvSpPr>
          <p:cNvPr id="2" name="Google Shape;1615;p157">
            <a:extLst>
              <a:ext uri="{FF2B5EF4-FFF2-40B4-BE49-F238E27FC236}">
                <a16:creationId xmlns:a16="http://schemas.microsoft.com/office/drawing/2014/main" id="{F780FC9D-A0EB-0BF6-9DC0-96EDAA7C26A2}"/>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5"/>
              </a:rPr>
              <a:t>Accelerating Vector Search: Using GPU-Powered Indexes with RAPIDS RAFT (2023)</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45555"/>
    </mc:Choice>
    <mc:Fallback xmlns="">
      <p:transition spd="slow" advTm="45555"/>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2318"/>
        <p:cNvGrpSpPr/>
        <p:nvPr/>
      </p:nvGrpSpPr>
      <p:grpSpPr>
        <a:xfrm>
          <a:off x="0" y="0"/>
          <a:ext cx="0" cy="0"/>
          <a:chOff x="0" y="0"/>
          <a:chExt cx="0" cy="0"/>
        </a:xfrm>
      </p:grpSpPr>
      <p:grpSp>
        <p:nvGrpSpPr>
          <p:cNvPr id="2319" name="Google Shape;2319;p194"/>
          <p:cNvGrpSpPr/>
          <p:nvPr/>
        </p:nvGrpSpPr>
        <p:grpSpPr>
          <a:xfrm>
            <a:off x="16255050" y="8073090"/>
            <a:ext cx="8534360" cy="4563519"/>
            <a:chOff x="12310986" y="8851089"/>
            <a:chExt cx="7453589" cy="3893123"/>
          </a:xfrm>
        </p:grpSpPr>
        <p:sp>
          <p:nvSpPr>
            <p:cNvPr id="2320" name="Google Shape;2320;p194"/>
            <p:cNvSpPr/>
            <p:nvPr/>
          </p:nvSpPr>
          <p:spPr>
            <a:xfrm>
              <a:off x="15838175" y="10162706"/>
              <a:ext cx="39264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321" name="Google Shape;2321;p194" descr="🦜 Parrot Emoji – Meaning, Pictures, Codes – 📕 EmojiGuide"/>
            <p:cNvPicPr preferRelativeResize="0"/>
            <p:nvPr/>
          </p:nvPicPr>
          <p:blipFill>
            <a:blip r:embed="rId3">
              <a:alphaModFix/>
            </a:blip>
            <a:stretch>
              <a:fillRect/>
            </a:stretch>
          </p:blipFill>
          <p:spPr>
            <a:xfrm>
              <a:off x="16791587" y="8851089"/>
              <a:ext cx="2019587" cy="1935275"/>
            </a:xfrm>
            <a:prstGeom prst="rect">
              <a:avLst/>
            </a:prstGeom>
            <a:noFill/>
            <a:ln>
              <a:noFill/>
            </a:ln>
          </p:spPr>
        </p:pic>
        <p:sp>
          <p:nvSpPr>
            <p:cNvPr id="2322" name="Google Shape;2322;p194"/>
            <p:cNvSpPr/>
            <p:nvPr/>
          </p:nvSpPr>
          <p:spPr>
            <a:xfrm>
              <a:off x="12310986" y="10162713"/>
              <a:ext cx="3926400" cy="25815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History</a:t>
              </a:r>
              <a:endParaRPr sz="3900">
                <a:solidFill>
                  <a:srgbClr val="FF9900"/>
                </a:solidFill>
                <a:latin typeface="Roboto Mono"/>
                <a:ea typeface="Roboto Mono"/>
                <a:cs typeface="Roboto Mono"/>
                <a:sym typeface="Roboto Mono"/>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Context</a:t>
              </a:r>
              <a:endParaRPr sz="3900">
                <a:solidFill>
                  <a:srgbClr val="FF9900"/>
                </a:solidFill>
                <a:latin typeface="Roboto Mono"/>
                <a:ea typeface="Roboto Mono"/>
                <a:cs typeface="Roboto Mono"/>
                <a:sym typeface="Roboto Mono"/>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Question</a:t>
              </a:r>
              <a:endParaRPr sz="3900">
                <a:solidFill>
                  <a:srgbClr val="FF9900"/>
                </a:solidFill>
                <a:latin typeface="Roboto Mono"/>
                <a:ea typeface="Roboto Mono"/>
                <a:cs typeface="Roboto Mono"/>
                <a:sym typeface="Roboto Mono"/>
              </a:endParaRPr>
            </a:p>
          </p:txBody>
        </p:sp>
      </p:grpSp>
      <p:sp>
        <p:nvSpPr>
          <p:cNvPr id="2323" name="Google Shape;2323;p194"/>
          <p:cNvSpPr/>
          <p:nvPr/>
        </p:nvSpPr>
        <p:spPr>
          <a:xfrm>
            <a:off x="27282449" y="9894925"/>
            <a:ext cx="4765200" cy="2435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CC0000"/>
                </a:solidFill>
              </a:rPr>
              <a:t>It’s Jane!</a:t>
            </a:r>
            <a:endParaRPr sz="6400" b="1">
              <a:solidFill>
                <a:srgbClr val="CC0000"/>
              </a:solidFill>
            </a:endParaRPr>
          </a:p>
        </p:txBody>
      </p:sp>
      <p:cxnSp>
        <p:nvCxnSpPr>
          <p:cNvPr id="2324" name="Google Shape;2324;p194"/>
          <p:cNvCxnSpPr>
            <a:stCxn id="2323" idx="1"/>
            <a:endCxn id="2320" idx="3"/>
          </p:cNvCxnSpPr>
          <p:nvPr/>
        </p:nvCxnSpPr>
        <p:spPr>
          <a:xfrm rot="10800000">
            <a:off x="24789449" y="11037775"/>
            <a:ext cx="2493000" cy="74700"/>
          </a:xfrm>
          <a:prstGeom prst="curvedConnector3">
            <a:avLst>
              <a:gd name="adj1" fmla="val 50001"/>
            </a:avLst>
          </a:prstGeom>
          <a:noFill/>
          <a:ln w="114300" cap="flat" cmpd="sng">
            <a:solidFill>
              <a:schemeClr val="dk2"/>
            </a:solidFill>
            <a:prstDash val="solid"/>
            <a:round/>
            <a:headEnd type="stealth" w="med" len="med"/>
            <a:tailEnd type="none" w="med" len="med"/>
          </a:ln>
        </p:spPr>
      </p:cxnSp>
      <p:cxnSp>
        <p:nvCxnSpPr>
          <p:cNvPr id="2325" name="Google Shape;2325;p194"/>
          <p:cNvCxnSpPr>
            <a:stCxn id="2322" idx="1"/>
            <a:endCxn id="2326" idx="3"/>
          </p:cNvCxnSpPr>
          <p:nvPr/>
        </p:nvCxnSpPr>
        <p:spPr>
          <a:xfrm flipH="1">
            <a:off x="11141850" y="11123592"/>
            <a:ext cx="5113200" cy="555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327" name="Google Shape;2327;p194"/>
          <p:cNvCxnSpPr>
            <a:stCxn id="2328" idx="1"/>
            <a:endCxn id="2326" idx="0"/>
          </p:cNvCxnSpPr>
          <p:nvPr/>
        </p:nvCxnSpPr>
        <p:spPr>
          <a:xfrm flipH="1">
            <a:off x="7034850" y="7873925"/>
            <a:ext cx="3671400" cy="1526400"/>
          </a:xfrm>
          <a:prstGeom prst="curvedConnector2">
            <a:avLst/>
          </a:prstGeom>
          <a:noFill/>
          <a:ln w="114300" cap="flat" cmpd="sng">
            <a:solidFill>
              <a:schemeClr val="dk2"/>
            </a:solidFill>
            <a:prstDash val="solid"/>
            <a:round/>
            <a:headEnd type="stealth" w="med" len="med"/>
            <a:tailEnd type="none" w="med" len="med"/>
          </a:ln>
        </p:spPr>
      </p:cxnSp>
      <p:sp>
        <p:nvSpPr>
          <p:cNvPr id="2326" name="Google Shape;2326;p194"/>
          <p:cNvSpPr/>
          <p:nvPr/>
        </p:nvSpPr>
        <p:spPr>
          <a:xfrm>
            <a:off x="2928150" y="9400425"/>
            <a:ext cx="82137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What’s My Name?</a:t>
            </a:r>
            <a:endParaRPr sz="6400" b="1">
              <a:solidFill>
                <a:srgbClr val="0071C5"/>
              </a:solidFill>
            </a:endParaRPr>
          </a:p>
        </p:txBody>
      </p:sp>
      <p:cxnSp>
        <p:nvCxnSpPr>
          <p:cNvPr id="2329" name="Google Shape;2329;p194"/>
          <p:cNvCxnSpPr>
            <a:stCxn id="2322" idx="0"/>
            <a:endCxn id="2328" idx="3"/>
          </p:cNvCxnSpPr>
          <p:nvPr/>
        </p:nvCxnSpPr>
        <p:spPr>
          <a:xfrm rot="5400000" flipH="1">
            <a:off x="16118814" y="7226475"/>
            <a:ext cx="1736700" cy="3031500"/>
          </a:xfrm>
          <a:prstGeom prst="curvedConnector2">
            <a:avLst/>
          </a:prstGeom>
          <a:noFill/>
          <a:ln w="114300" cap="flat" cmpd="sng">
            <a:solidFill>
              <a:schemeClr val="dk2"/>
            </a:solidFill>
            <a:prstDash val="solid"/>
            <a:round/>
            <a:headEnd type="stealth" w="med" len="med"/>
            <a:tailEnd type="none" w="med" len="med"/>
          </a:ln>
        </p:spPr>
      </p:cxnSp>
      <p:sp>
        <p:nvSpPr>
          <p:cNvPr id="2330" name="Google Shape;2330;p194"/>
          <p:cNvSpPr/>
          <p:nvPr/>
        </p:nvSpPr>
        <p:spPr>
          <a:xfrm>
            <a:off x="11669775" y="5954350"/>
            <a:ext cx="3031500" cy="14247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VDB</a:t>
            </a:r>
            <a:endParaRPr sz="6400" b="1">
              <a:solidFill>
                <a:srgbClr val="9900FF"/>
              </a:solidFill>
            </a:endParaRPr>
          </a:p>
        </p:txBody>
      </p:sp>
      <p:sp>
        <p:nvSpPr>
          <p:cNvPr id="2328" name="Google Shape;2328;p194"/>
          <p:cNvSpPr/>
          <p:nvPr/>
        </p:nvSpPr>
        <p:spPr>
          <a:xfrm>
            <a:off x="10706250" y="7161575"/>
            <a:ext cx="4765200" cy="14247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Retriever</a:t>
            </a:r>
            <a:endParaRPr sz="6400" b="1">
              <a:solidFill>
                <a:srgbClr val="9900FF"/>
              </a:solidFill>
            </a:endParaRPr>
          </a:p>
        </p:txBody>
      </p:sp>
      <p:sp>
        <p:nvSpPr>
          <p:cNvPr id="2331" name="Google Shape;2331;p194"/>
          <p:cNvSpPr/>
          <p:nvPr/>
        </p:nvSpPr>
        <p:spPr>
          <a:xfrm>
            <a:off x="2259900" y="5194250"/>
            <a:ext cx="6954000" cy="21234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CC0000"/>
                </a:solidFill>
              </a:rPr>
              <a:t>Hello Jane! How are you?</a:t>
            </a:r>
            <a:endParaRPr sz="6400" b="1">
              <a:solidFill>
                <a:srgbClr val="CC0000"/>
              </a:solidFill>
            </a:endParaRPr>
          </a:p>
        </p:txBody>
      </p:sp>
      <p:sp>
        <p:nvSpPr>
          <p:cNvPr id="2332" name="Google Shape;2332;p194"/>
          <p:cNvSpPr/>
          <p:nvPr/>
        </p:nvSpPr>
        <p:spPr>
          <a:xfrm>
            <a:off x="2514600" y="3070863"/>
            <a:ext cx="6444600" cy="21234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Hello! My name is Jane</a:t>
            </a:r>
            <a:endParaRPr sz="6400" b="1">
              <a:solidFill>
                <a:srgbClr val="0071C5"/>
              </a:solidFill>
            </a:endParaRPr>
          </a:p>
        </p:txBody>
      </p:sp>
      <p:sp>
        <p:nvSpPr>
          <p:cNvPr id="2333" name="Google Shape;2333;p194"/>
          <p:cNvSpPr/>
          <p:nvPr/>
        </p:nvSpPr>
        <p:spPr>
          <a:xfrm>
            <a:off x="10320525" y="13811694"/>
            <a:ext cx="6034800" cy="12177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Retriever</a:t>
            </a:r>
            <a:endParaRPr sz="6400" b="1">
              <a:solidFill>
                <a:srgbClr val="9900FF"/>
              </a:solidFill>
            </a:endParaRPr>
          </a:p>
        </p:txBody>
      </p:sp>
      <p:cxnSp>
        <p:nvCxnSpPr>
          <p:cNvPr id="2334" name="Google Shape;2334;p194"/>
          <p:cNvCxnSpPr>
            <a:stCxn id="2333" idx="1"/>
            <a:endCxn id="2326" idx="2"/>
          </p:cNvCxnSpPr>
          <p:nvPr/>
        </p:nvCxnSpPr>
        <p:spPr>
          <a:xfrm rot="10800000">
            <a:off x="7034925" y="12957444"/>
            <a:ext cx="3285600" cy="1463100"/>
          </a:xfrm>
          <a:prstGeom prst="curvedConnector2">
            <a:avLst/>
          </a:prstGeom>
          <a:noFill/>
          <a:ln w="114300" cap="flat" cmpd="sng">
            <a:solidFill>
              <a:schemeClr val="dk2"/>
            </a:solidFill>
            <a:prstDash val="solid"/>
            <a:round/>
            <a:headEnd type="stealth" w="med" len="med"/>
            <a:tailEnd type="none" w="med" len="med"/>
          </a:ln>
        </p:spPr>
      </p:cxnSp>
      <p:cxnSp>
        <p:nvCxnSpPr>
          <p:cNvPr id="2335" name="Google Shape;2335;p194"/>
          <p:cNvCxnSpPr>
            <a:stCxn id="2322" idx="2"/>
            <a:endCxn id="2333" idx="3"/>
          </p:cNvCxnSpPr>
          <p:nvPr/>
        </p:nvCxnSpPr>
        <p:spPr>
          <a:xfrm rot="5400000">
            <a:off x="16537164" y="12454659"/>
            <a:ext cx="1783800" cy="2147700"/>
          </a:xfrm>
          <a:prstGeom prst="curvedConnector2">
            <a:avLst/>
          </a:prstGeom>
          <a:noFill/>
          <a:ln w="114300" cap="flat" cmpd="sng">
            <a:solidFill>
              <a:schemeClr val="dk2"/>
            </a:solidFill>
            <a:prstDash val="solid"/>
            <a:round/>
            <a:headEnd type="stealth" w="med" len="med"/>
            <a:tailEnd type="none" w="med" len="med"/>
          </a:ln>
        </p:spPr>
      </p:cxnSp>
      <p:grpSp>
        <p:nvGrpSpPr>
          <p:cNvPr id="2336" name="Google Shape;2336;p194"/>
          <p:cNvGrpSpPr/>
          <p:nvPr/>
        </p:nvGrpSpPr>
        <p:grpSpPr>
          <a:xfrm>
            <a:off x="18887165" y="14912513"/>
            <a:ext cx="7391690" cy="5441313"/>
            <a:chOff x="2171700" y="4017350"/>
            <a:chExt cx="15597574" cy="12355389"/>
          </a:xfrm>
        </p:grpSpPr>
        <p:pic>
          <p:nvPicPr>
            <p:cNvPr id="2337" name="Google Shape;2337;p194"/>
            <p:cNvPicPr preferRelativeResize="0"/>
            <p:nvPr/>
          </p:nvPicPr>
          <p:blipFill rotWithShape="1">
            <a:blip r:embed="rId4">
              <a:alphaModFix/>
            </a:blip>
            <a:srcRect l="11316" t="7133" r="6079" b="61261"/>
            <a:stretch/>
          </p:blipFill>
          <p:spPr>
            <a:xfrm>
              <a:off x="3068525" y="4017350"/>
              <a:ext cx="10287001" cy="5067301"/>
            </a:xfrm>
            <a:prstGeom prst="rect">
              <a:avLst/>
            </a:prstGeom>
            <a:noFill/>
            <a:ln>
              <a:noFill/>
            </a:ln>
          </p:spPr>
        </p:pic>
        <p:sp>
          <p:nvSpPr>
            <p:cNvPr id="2338" name="Google Shape;2338;p194"/>
            <p:cNvSpPr/>
            <p:nvPr/>
          </p:nvSpPr>
          <p:spPr>
            <a:xfrm>
              <a:off x="3068525" y="4017350"/>
              <a:ext cx="10287000" cy="5067300"/>
            </a:xfrm>
            <a:prstGeom prst="rect">
              <a:avLst/>
            </a:prstGeom>
            <a:noFill/>
            <a:ln w="152400" cap="flat" cmpd="sng">
              <a:solidFill>
                <a:srgbClr val="B6D7A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339" name="Google Shape;2339;p194"/>
            <p:cNvPicPr preferRelativeResize="0"/>
            <p:nvPr/>
          </p:nvPicPr>
          <p:blipFill rotWithShape="1">
            <a:blip r:embed="rId5">
              <a:alphaModFix/>
            </a:blip>
            <a:srcRect l="11716" t="10024" r="45677" b="53783"/>
            <a:stretch/>
          </p:blipFill>
          <p:spPr>
            <a:xfrm>
              <a:off x="2514600" y="10587388"/>
              <a:ext cx="5306176" cy="5785351"/>
            </a:xfrm>
            <a:prstGeom prst="rect">
              <a:avLst/>
            </a:prstGeom>
            <a:noFill/>
            <a:ln w="152400" cap="flat" cmpd="sng">
              <a:solidFill>
                <a:srgbClr val="B6D7A8"/>
              </a:solidFill>
              <a:prstDash val="solid"/>
              <a:round/>
              <a:headEnd type="none" w="sm" len="sm"/>
              <a:tailEnd type="none" w="sm" len="sm"/>
            </a:ln>
          </p:spPr>
        </p:pic>
        <p:pic>
          <p:nvPicPr>
            <p:cNvPr id="2340" name="Google Shape;2340;p194"/>
            <p:cNvPicPr preferRelativeResize="0"/>
            <p:nvPr/>
          </p:nvPicPr>
          <p:blipFill rotWithShape="1">
            <a:blip r:embed="rId5">
              <a:alphaModFix/>
            </a:blip>
            <a:srcRect l="10538" t="46689" r="11803" b="32052"/>
            <a:stretch/>
          </p:blipFill>
          <p:spPr>
            <a:xfrm>
              <a:off x="2171700" y="8827375"/>
              <a:ext cx="9671527" cy="3398225"/>
            </a:xfrm>
            <a:prstGeom prst="rect">
              <a:avLst/>
            </a:prstGeom>
            <a:noFill/>
            <a:ln w="152400" cap="flat" cmpd="sng">
              <a:solidFill>
                <a:srgbClr val="B6D7A8"/>
              </a:solidFill>
              <a:prstDash val="solid"/>
              <a:round/>
              <a:headEnd type="none" w="sm" len="sm"/>
              <a:tailEnd type="none" w="sm" len="sm"/>
            </a:ln>
          </p:spPr>
        </p:pic>
        <p:pic>
          <p:nvPicPr>
            <p:cNvPr id="2341" name="Google Shape;2341;p194"/>
            <p:cNvPicPr preferRelativeResize="0"/>
            <p:nvPr/>
          </p:nvPicPr>
          <p:blipFill rotWithShape="1">
            <a:blip r:embed="rId5">
              <a:alphaModFix/>
            </a:blip>
            <a:srcRect l="10542" t="58025" r="10130" b="14299"/>
            <a:stretch/>
          </p:blipFill>
          <p:spPr>
            <a:xfrm>
              <a:off x="7889625" y="10968075"/>
              <a:ext cx="9879649" cy="4424001"/>
            </a:xfrm>
            <a:prstGeom prst="rect">
              <a:avLst/>
            </a:prstGeom>
            <a:noFill/>
            <a:ln w="152400" cap="flat" cmpd="sng">
              <a:solidFill>
                <a:srgbClr val="B6D7A8"/>
              </a:solidFill>
              <a:prstDash val="solid"/>
              <a:round/>
              <a:headEnd type="none" w="sm" len="sm"/>
              <a:tailEnd type="none" w="sm" len="sm"/>
            </a:ln>
          </p:spPr>
        </p:pic>
        <p:pic>
          <p:nvPicPr>
            <p:cNvPr id="2342" name="Google Shape;2342;p194"/>
            <p:cNvPicPr preferRelativeResize="0"/>
            <p:nvPr/>
          </p:nvPicPr>
          <p:blipFill rotWithShape="1">
            <a:blip r:embed="rId5">
              <a:alphaModFix/>
            </a:blip>
            <a:srcRect l="54429" t="10023" r="9201" b="51905"/>
            <a:stretch/>
          </p:blipFill>
          <p:spPr>
            <a:xfrm>
              <a:off x="12712225" y="4501550"/>
              <a:ext cx="4529500" cy="6085848"/>
            </a:xfrm>
            <a:prstGeom prst="rect">
              <a:avLst/>
            </a:prstGeom>
            <a:noFill/>
            <a:ln w="152400" cap="flat" cmpd="sng">
              <a:solidFill>
                <a:srgbClr val="B6D7A8"/>
              </a:solidFill>
              <a:prstDash val="solid"/>
              <a:round/>
              <a:headEnd type="none" w="sm" len="sm"/>
              <a:tailEnd type="none" w="sm" len="sm"/>
            </a:ln>
          </p:spPr>
        </p:pic>
        <p:grpSp>
          <p:nvGrpSpPr>
            <p:cNvPr id="2343" name="Google Shape;2343;p194"/>
            <p:cNvGrpSpPr/>
            <p:nvPr/>
          </p:nvGrpSpPr>
          <p:grpSpPr>
            <a:xfrm>
              <a:off x="8082974" y="8531473"/>
              <a:ext cx="7536094" cy="2514697"/>
              <a:chOff x="-578692" y="16019243"/>
              <a:chExt cx="9944701" cy="2747102"/>
            </a:xfrm>
          </p:grpSpPr>
          <p:pic>
            <p:nvPicPr>
              <p:cNvPr id="2344" name="Google Shape;2344;p194"/>
              <p:cNvPicPr preferRelativeResize="0"/>
              <p:nvPr/>
            </p:nvPicPr>
            <p:blipFill rotWithShape="1">
              <a:blip r:embed="rId4">
                <a:alphaModFix/>
              </a:blip>
              <a:srcRect l="12286" t="46413" r="16690" b="38190"/>
              <a:stretch/>
            </p:blipFill>
            <p:spPr>
              <a:xfrm>
                <a:off x="-578692" y="16019243"/>
                <a:ext cx="9843045" cy="2746994"/>
              </a:xfrm>
              <a:prstGeom prst="rect">
                <a:avLst/>
              </a:prstGeom>
              <a:noFill/>
              <a:ln>
                <a:noFill/>
              </a:ln>
            </p:spPr>
          </p:pic>
          <p:sp>
            <p:nvSpPr>
              <p:cNvPr id="2345" name="Google Shape;2345;p194"/>
              <p:cNvSpPr/>
              <p:nvPr/>
            </p:nvSpPr>
            <p:spPr>
              <a:xfrm>
                <a:off x="-578692" y="16019245"/>
                <a:ext cx="9944700" cy="2747100"/>
              </a:xfrm>
              <a:prstGeom prst="rect">
                <a:avLst/>
              </a:prstGeom>
              <a:noFill/>
              <a:ln w="152400" cap="flat" cmpd="sng">
                <a:solidFill>
                  <a:srgbClr val="B6D7A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sp>
        <p:nvSpPr>
          <p:cNvPr id="2346" name="Google Shape;2346;p194"/>
          <p:cNvSpPr/>
          <p:nvPr/>
        </p:nvSpPr>
        <p:spPr>
          <a:xfrm>
            <a:off x="11822175" y="14912525"/>
            <a:ext cx="3031500" cy="14247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VDB</a:t>
            </a:r>
            <a:endParaRPr sz="6400" b="1">
              <a:solidFill>
                <a:srgbClr val="9900FF"/>
              </a:solidFill>
            </a:endParaRPr>
          </a:p>
        </p:txBody>
      </p:sp>
      <p:cxnSp>
        <p:nvCxnSpPr>
          <p:cNvPr id="2347" name="Google Shape;2347;p194"/>
          <p:cNvCxnSpPr>
            <a:stCxn id="2330" idx="0"/>
            <a:endCxn id="2332" idx="3"/>
          </p:cNvCxnSpPr>
          <p:nvPr/>
        </p:nvCxnSpPr>
        <p:spPr>
          <a:xfrm rot="5400000" flipH="1">
            <a:off x="10161375" y="2930200"/>
            <a:ext cx="1821900" cy="4226400"/>
          </a:xfrm>
          <a:prstGeom prst="curvedConnector2">
            <a:avLst/>
          </a:prstGeom>
          <a:noFill/>
          <a:ln w="114300" cap="flat" cmpd="sng">
            <a:solidFill>
              <a:schemeClr val="dk2"/>
            </a:solidFill>
            <a:prstDash val="solid"/>
            <a:round/>
            <a:headEnd type="stealth" w="med" len="med"/>
            <a:tailEnd type="none" w="med" len="med"/>
          </a:ln>
        </p:spPr>
      </p:cxnSp>
      <p:cxnSp>
        <p:nvCxnSpPr>
          <p:cNvPr id="2348" name="Google Shape;2348;p194"/>
          <p:cNvCxnSpPr>
            <a:endCxn id="2331" idx="3"/>
          </p:cNvCxnSpPr>
          <p:nvPr/>
        </p:nvCxnSpPr>
        <p:spPr>
          <a:xfrm flipH="1">
            <a:off x="9213900" y="5012150"/>
            <a:ext cx="2779200" cy="12438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349" name="Google Shape;2349;p194"/>
          <p:cNvCxnSpPr>
            <a:stCxn id="2346" idx="3"/>
            <a:endCxn id="2340" idx="1"/>
          </p:cNvCxnSpPr>
          <p:nvPr/>
        </p:nvCxnSpPr>
        <p:spPr>
          <a:xfrm>
            <a:off x="14853675" y="15624875"/>
            <a:ext cx="4033500" cy="21543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351" name="Google Shape;2351;p19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Semantic Tools</a:t>
            </a:r>
            <a:endParaRPr sz="8400"/>
          </a:p>
        </p:txBody>
      </p:sp>
      <p:sp>
        <p:nvSpPr>
          <p:cNvPr id="2352" name="Google Shape;2352;p194"/>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LLM Orchestration Technique</a:t>
            </a:r>
            <a:endParaRPr b="1"/>
          </a:p>
        </p:txBody>
      </p:sp>
      <p:sp>
        <p:nvSpPr>
          <p:cNvPr id="2353" name="Google Shape;2353;p194"/>
          <p:cNvSpPr/>
          <p:nvPr/>
        </p:nvSpPr>
        <p:spPr>
          <a:xfrm>
            <a:off x="903775" y="15571850"/>
            <a:ext cx="8086200" cy="4572000"/>
          </a:xfrm>
          <a:prstGeom prst="roundRect">
            <a:avLst>
              <a:gd name="adj" fmla="val 16667"/>
            </a:avLst>
          </a:prstGeom>
          <a:solidFill>
            <a:srgbClr val="890C58"/>
          </a:solidFill>
          <a:ln w="9525" cap="flat" cmpd="sng">
            <a:solidFill>
              <a:srgbClr val="76B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7200" b="1">
                <a:solidFill>
                  <a:srgbClr val="FFFFFF"/>
                </a:solidFill>
              </a:rPr>
              <a:t>Company</a:t>
            </a:r>
            <a:endParaRPr sz="7200" b="1">
              <a:solidFill>
                <a:srgbClr val="FFFFFF"/>
              </a:solidFill>
            </a:endParaRPr>
          </a:p>
          <a:p>
            <a:pPr marL="0" lvl="0" indent="0" algn="ctr" rtl="0">
              <a:spcBef>
                <a:spcPts val="0"/>
              </a:spcBef>
              <a:spcAft>
                <a:spcPts val="0"/>
              </a:spcAft>
              <a:buNone/>
            </a:pPr>
            <a:r>
              <a:rPr lang="en-US" sz="7200" b="1">
                <a:solidFill>
                  <a:srgbClr val="FFFFFF"/>
                </a:solidFill>
              </a:rPr>
              <a:t>Database</a:t>
            </a:r>
            <a:endParaRPr sz="7200" b="1">
              <a:solidFill>
                <a:srgbClr val="FFFFFF"/>
              </a:solidFill>
            </a:endParaRPr>
          </a:p>
        </p:txBody>
      </p:sp>
      <p:pic>
        <p:nvPicPr>
          <p:cNvPr id="2354" name="Google Shape;2354;p194"/>
          <p:cNvPicPr preferRelativeResize="0"/>
          <p:nvPr/>
        </p:nvPicPr>
        <p:blipFill>
          <a:blip r:embed="rId6">
            <a:alphaModFix/>
          </a:blip>
          <a:stretch>
            <a:fillRect/>
          </a:stretch>
        </p:blipFill>
        <p:spPr>
          <a:xfrm>
            <a:off x="6741562" y="18225305"/>
            <a:ext cx="3578972" cy="2348700"/>
          </a:xfrm>
          <a:prstGeom prst="rect">
            <a:avLst/>
          </a:prstGeom>
          <a:noFill/>
          <a:ln>
            <a:noFill/>
          </a:ln>
        </p:spPr>
      </p:pic>
      <p:cxnSp>
        <p:nvCxnSpPr>
          <p:cNvPr id="2355" name="Google Shape;2355;p194"/>
          <p:cNvCxnSpPr>
            <a:stCxn id="2346" idx="1"/>
          </p:cNvCxnSpPr>
          <p:nvPr/>
        </p:nvCxnSpPr>
        <p:spPr>
          <a:xfrm flipH="1">
            <a:off x="9188475" y="15624875"/>
            <a:ext cx="2633700" cy="2310000"/>
          </a:xfrm>
          <a:prstGeom prst="curvedConnector3">
            <a:avLst>
              <a:gd name="adj1" fmla="val 50000"/>
            </a:avLst>
          </a:prstGeom>
          <a:noFill/>
          <a:ln w="114300" cap="flat" cmpd="sng">
            <a:solidFill>
              <a:schemeClr val="dk2"/>
            </a:solidFill>
            <a:prstDash val="solid"/>
            <a:round/>
            <a:headEnd type="stealth" w="med" len="med"/>
            <a:tailEnd type="none" w="med" len="med"/>
          </a:ln>
        </p:spPr>
      </p:cxnSp>
      <p:pic>
        <p:nvPicPr>
          <p:cNvPr id="2356" name="Google Shape;2356;p194"/>
          <p:cNvPicPr preferRelativeResize="0"/>
          <p:nvPr/>
        </p:nvPicPr>
        <p:blipFill>
          <a:blip r:embed="rId7">
            <a:alphaModFix/>
          </a:blip>
          <a:stretch>
            <a:fillRect/>
          </a:stretch>
        </p:blipFill>
        <p:spPr>
          <a:xfrm>
            <a:off x="26805450" y="13811693"/>
            <a:ext cx="6034801" cy="624530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7218"/>
    </mc:Choice>
    <mc:Fallback xmlns="">
      <p:transition spd="slow" advTm="57218"/>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2361"/>
        <p:cNvGrpSpPr/>
        <p:nvPr/>
      </p:nvGrpSpPr>
      <p:grpSpPr>
        <a:xfrm>
          <a:off x="0" y="0"/>
          <a:ext cx="0" cy="0"/>
          <a:chOff x="0" y="0"/>
          <a:chExt cx="0" cy="0"/>
        </a:xfrm>
      </p:grpSpPr>
      <p:sp>
        <p:nvSpPr>
          <p:cNvPr id="2362" name="Google Shape;2362;p195"/>
          <p:cNvSpPr/>
          <p:nvPr/>
        </p:nvSpPr>
        <p:spPr>
          <a:xfrm>
            <a:off x="20539807" y="10101842"/>
            <a:ext cx="44958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363" name="Google Shape;2363;p195" descr="🦜 Parrot Emoji – Meaning, Pictures, Codes – 📕 EmojiGuide"/>
          <p:cNvPicPr preferRelativeResize="0"/>
          <p:nvPr/>
        </p:nvPicPr>
        <p:blipFill>
          <a:blip r:embed="rId3">
            <a:alphaModFix/>
          </a:blip>
          <a:stretch>
            <a:fillRect/>
          </a:stretch>
        </p:blipFill>
        <p:spPr>
          <a:xfrm>
            <a:off x="21822576" y="8503877"/>
            <a:ext cx="2312427" cy="2268529"/>
          </a:xfrm>
          <a:prstGeom prst="rect">
            <a:avLst/>
          </a:prstGeom>
          <a:noFill/>
          <a:ln>
            <a:noFill/>
          </a:ln>
        </p:spPr>
      </p:pic>
      <p:sp>
        <p:nvSpPr>
          <p:cNvPr id="2364" name="Google Shape;2364;p195"/>
          <p:cNvSpPr/>
          <p:nvPr/>
        </p:nvSpPr>
        <p:spPr>
          <a:xfrm>
            <a:off x="16750575" y="6725322"/>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Answer Please Question</a:t>
            </a:r>
            <a:endParaRPr sz="3900">
              <a:solidFill>
                <a:srgbClr val="FF9900"/>
              </a:solidFill>
              <a:latin typeface="Roboto Mono"/>
              <a:ea typeface="Roboto Mono"/>
              <a:cs typeface="Roboto Mono"/>
              <a:sym typeface="Roboto Mono"/>
            </a:endParaRPr>
          </a:p>
        </p:txBody>
      </p:sp>
      <p:sp>
        <p:nvSpPr>
          <p:cNvPr id="2365" name="Google Shape;2365;p195"/>
          <p:cNvSpPr/>
          <p:nvPr/>
        </p:nvSpPr>
        <p:spPr>
          <a:xfrm>
            <a:off x="2894275" y="9497088"/>
            <a:ext cx="65181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How’s the weather?</a:t>
            </a:r>
            <a:endParaRPr sz="6400" b="1">
              <a:solidFill>
                <a:srgbClr val="0071C5"/>
              </a:solidFill>
            </a:endParaRPr>
          </a:p>
        </p:txBody>
      </p:sp>
      <p:cxnSp>
        <p:nvCxnSpPr>
          <p:cNvPr id="2366" name="Google Shape;2366;p195"/>
          <p:cNvCxnSpPr>
            <a:stCxn id="2364" idx="1"/>
            <a:endCxn id="2367" idx="0"/>
          </p:cNvCxnSpPr>
          <p:nvPr/>
        </p:nvCxnSpPr>
        <p:spPr>
          <a:xfrm flipH="1">
            <a:off x="14082375" y="8503872"/>
            <a:ext cx="2668200" cy="1554300"/>
          </a:xfrm>
          <a:prstGeom prst="curvedConnector2">
            <a:avLst/>
          </a:prstGeom>
          <a:noFill/>
          <a:ln w="114300" cap="flat" cmpd="sng">
            <a:solidFill>
              <a:schemeClr val="dk2"/>
            </a:solidFill>
            <a:prstDash val="solid"/>
            <a:round/>
            <a:headEnd type="stealth" w="med" len="med"/>
            <a:tailEnd type="none" w="med" len="med"/>
          </a:ln>
        </p:spPr>
      </p:cxnSp>
      <p:sp>
        <p:nvSpPr>
          <p:cNvPr id="2368" name="Google Shape;2368;p195"/>
          <p:cNvSpPr/>
          <p:nvPr/>
        </p:nvSpPr>
        <p:spPr>
          <a:xfrm>
            <a:off x="26658100" y="9752938"/>
            <a:ext cx="8213700" cy="3557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No. I shouldn’t answer that</a:t>
            </a:r>
            <a:endParaRPr sz="6400" b="1">
              <a:solidFill>
                <a:srgbClr val="FF0000"/>
              </a:solidFill>
            </a:endParaRPr>
          </a:p>
        </p:txBody>
      </p:sp>
      <p:cxnSp>
        <p:nvCxnSpPr>
          <p:cNvPr id="2369" name="Google Shape;2369;p195"/>
          <p:cNvCxnSpPr>
            <a:stCxn id="2367" idx="1"/>
            <a:endCxn id="2365" idx="3"/>
          </p:cNvCxnSpPr>
          <p:nvPr/>
        </p:nvCxnSpPr>
        <p:spPr>
          <a:xfrm flipH="1">
            <a:off x="9412375" y="11275638"/>
            <a:ext cx="2176200" cy="6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370" name="Google Shape;2370;p195"/>
          <p:cNvCxnSpPr>
            <a:stCxn id="2368" idx="1"/>
            <a:endCxn id="2362" idx="3"/>
          </p:cNvCxnSpPr>
          <p:nvPr/>
        </p:nvCxnSpPr>
        <p:spPr>
          <a:xfrm rot="10800000">
            <a:off x="25035700" y="11529088"/>
            <a:ext cx="1622400" cy="2400"/>
          </a:xfrm>
          <a:prstGeom prst="curvedConnector3">
            <a:avLst>
              <a:gd name="adj1" fmla="val 50003"/>
            </a:avLst>
          </a:prstGeom>
          <a:noFill/>
          <a:ln w="114300" cap="flat" cmpd="sng">
            <a:solidFill>
              <a:schemeClr val="dk2"/>
            </a:solidFill>
            <a:prstDash val="solid"/>
            <a:round/>
            <a:headEnd type="stealth" w="med" len="med"/>
            <a:tailEnd type="none" w="med" len="med"/>
          </a:ln>
        </p:spPr>
      </p:cxnSp>
      <p:sp>
        <p:nvSpPr>
          <p:cNvPr id="2367" name="Google Shape;2367;p195"/>
          <p:cNvSpPr/>
          <p:nvPr/>
        </p:nvSpPr>
        <p:spPr>
          <a:xfrm>
            <a:off x="11588575" y="10058088"/>
            <a:ext cx="4987800" cy="24351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Classifier</a:t>
            </a:r>
            <a:endParaRPr sz="6400" b="1">
              <a:solidFill>
                <a:srgbClr val="9900FF"/>
              </a:solidFill>
            </a:endParaRPr>
          </a:p>
          <a:p>
            <a:pPr marL="0" lvl="0" indent="0" algn="ctr" rtl="0">
              <a:spcBef>
                <a:spcPts val="0"/>
              </a:spcBef>
              <a:spcAft>
                <a:spcPts val="0"/>
              </a:spcAft>
              <a:buNone/>
            </a:pPr>
            <a:r>
              <a:rPr lang="en-US" sz="6400" b="1">
                <a:solidFill>
                  <a:srgbClr val="9900FF"/>
                </a:solidFill>
              </a:rPr>
              <a:t>Branch</a:t>
            </a:r>
            <a:endParaRPr sz="6400" b="1">
              <a:solidFill>
                <a:srgbClr val="9900FF"/>
              </a:solidFill>
            </a:endParaRPr>
          </a:p>
        </p:txBody>
      </p:sp>
      <p:sp>
        <p:nvSpPr>
          <p:cNvPr id="2371" name="Google Shape;2371;p195"/>
          <p:cNvSpPr/>
          <p:nvPr/>
        </p:nvSpPr>
        <p:spPr>
          <a:xfrm>
            <a:off x="16750563" y="12698186"/>
            <a:ext cx="4495800" cy="3284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Don’t Answer question</a:t>
            </a:r>
            <a:endParaRPr sz="3900">
              <a:solidFill>
                <a:srgbClr val="FF9900"/>
              </a:solidFill>
              <a:latin typeface="Roboto Mono"/>
              <a:ea typeface="Roboto Mono"/>
              <a:cs typeface="Roboto Mono"/>
              <a:sym typeface="Roboto Mono"/>
            </a:endParaRPr>
          </a:p>
        </p:txBody>
      </p:sp>
      <p:cxnSp>
        <p:nvCxnSpPr>
          <p:cNvPr id="2372" name="Google Shape;2372;p195"/>
          <p:cNvCxnSpPr>
            <a:stCxn id="2371" idx="1"/>
            <a:endCxn id="2367" idx="2"/>
          </p:cNvCxnSpPr>
          <p:nvPr/>
        </p:nvCxnSpPr>
        <p:spPr>
          <a:xfrm rot="10800000">
            <a:off x="14082363" y="12493136"/>
            <a:ext cx="2668200" cy="1847100"/>
          </a:xfrm>
          <a:prstGeom prst="curvedConnector2">
            <a:avLst/>
          </a:prstGeom>
          <a:noFill/>
          <a:ln w="114300" cap="flat" cmpd="sng">
            <a:solidFill>
              <a:schemeClr val="dk2"/>
            </a:solidFill>
            <a:prstDash val="solid"/>
            <a:round/>
            <a:headEnd type="stealth" w="med" len="med"/>
            <a:tailEnd type="none" w="med" len="med"/>
          </a:ln>
        </p:spPr>
      </p:cxnSp>
      <p:sp>
        <p:nvSpPr>
          <p:cNvPr id="2374" name="Google Shape;2374;p19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Semantic Tools</a:t>
            </a:r>
            <a:endParaRPr sz="8400"/>
          </a:p>
        </p:txBody>
      </p:sp>
      <p:sp>
        <p:nvSpPr>
          <p:cNvPr id="2375" name="Google Shape;2375;p195"/>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Routing Systems</a:t>
            </a:r>
            <a:endParaRPr b="1"/>
          </a:p>
        </p:txBody>
      </p:sp>
    </p:spTree>
  </p:cSld>
  <p:clrMapOvr>
    <a:masterClrMapping/>
  </p:clrMapOvr>
  <mc:AlternateContent xmlns:mc="http://schemas.openxmlformats.org/markup-compatibility/2006" xmlns:p14="http://schemas.microsoft.com/office/powerpoint/2010/main">
    <mc:Choice Requires="p14">
      <p:transition spd="slow" p14:dur="2000" advTm="78131"/>
    </mc:Choice>
    <mc:Fallback xmlns="">
      <p:transition spd="slow" advTm="78131"/>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2379"/>
        <p:cNvGrpSpPr/>
        <p:nvPr/>
      </p:nvGrpSpPr>
      <p:grpSpPr>
        <a:xfrm>
          <a:off x="0" y="0"/>
          <a:ext cx="0" cy="0"/>
          <a:chOff x="0" y="0"/>
          <a:chExt cx="0" cy="0"/>
        </a:xfrm>
      </p:grpSpPr>
      <p:sp>
        <p:nvSpPr>
          <p:cNvPr id="2380" name="Google Shape;2380;p196"/>
          <p:cNvSpPr/>
          <p:nvPr/>
        </p:nvSpPr>
        <p:spPr>
          <a:xfrm rot="5541290" flipH="1">
            <a:off x="2255059" y="6599845"/>
            <a:ext cx="10441017" cy="10255509"/>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381" name="Google Shape;2381;p196"/>
          <p:cNvSpPr/>
          <p:nvPr/>
        </p:nvSpPr>
        <p:spPr>
          <a:xfrm rot="5540801" flipH="1">
            <a:off x="21600845" y="1391186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382" name="Google Shape;2382;p196"/>
          <p:cNvSpPr/>
          <p:nvPr/>
        </p:nvSpPr>
        <p:spPr>
          <a:xfrm rot="5540801" flipH="1">
            <a:off x="25121470" y="1448181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383" name="Google Shape;2383;p196"/>
          <p:cNvSpPr/>
          <p:nvPr/>
        </p:nvSpPr>
        <p:spPr>
          <a:xfrm rot="5540801" flipH="1">
            <a:off x="28642095" y="1520101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384" name="Google Shape;2384;p196"/>
          <p:cNvPicPr preferRelativeResize="0"/>
          <p:nvPr/>
        </p:nvPicPr>
        <p:blipFill>
          <a:blip r:embed="rId3">
            <a:alphaModFix/>
          </a:blip>
          <a:stretch>
            <a:fillRect/>
          </a:stretch>
        </p:blipFill>
        <p:spPr>
          <a:xfrm>
            <a:off x="21472225" y="6350425"/>
            <a:ext cx="3176875" cy="3488750"/>
          </a:xfrm>
          <a:prstGeom prst="rect">
            <a:avLst/>
          </a:prstGeom>
          <a:noFill/>
          <a:ln>
            <a:noFill/>
          </a:ln>
        </p:spPr>
      </p:pic>
      <p:pic>
        <p:nvPicPr>
          <p:cNvPr id="2385" name="Google Shape;2385;p196"/>
          <p:cNvPicPr preferRelativeResize="0"/>
          <p:nvPr/>
        </p:nvPicPr>
        <p:blipFill>
          <a:blip r:embed="rId4">
            <a:alphaModFix/>
          </a:blip>
          <a:stretch>
            <a:fillRect/>
          </a:stretch>
        </p:blipFill>
        <p:spPr>
          <a:xfrm>
            <a:off x="28692263" y="5390300"/>
            <a:ext cx="2837951" cy="2837950"/>
          </a:xfrm>
          <a:prstGeom prst="rect">
            <a:avLst/>
          </a:prstGeom>
          <a:noFill/>
          <a:ln>
            <a:noFill/>
          </a:ln>
        </p:spPr>
      </p:pic>
      <p:pic>
        <p:nvPicPr>
          <p:cNvPr id="2386" name="Google Shape;2386;p196"/>
          <p:cNvPicPr preferRelativeResize="0"/>
          <p:nvPr/>
        </p:nvPicPr>
        <p:blipFill>
          <a:blip r:embed="rId5">
            <a:alphaModFix/>
          </a:blip>
          <a:stretch>
            <a:fillRect/>
          </a:stretch>
        </p:blipFill>
        <p:spPr>
          <a:xfrm>
            <a:off x="24855775" y="5154150"/>
            <a:ext cx="3782228" cy="3782250"/>
          </a:xfrm>
          <a:prstGeom prst="rect">
            <a:avLst/>
          </a:prstGeom>
          <a:noFill/>
          <a:ln>
            <a:noFill/>
          </a:ln>
        </p:spPr>
      </p:pic>
      <p:pic>
        <p:nvPicPr>
          <p:cNvPr id="2387" name="Google Shape;2387;p196"/>
          <p:cNvPicPr preferRelativeResize="0"/>
          <p:nvPr/>
        </p:nvPicPr>
        <p:blipFill rotWithShape="1">
          <a:blip r:embed="rId6">
            <a:alphaModFix/>
          </a:blip>
          <a:srcRect b="18969"/>
          <a:stretch/>
        </p:blipFill>
        <p:spPr>
          <a:xfrm>
            <a:off x="21169550" y="10195187"/>
            <a:ext cx="3782226" cy="3064837"/>
          </a:xfrm>
          <a:prstGeom prst="rect">
            <a:avLst/>
          </a:prstGeom>
          <a:noFill/>
          <a:ln>
            <a:noFill/>
          </a:ln>
        </p:spPr>
      </p:pic>
      <p:pic>
        <p:nvPicPr>
          <p:cNvPr id="2388" name="Google Shape;2388;p196"/>
          <p:cNvPicPr preferRelativeResize="0"/>
          <p:nvPr/>
        </p:nvPicPr>
        <p:blipFill>
          <a:blip r:embed="rId7">
            <a:alphaModFix/>
          </a:blip>
          <a:stretch>
            <a:fillRect/>
          </a:stretch>
        </p:blipFill>
        <p:spPr>
          <a:xfrm>
            <a:off x="25178825" y="10086513"/>
            <a:ext cx="2837950" cy="2837950"/>
          </a:xfrm>
          <a:prstGeom prst="rect">
            <a:avLst/>
          </a:prstGeom>
          <a:noFill/>
          <a:ln>
            <a:noFill/>
          </a:ln>
        </p:spPr>
      </p:pic>
      <p:pic>
        <p:nvPicPr>
          <p:cNvPr id="2389" name="Google Shape;2389;p196"/>
          <p:cNvPicPr preferRelativeResize="0"/>
          <p:nvPr/>
        </p:nvPicPr>
        <p:blipFill>
          <a:blip r:embed="rId8">
            <a:alphaModFix/>
          </a:blip>
          <a:stretch>
            <a:fillRect/>
          </a:stretch>
        </p:blipFill>
        <p:spPr>
          <a:xfrm>
            <a:off x="28611937" y="10331155"/>
            <a:ext cx="3578972" cy="2348700"/>
          </a:xfrm>
          <a:prstGeom prst="rect">
            <a:avLst/>
          </a:prstGeom>
          <a:noFill/>
          <a:ln>
            <a:noFill/>
          </a:ln>
        </p:spPr>
      </p:pic>
      <p:cxnSp>
        <p:nvCxnSpPr>
          <p:cNvPr id="2390" name="Google Shape;2390;p196"/>
          <p:cNvCxnSpPr/>
          <p:nvPr/>
        </p:nvCxnSpPr>
        <p:spPr>
          <a:xfrm flipH="1">
            <a:off x="12227450" y="8042800"/>
            <a:ext cx="8942100" cy="1337400"/>
          </a:xfrm>
          <a:prstGeom prst="curvedConnector2">
            <a:avLst/>
          </a:prstGeom>
          <a:noFill/>
          <a:ln w="114300" cap="flat" cmpd="sng">
            <a:solidFill>
              <a:schemeClr val="dk2"/>
            </a:solidFill>
            <a:prstDash val="solid"/>
            <a:round/>
            <a:headEnd type="stealth" w="med" len="med"/>
            <a:tailEnd type="none" w="med" len="med"/>
          </a:ln>
        </p:spPr>
      </p:cxnSp>
      <p:cxnSp>
        <p:nvCxnSpPr>
          <p:cNvPr id="2391" name="Google Shape;2391;p196"/>
          <p:cNvCxnSpPr>
            <a:stCxn id="2387" idx="1"/>
          </p:cNvCxnSpPr>
          <p:nvPr/>
        </p:nvCxnSpPr>
        <p:spPr>
          <a:xfrm rot="10800000">
            <a:off x="12628550" y="11668506"/>
            <a:ext cx="8541000" cy="591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392" name="Google Shape;2392;p196"/>
          <p:cNvCxnSpPr/>
          <p:nvPr/>
        </p:nvCxnSpPr>
        <p:spPr>
          <a:xfrm rot="10800000">
            <a:off x="12093725" y="13863500"/>
            <a:ext cx="8942100" cy="1337400"/>
          </a:xfrm>
          <a:prstGeom prst="curvedConnector2">
            <a:avLst/>
          </a:prstGeom>
          <a:noFill/>
          <a:ln w="114300" cap="flat" cmpd="sng">
            <a:solidFill>
              <a:schemeClr val="dk2"/>
            </a:solidFill>
            <a:prstDash val="solid"/>
            <a:round/>
            <a:headEnd type="stealth" w="med" len="med"/>
            <a:tailEnd type="none" w="med" len="med"/>
          </a:ln>
        </p:spPr>
      </p:cxnSp>
      <p:cxnSp>
        <p:nvCxnSpPr>
          <p:cNvPr id="2393" name="Google Shape;2393;p196"/>
          <p:cNvCxnSpPr>
            <a:stCxn id="2389" idx="2"/>
            <a:endCxn id="2394" idx="0"/>
          </p:cNvCxnSpPr>
          <p:nvPr/>
        </p:nvCxnSpPr>
        <p:spPr>
          <a:xfrm rot="5400000">
            <a:off x="29194073" y="13848505"/>
            <a:ext cx="2376000" cy="38700"/>
          </a:xfrm>
          <a:prstGeom prst="curvedConnector3">
            <a:avLst>
              <a:gd name="adj1" fmla="val 50001"/>
            </a:avLst>
          </a:prstGeom>
          <a:noFill/>
          <a:ln w="114300" cap="flat" cmpd="sng">
            <a:solidFill>
              <a:schemeClr val="dk2"/>
            </a:solidFill>
            <a:prstDash val="solid"/>
            <a:round/>
            <a:headEnd type="stealth" w="med" len="med"/>
            <a:tailEnd type="none" w="med" len="med"/>
          </a:ln>
        </p:spPr>
      </p:cxnSp>
      <p:cxnSp>
        <p:nvCxnSpPr>
          <p:cNvPr id="2395" name="Google Shape;2395;p196"/>
          <p:cNvCxnSpPr>
            <a:stCxn id="2385" idx="3"/>
            <a:endCxn id="2396" idx="6"/>
          </p:cNvCxnSpPr>
          <p:nvPr/>
        </p:nvCxnSpPr>
        <p:spPr>
          <a:xfrm>
            <a:off x="31530213" y="6809275"/>
            <a:ext cx="179700" cy="9837600"/>
          </a:xfrm>
          <a:prstGeom prst="curvedConnector3">
            <a:avLst>
              <a:gd name="adj1" fmla="val 1345972"/>
            </a:avLst>
          </a:prstGeom>
          <a:noFill/>
          <a:ln w="114300" cap="flat" cmpd="sng">
            <a:solidFill>
              <a:schemeClr val="dk2"/>
            </a:solidFill>
            <a:prstDash val="solid"/>
            <a:round/>
            <a:headEnd type="stealth" w="med" len="med"/>
            <a:tailEnd type="none" w="med" len="med"/>
          </a:ln>
        </p:spPr>
      </p:cxnSp>
      <p:sp>
        <p:nvSpPr>
          <p:cNvPr id="2396" name="Google Shape;2396;p196"/>
          <p:cNvSpPr/>
          <p:nvPr/>
        </p:nvSpPr>
        <p:spPr>
          <a:xfrm>
            <a:off x="31454025" y="16503713"/>
            <a:ext cx="255900" cy="2865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97" name="Google Shape;2397;p196"/>
          <p:cNvSpPr/>
          <p:nvPr/>
        </p:nvSpPr>
        <p:spPr>
          <a:xfrm>
            <a:off x="31149225" y="15589313"/>
            <a:ext cx="255900" cy="2865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398" name="Google Shape;2398;p196"/>
          <p:cNvCxnSpPr>
            <a:stCxn id="2399" idx="6"/>
            <a:endCxn id="2397" idx="6"/>
          </p:cNvCxnSpPr>
          <p:nvPr/>
        </p:nvCxnSpPr>
        <p:spPr>
          <a:xfrm>
            <a:off x="27633400" y="7899538"/>
            <a:ext cx="3771600" cy="7833000"/>
          </a:xfrm>
          <a:prstGeom prst="curvedConnector3">
            <a:avLst>
              <a:gd name="adj1" fmla="val 133537"/>
            </a:avLst>
          </a:prstGeom>
          <a:noFill/>
          <a:ln w="114300" cap="flat" cmpd="sng">
            <a:solidFill>
              <a:schemeClr val="dk2"/>
            </a:solidFill>
            <a:prstDash val="solid"/>
            <a:round/>
            <a:headEnd type="stealth" w="med" len="med"/>
            <a:tailEnd type="none" w="med" len="med"/>
          </a:ln>
        </p:spPr>
      </p:cxnSp>
      <p:sp>
        <p:nvSpPr>
          <p:cNvPr id="2399" name="Google Shape;2399;p196"/>
          <p:cNvSpPr/>
          <p:nvPr/>
        </p:nvSpPr>
        <p:spPr>
          <a:xfrm>
            <a:off x="27377500" y="7756288"/>
            <a:ext cx="255900" cy="286500"/>
          </a:xfrm>
          <a:prstGeom prst="ellipse">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94" name="Google Shape;2394;p196"/>
          <p:cNvSpPr/>
          <p:nvPr/>
        </p:nvSpPr>
        <p:spPr>
          <a:xfrm>
            <a:off x="30234825" y="15055913"/>
            <a:ext cx="255900" cy="2865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400" name="Google Shape;2400;p196"/>
          <p:cNvCxnSpPr>
            <a:stCxn id="2388" idx="2"/>
            <a:endCxn id="2401" idx="0"/>
          </p:cNvCxnSpPr>
          <p:nvPr/>
        </p:nvCxnSpPr>
        <p:spPr>
          <a:xfrm rot="-5400000" flipH="1">
            <a:off x="25914550" y="13607713"/>
            <a:ext cx="1367100" cy="600"/>
          </a:xfrm>
          <a:prstGeom prst="curvedConnector3">
            <a:avLst>
              <a:gd name="adj1" fmla="val 50002"/>
            </a:avLst>
          </a:prstGeom>
          <a:noFill/>
          <a:ln w="114300" cap="flat" cmpd="sng">
            <a:solidFill>
              <a:schemeClr val="dk2"/>
            </a:solidFill>
            <a:prstDash val="solid"/>
            <a:round/>
            <a:headEnd type="stealth" w="med" len="med"/>
            <a:tailEnd type="none" w="med" len="med"/>
          </a:ln>
        </p:spPr>
      </p:cxnSp>
      <p:sp>
        <p:nvSpPr>
          <p:cNvPr id="2401" name="Google Shape;2401;p196"/>
          <p:cNvSpPr/>
          <p:nvPr/>
        </p:nvSpPr>
        <p:spPr>
          <a:xfrm>
            <a:off x="26469863" y="14291613"/>
            <a:ext cx="255900" cy="2865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02" name="Google Shape;2402;p19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Hybrid Semantic/Structured</a:t>
            </a:r>
            <a:endParaRPr sz="8400"/>
          </a:p>
        </p:txBody>
      </p:sp>
      <p:sp>
        <p:nvSpPr>
          <p:cNvPr id="2403" name="Google Shape;2403;p196"/>
          <p:cNvSpPr txBox="1">
            <a:spLocks noGrp="1"/>
          </p:cNvSpPr>
          <p:nvPr>
            <p:ph type="body" idx="1"/>
          </p:nvPr>
        </p:nvSpPr>
        <p:spPr>
          <a:xfrm>
            <a:off x="2514600" y="259581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Agentic Systems</a:t>
            </a:r>
            <a:endParaRPr b="1"/>
          </a:p>
        </p:txBody>
      </p:sp>
      <p:pic>
        <p:nvPicPr>
          <p:cNvPr id="2404" name="Google Shape;2404;p196"/>
          <p:cNvPicPr preferRelativeResize="0"/>
          <p:nvPr/>
        </p:nvPicPr>
        <p:blipFill>
          <a:blip r:embed="rId9">
            <a:alphaModFix/>
          </a:blip>
          <a:stretch>
            <a:fillRect/>
          </a:stretch>
        </p:blipFill>
        <p:spPr>
          <a:xfrm>
            <a:off x="5195025" y="9592600"/>
            <a:ext cx="4561099" cy="4699024"/>
          </a:xfrm>
          <a:prstGeom prst="rect">
            <a:avLst/>
          </a:prstGeom>
          <a:noFill/>
          <a:ln>
            <a:noFill/>
          </a:ln>
        </p:spPr>
      </p:pic>
      <p:pic>
        <p:nvPicPr>
          <p:cNvPr id="2405" name="Google Shape;2405;p196"/>
          <p:cNvPicPr preferRelativeResize="0"/>
          <p:nvPr/>
        </p:nvPicPr>
        <p:blipFill>
          <a:blip r:embed="rId9">
            <a:alphaModFix/>
          </a:blip>
          <a:stretch>
            <a:fillRect/>
          </a:stretch>
        </p:blipFill>
        <p:spPr>
          <a:xfrm>
            <a:off x="21923675" y="14024818"/>
            <a:ext cx="2279761" cy="2348700"/>
          </a:xfrm>
          <a:prstGeom prst="rect">
            <a:avLst/>
          </a:prstGeom>
          <a:noFill/>
          <a:ln>
            <a:noFill/>
          </a:ln>
        </p:spPr>
      </p:pic>
      <p:pic>
        <p:nvPicPr>
          <p:cNvPr id="2406" name="Google Shape;2406;p196"/>
          <p:cNvPicPr preferRelativeResize="0"/>
          <p:nvPr/>
        </p:nvPicPr>
        <p:blipFill>
          <a:blip r:embed="rId9">
            <a:alphaModFix/>
          </a:blip>
          <a:stretch>
            <a:fillRect/>
          </a:stretch>
        </p:blipFill>
        <p:spPr>
          <a:xfrm>
            <a:off x="25457925" y="14558231"/>
            <a:ext cx="2279761" cy="2348700"/>
          </a:xfrm>
          <a:prstGeom prst="rect">
            <a:avLst/>
          </a:prstGeom>
          <a:noFill/>
          <a:ln>
            <a:noFill/>
          </a:ln>
        </p:spPr>
      </p:pic>
      <p:pic>
        <p:nvPicPr>
          <p:cNvPr id="2407" name="Google Shape;2407;p196"/>
          <p:cNvPicPr preferRelativeResize="0"/>
          <p:nvPr/>
        </p:nvPicPr>
        <p:blipFill>
          <a:blip r:embed="rId9">
            <a:alphaModFix/>
          </a:blip>
          <a:stretch>
            <a:fillRect/>
          </a:stretch>
        </p:blipFill>
        <p:spPr>
          <a:xfrm>
            <a:off x="28992200" y="15320218"/>
            <a:ext cx="2279761" cy="2348700"/>
          </a:xfrm>
          <a:prstGeom prst="rect">
            <a:avLst/>
          </a:prstGeom>
          <a:noFill/>
          <a:ln>
            <a:noFill/>
          </a:ln>
        </p:spPr>
      </p:pic>
      <p:sp>
        <p:nvSpPr>
          <p:cNvPr id="2408" name="Google Shape;2408;p196"/>
          <p:cNvSpPr/>
          <p:nvPr/>
        </p:nvSpPr>
        <p:spPr>
          <a:xfrm>
            <a:off x="737000" y="2345463"/>
            <a:ext cx="8213700" cy="3557100"/>
          </a:xfrm>
          <a:prstGeom prst="roundRect">
            <a:avLst>
              <a:gd name="adj" fmla="val 48000"/>
            </a:avLst>
          </a:prstGeom>
          <a:solidFill>
            <a:schemeClr val="dk1"/>
          </a:solid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Tell Me About </a:t>
            </a:r>
            <a:endParaRPr sz="6400" b="1">
              <a:solidFill>
                <a:srgbClr val="0071C5"/>
              </a:solidFill>
            </a:endParaRPr>
          </a:p>
          <a:p>
            <a:pPr marL="0" lvl="0" indent="0" algn="ctr" rtl="0">
              <a:spcBef>
                <a:spcPts val="0"/>
              </a:spcBef>
              <a:spcAft>
                <a:spcPts val="0"/>
              </a:spcAft>
              <a:buNone/>
            </a:pPr>
            <a:r>
              <a:rPr lang="en-US" sz="6400" b="1">
                <a:solidFill>
                  <a:srgbClr val="0071C5"/>
                </a:solidFill>
              </a:rPr>
              <a:t>My Files</a:t>
            </a:r>
            <a:endParaRPr sz="6400" b="1">
              <a:solidFill>
                <a:srgbClr val="0071C5"/>
              </a:solidFill>
            </a:endParaRPr>
          </a:p>
        </p:txBody>
      </p:sp>
      <p:sp>
        <p:nvSpPr>
          <p:cNvPr id="2409" name="Google Shape;2409;p196"/>
          <p:cNvSpPr/>
          <p:nvPr/>
        </p:nvSpPr>
        <p:spPr>
          <a:xfrm>
            <a:off x="13579838" y="8936395"/>
            <a:ext cx="6827700" cy="21267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B45F06"/>
                </a:solidFill>
              </a:rPr>
              <a:t>File Reader</a:t>
            </a:r>
            <a:endParaRPr sz="6400" b="1">
              <a:solidFill>
                <a:srgbClr val="B45F06"/>
              </a:solidFill>
            </a:endParaRPr>
          </a:p>
          <a:p>
            <a:pPr marL="0" lvl="0" indent="0" algn="ctr" rtl="0">
              <a:spcBef>
                <a:spcPts val="0"/>
              </a:spcBef>
              <a:spcAft>
                <a:spcPts val="0"/>
              </a:spcAft>
              <a:buNone/>
            </a:pPr>
            <a:r>
              <a:rPr lang="en-US" sz="6400" b="1">
                <a:solidFill>
                  <a:srgbClr val="B45F06"/>
                </a:solidFill>
              </a:rPr>
              <a:t>“Query Files”</a:t>
            </a:r>
            <a:endParaRPr sz="6400" b="1">
              <a:solidFill>
                <a:srgbClr val="B45F06"/>
              </a:solidFill>
            </a:endParaRPr>
          </a:p>
        </p:txBody>
      </p:sp>
      <p:sp>
        <p:nvSpPr>
          <p:cNvPr id="2410" name="Google Shape;2410;p196"/>
          <p:cNvSpPr/>
          <p:nvPr/>
        </p:nvSpPr>
        <p:spPr>
          <a:xfrm>
            <a:off x="13284650" y="15342428"/>
            <a:ext cx="6827700" cy="30648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B45F06"/>
                </a:solidFill>
              </a:rPr>
              <a:t>File Reasoner</a:t>
            </a:r>
            <a:endParaRPr sz="6400" b="1">
              <a:solidFill>
                <a:srgbClr val="B45F06"/>
              </a:solidFill>
            </a:endParaRPr>
          </a:p>
          <a:p>
            <a:pPr marL="0" lvl="0" indent="0" algn="ctr" rtl="0">
              <a:spcBef>
                <a:spcPts val="0"/>
              </a:spcBef>
              <a:spcAft>
                <a:spcPts val="0"/>
              </a:spcAft>
              <a:buNone/>
            </a:pPr>
            <a:r>
              <a:rPr lang="en-US" sz="6400" b="1">
                <a:solidFill>
                  <a:srgbClr val="B45F06"/>
                </a:solidFill>
              </a:rPr>
              <a:t>“Summary”</a:t>
            </a:r>
            <a:endParaRPr sz="6400" b="1">
              <a:solidFill>
                <a:srgbClr val="B45F06"/>
              </a:solidFill>
            </a:endParaRPr>
          </a:p>
        </p:txBody>
      </p:sp>
      <p:sp>
        <p:nvSpPr>
          <p:cNvPr id="2411" name="Google Shape;2411;p196"/>
          <p:cNvSpPr/>
          <p:nvPr/>
        </p:nvSpPr>
        <p:spPr>
          <a:xfrm>
            <a:off x="13579825" y="12139400"/>
            <a:ext cx="7892400" cy="21267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B45F06"/>
                </a:solidFill>
              </a:rPr>
              <a:t>Search Request</a:t>
            </a:r>
            <a:endParaRPr sz="6400" b="1">
              <a:solidFill>
                <a:srgbClr val="B45F06"/>
              </a:solidFill>
            </a:endParaRPr>
          </a:p>
          <a:p>
            <a:pPr marL="0" lvl="0" indent="0" algn="ctr" rtl="0">
              <a:spcBef>
                <a:spcPts val="0"/>
              </a:spcBef>
              <a:spcAft>
                <a:spcPts val="0"/>
              </a:spcAft>
              <a:buNone/>
            </a:pPr>
            <a:r>
              <a:rPr lang="en-US" sz="6400" b="1">
                <a:solidFill>
                  <a:srgbClr val="B45F06"/>
                </a:solidFill>
              </a:rPr>
              <a:t>“File System”</a:t>
            </a:r>
            <a:endParaRPr sz="6400" b="1">
              <a:solidFill>
                <a:srgbClr val="B45F06"/>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70036"/>
    </mc:Choice>
    <mc:Fallback xmlns="">
      <p:transition spd="slow" advTm="70036"/>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2416"/>
        <p:cNvGrpSpPr/>
        <p:nvPr/>
      </p:nvGrpSpPr>
      <p:grpSpPr>
        <a:xfrm>
          <a:off x="0" y="0"/>
          <a:ext cx="0" cy="0"/>
          <a:chOff x="0" y="0"/>
          <a:chExt cx="0" cy="0"/>
        </a:xfrm>
      </p:grpSpPr>
      <p:sp>
        <p:nvSpPr>
          <p:cNvPr id="2417" name="Google Shape;2417;p197"/>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Structured Retrieval</a:t>
            </a:r>
            <a:endParaRPr sz="8400"/>
          </a:p>
        </p:txBody>
      </p:sp>
      <p:sp>
        <p:nvSpPr>
          <p:cNvPr id="2418" name="Google Shape;2418;p197"/>
          <p:cNvSpPr/>
          <p:nvPr/>
        </p:nvSpPr>
        <p:spPr>
          <a:xfrm>
            <a:off x="8352366" y="4541683"/>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19" name="Google Shape;2419;p197"/>
          <p:cNvSpPr/>
          <p:nvPr/>
        </p:nvSpPr>
        <p:spPr>
          <a:xfrm>
            <a:off x="11956900" y="4487500"/>
            <a:ext cx="31689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20" name="Google Shape;2420;p197"/>
          <p:cNvSpPr/>
          <p:nvPr/>
        </p:nvSpPr>
        <p:spPr>
          <a:xfrm>
            <a:off x="2610966" y="9866258"/>
            <a:ext cx="3381000" cy="2435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6"/>
                </a:solidFill>
              </a:rPr>
              <a:t>Input</a:t>
            </a:r>
            <a:endParaRPr sz="6400" b="1">
              <a:solidFill>
                <a:schemeClr val="accent6"/>
              </a:solidFill>
            </a:endParaRPr>
          </a:p>
        </p:txBody>
      </p:sp>
      <p:sp>
        <p:nvSpPr>
          <p:cNvPr id="2421" name="Google Shape;2421;p197"/>
          <p:cNvSpPr/>
          <p:nvPr/>
        </p:nvSpPr>
        <p:spPr>
          <a:xfrm>
            <a:off x="27138574" y="4487500"/>
            <a:ext cx="7032600" cy="2435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Unstructured Generation</a:t>
            </a:r>
            <a:endParaRPr sz="6400" b="1">
              <a:solidFill>
                <a:srgbClr val="FF0000"/>
              </a:solidFill>
            </a:endParaRPr>
          </a:p>
        </p:txBody>
      </p:sp>
      <p:sp>
        <p:nvSpPr>
          <p:cNvPr id="2422" name="Google Shape;2422;p197"/>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Interacting Like A Human</a:t>
            </a:r>
            <a:endParaRPr sz="5400"/>
          </a:p>
        </p:txBody>
      </p:sp>
      <p:cxnSp>
        <p:nvCxnSpPr>
          <p:cNvPr id="2423" name="Google Shape;2423;p197"/>
          <p:cNvCxnSpPr>
            <a:stCxn id="2420" idx="3"/>
            <a:endCxn id="2418" idx="1"/>
          </p:cNvCxnSpPr>
          <p:nvPr/>
        </p:nvCxnSpPr>
        <p:spPr>
          <a:xfrm rot="10800000" flipH="1">
            <a:off x="5991966" y="5759108"/>
            <a:ext cx="2360400" cy="53247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424" name="Google Shape;2424;p197"/>
          <p:cNvCxnSpPr>
            <a:stCxn id="2421" idx="1"/>
            <a:endCxn id="2419" idx="3"/>
          </p:cNvCxnSpPr>
          <p:nvPr/>
        </p:nvCxnSpPr>
        <p:spPr>
          <a:xfrm flipH="1">
            <a:off x="15125674" y="5705050"/>
            <a:ext cx="12012900" cy="600"/>
          </a:xfrm>
          <a:prstGeom prst="bentConnector3">
            <a:avLst>
              <a:gd name="adj1" fmla="val 49999"/>
            </a:avLst>
          </a:prstGeom>
          <a:noFill/>
          <a:ln w="152400" cap="flat" cmpd="sng">
            <a:solidFill>
              <a:srgbClr val="666666"/>
            </a:solidFill>
            <a:prstDash val="solid"/>
            <a:round/>
            <a:headEnd type="none" w="med" len="med"/>
            <a:tailEnd type="none" w="med" len="med"/>
          </a:ln>
        </p:spPr>
      </p:cxnSp>
      <p:sp>
        <p:nvSpPr>
          <p:cNvPr id="2425" name="Google Shape;2425;p197"/>
          <p:cNvSpPr txBox="1">
            <a:spLocks noGrp="1"/>
          </p:cNvSpPr>
          <p:nvPr>
            <p:ph type="sldNum" idx="4294967295"/>
          </p:nvPr>
        </p:nvSpPr>
        <p:spPr>
          <a:xfrm>
            <a:off x="34227135" y="18999003"/>
            <a:ext cx="2194800" cy="1575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US"/>
              <a:t>167</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69499"/>
    </mc:Choice>
    <mc:Fallback xmlns="">
      <p:transition spd="slow" advTm="69499"/>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2430"/>
        <p:cNvGrpSpPr/>
        <p:nvPr/>
      </p:nvGrpSpPr>
      <p:grpSpPr>
        <a:xfrm>
          <a:off x="0" y="0"/>
          <a:ext cx="0" cy="0"/>
          <a:chOff x="0" y="0"/>
          <a:chExt cx="0" cy="0"/>
        </a:xfrm>
      </p:grpSpPr>
      <p:sp>
        <p:nvSpPr>
          <p:cNvPr id="2431" name="Google Shape;2431;p198"/>
          <p:cNvSpPr/>
          <p:nvPr/>
        </p:nvSpPr>
        <p:spPr>
          <a:xfrm>
            <a:off x="8352366" y="4541683"/>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32" name="Google Shape;2432;p198"/>
          <p:cNvSpPr/>
          <p:nvPr/>
        </p:nvSpPr>
        <p:spPr>
          <a:xfrm>
            <a:off x="11956900" y="4487500"/>
            <a:ext cx="31689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33" name="Google Shape;2433;p198"/>
          <p:cNvSpPr/>
          <p:nvPr/>
        </p:nvSpPr>
        <p:spPr>
          <a:xfrm>
            <a:off x="2610966" y="9866258"/>
            <a:ext cx="3381000" cy="2435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6"/>
                </a:solidFill>
              </a:rPr>
              <a:t>Input</a:t>
            </a:r>
            <a:endParaRPr sz="6400" b="1">
              <a:solidFill>
                <a:schemeClr val="accent6"/>
              </a:solidFill>
            </a:endParaRPr>
          </a:p>
        </p:txBody>
      </p:sp>
      <p:sp>
        <p:nvSpPr>
          <p:cNvPr id="2434" name="Google Shape;2434;p198"/>
          <p:cNvSpPr/>
          <p:nvPr/>
        </p:nvSpPr>
        <p:spPr>
          <a:xfrm>
            <a:off x="27138574" y="4487500"/>
            <a:ext cx="7032600" cy="2435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Unstructured Generation</a:t>
            </a:r>
            <a:endParaRPr sz="6400" b="1">
              <a:solidFill>
                <a:srgbClr val="FF0000"/>
              </a:solidFill>
            </a:endParaRPr>
          </a:p>
        </p:txBody>
      </p:sp>
      <p:sp>
        <p:nvSpPr>
          <p:cNvPr id="2435" name="Google Shape;2435;p198"/>
          <p:cNvSpPr/>
          <p:nvPr/>
        </p:nvSpPr>
        <p:spPr>
          <a:xfrm>
            <a:off x="8352366" y="8367346"/>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36" name="Google Shape;2436;p198"/>
          <p:cNvSpPr/>
          <p:nvPr/>
        </p:nvSpPr>
        <p:spPr>
          <a:xfrm>
            <a:off x="11956900" y="8313163"/>
            <a:ext cx="33810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Code</a:t>
            </a:r>
            <a:endParaRPr sz="6400" b="1">
              <a:solidFill>
                <a:schemeClr val="dk2"/>
              </a:solidFill>
            </a:endParaRPr>
          </a:p>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37" name="Google Shape;2437;p198"/>
          <p:cNvSpPr/>
          <p:nvPr/>
        </p:nvSpPr>
        <p:spPr>
          <a:xfrm>
            <a:off x="27138600" y="8494379"/>
            <a:ext cx="6704700" cy="20925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Structured Retrieval</a:t>
            </a:r>
            <a:endParaRPr sz="6400" b="1">
              <a:solidFill>
                <a:srgbClr val="FF0000"/>
              </a:solidFill>
            </a:endParaRPr>
          </a:p>
        </p:txBody>
      </p:sp>
      <p:sp>
        <p:nvSpPr>
          <p:cNvPr id="2438" name="Google Shape;2438;p198"/>
          <p:cNvSpPr/>
          <p:nvPr/>
        </p:nvSpPr>
        <p:spPr>
          <a:xfrm>
            <a:off x="17338550" y="8367349"/>
            <a:ext cx="7799400" cy="23349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Environment</a:t>
            </a:r>
            <a:endParaRPr sz="6400" b="1">
              <a:solidFill>
                <a:srgbClr val="9900FF"/>
              </a:solidFill>
            </a:endParaRPr>
          </a:p>
        </p:txBody>
      </p:sp>
      <p:cxnSp>
        <p:nvCxnSpPr>
          <p:cNvPr id="2439" name="Google Shape;2439;p198"/>
          <p:cNvCxnSpPr>
            <a:stCxn id="2433" idx="3"/>
            <a:endCxn id="2431" idx="1"/>
          </p:cNvCxnSpPr>
          <p:nvPr/>
        </p:nvCxnSpPr>
        <p:spPr>
          <a:xfrm rot="10800000" flipH="1">
            <a:off x="5991966" y="5759108"/>
            <a:ext cx="2360400" cy="53247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440" name="Google Shape;2440;p198"/>
          <p:cNvCxnSpPr>
            <a:stCxn id="2434" idx="1"/>
            <a:endCxn id="2432" idx="3"/>
          </p:cNvCxnSpPr>
          <p:nvPr/>
        </p:nvCxnSpPr>
        <p:spPr>
          <a:xfrm flipH="1">
            <a:off x="15125674" y="5705050"/>
            <a:ext cx="12012900" cy="600"/>
          </a:xfrm>
          <a:prstGeom prst="bentConnector3">
            <a:avLst>
              <a:gd name="adj1" fmla="val 49999"/>
            </a:avLst>
          </a:prstGeom>
          <a:noFill/>
          <a:ln w="152400" cap="flat" cmpd="sng">
            <a:solidFill>
              <a:srgbClr val="666666"/>
            </a:solidFill>
            <a:prstDash val="solid"/>
            <a:round/>
            <a:headEnd type="none" w="med" len="med"/>
            <a:tailEnd type="none" w="med" len="med"/>
          </a:ln>
        </p:spPr>
      </p:cxnSp>
      <p:cxnSp>
        <p:nvCxnSpPr>
          <p:cNvPr id="2441" name="Google Shape;2441;p198"/>
          <p:cNvCxnSpPr>
            <a:stCxn id="2433" idx="3"/>
            <a:endCxn id="2435" idx="1"/>
          </p:cNvCxnSpPr>
          <p:nvPr/>
        </p:nvCxnSpPr>
        <p:spPr>
          <a:xfrm rot="10800000" flipH="1">
            <a:off x="5991966" y="9585008"/>
            <a:ext cx="2360400" cy="14988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442" name="Google Shape;2442;p198"/>
          <p:cNvCxnSpPr>
            <a:stCxn id="2438" idx="1"/>
            <a:endCxn id="2436" idx="3"/>
          </p:cNvCxnSpPr>
          <p:nvPr/>
        </p:nvCxnSpPr>
        <p:spPr>
          <a:xfrm rot="10800000">
            <a:off x="15337850" y="9530599"/>
            <a:ext cx="2000700" cy="4200"/>
          </a:xfrm>
          <a:prstGeom prst="bentConnector3">
            <a:avLst>
              <a:gd name="adj1" fmla="val 49999"/>
            </a:avLst>
          </a:prstGeom>
          <a:noFill/>
          <a:ln w="152400" cap="flat" cmpd="sng">
            <a:solidFill>
              <a:srgbClr val="666666"/>
            </a:solidFill>
            <a:prstDash val="solid"/>
            <a:round/>
            <a:headEnd type="none" w="med" len="med"/>
            <a:tailEnd type="none" w="med" len="med"/>
          </a:ln>
        </p:spPr>
      </p:cxnSp>
      <p:cxnSp>
        <p:nvCxnSpPr>
          <p:cNvPr id="2443" name="Google Shape;2443;p198"/>
          <p:cNvCxnSpPr>
            <a:stCxn id="2437" idx="1"/>
            <a:endCxn id="2438" idx="3"/>
          </p:cNvCxnSpPr>
          <p:nvPr/>
        </p:nvCxnSpPr>
        <p:spPr>
          <a:xfrm rot="10800000">
            <a:off x="25137900" y="9534929"/>
            <a:ext cx="2000700" cy="5700"/>
          </a:xfrm>
          <a:prstGeom prst="bentConnector3">
            <a:avLst>
              <a:gd name="adj1" fmla="val 49999"/>
            </a:avLst>
          </a:prstGeom>
          <a:noFill/>
          <a:ln w="152400" cap="flat" cmpd="sng">
            <a:solidFill>
              <a:srgbClr val="666666"/>
            </a:solidFill>
            <a:prstDash val="solid"/>
            <a:round/>
            <a:headEnd type="none" w="med" len="med"/>
            <a:tailEnd type="none" w="med" len="med"/>
          </a:ln>
        </p:spPr>
      </p:cxnSp>
      <p:pic>
        <p:nvPicPr>
          <p:cNvPr id="2444" name="Google Shape;2444;p198"/>
          <p:cNvPicPr preferRelativeResize="0"/>
          <p:nvPr/>
        </p:nvPicPr>
        <p:blipFill rotWithShape="1">
          <a:blip r:embed="rId3">
            <a:alphaModFix/>
          </a:blip>
          <a:srcRect t="4940" b="12023"/>
          <a:stretch/>
        </p:blipFill>
        <p:spPr>
          <a:xfrm>
            <a:off x="3465613" y="12683675"/>
            <a:ext cx="29644774" cy="7364368"/>
          </a:xfrm>
          <a:prstGeom prst="rect">
            <a:avLst/>
          </a:prstGeom>
          <a:noFill/>
          <a:ln w="152400" cap="flat" cmpd="sng">
            <a:solidFill>
              <a:srgbClr val="CCCCCC"/>
            </a:solidFill>
            <a:prstDash val="solid"/>
            <a:round/>
            <a:headEnd type="none" w="sm" len="sm"/>
            <a:tailEnd type="none" w="sm" len="sm"/>
          </a:ln>
        </p:spPr>
      </p:pic>
      <p:sp>
        <p:nvSpPr>
          <p:cNvPr id="2447" name="Google Shape;2447;p198"/>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Structured Retrieval</a:t>
            </a:r>
            <a:endParaRPr sz="8400"/>
          </a:p>
        </p:txBody>
      </p:sp>
      <p:sp>
        <p:nvSpPr>
          <p:cNvPr id="2448" name="Google Shape;2448;p198"/>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Interacting Like A Human</a:t>
            </a:r>
            <a:endParaRPr sz="5400"/>
          </a:p>
        </p:txBody>
      </p:sp>
      <p:sp>
        <p:nvSpPr>
          <p:cNvPr id="2" name="Google Shape;1615;p157">
            <a:extLst>
              <a:ext uri="{FF2B5EF4-FFF2-40B4-BE49-F238E27FC236}">
                <a16:creationId xmlns:a16="http://schemas.microsoft.com/office/drawing/2014/main" id="{37D694AA-85E2-1778-3C60-78996FAEC8D8}"/>
              </a:ext>
            </a:extLst>
          </p:cNvPr>
          <p:cNvSpPr txBox="1"/>
          <p:nvPr/>
        </p:nvSpPr>
        <p:spPr>
          <a:xfrm>
            <a:off x="3819942" y="19123370"/>
            <a:ext cx="17939453" cy="677078"/>
          </a:xfrm>
          <a:prstGeom prst="rect">
            <a:avLst/>
          </a:prstGeom>
          <a:noFill/>
          <a:ln>
            <a:noFill/>
          </a:ln>
        </p:spPr>
        <p:txBody>
          <a:bodyPr spcFirstLastPara="1" wrap="square" lIns="91425" tIns="91425" rIns="91425" bIns="91425" anchor="t" anchorCtr="0">
            <a:spAutoFit/>
          </a:bodyPr>
          <a:lstStyle/>
          <a:p>
            <a:r>
              <a:rPr lang="en-US" sz="3200" b="1" u="sng" dirty="0">
                <a:solidFill>
                  <a:schemeClr val="hlink"/>
                </a:solidFill>
                <a:hlinkClick r:id="rId4"/>
              </a:rPr>
              <a:t>Build a Question/Answering system over SQL data  | LangChain</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57508"/>
    </mc:Choice>
    <mc:Fallback xmlns="">
      <p:transition spd="slow" advTm="57508"/>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54" name="Google Shape;2454;p199"/>
          <p:cNvSpPr/>
          <p:nvPr/>
        </p:nvSpPr>
        <p:spPr>
          <a:xfrm>
            <a:off x="8352366" y="4541683"/>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55" name="Google Shape;2455;p199"/>
          <p:cNvSpPr/>
          <p:nvPr/>
        </p:nvSpPr>
        <p:spPr>
          <a:xfrm>
            <a:off x="11956900" y="4487500"/>
            <a:ext cx="31689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56" name="Google Shape;2456;p199"/>
          <p:cNvSpPr/>
          <p:nvPr/>
        </p:nvSpPr>
        <p:spPr>
          <a:xfrm>
            <a:off x="2610966" y="9866258"/>
            <a:ext cx="3381000" cy="2435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6"/>
                </a:solidFill>
              </a:rPr>
              <a:t>Input</a:t>
            </a:r>
            <a:endParaRPr sz="6400" b="1">
              <a:solidFill>
                <a:schemeClr val="accent6"/>
              </a:solidFill>
            </a:endParaRPr>
          </a:p>
        </p:txBody>
      </p:sp>
      <p:sp>
        <p:nvSpPr>
          <p:cNvPr id="2457" name="Google Shape;2457;p199"/>
          <p:cNvSpPr/>
          <p:nvPr/>
        </p:nvSpPr>
        <p:spPr>
          <a:xfrm>
            <a:off x="27138574" y="4487500"/>
            <a:ext cx="7032600" cy="2435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Unstructured Generation</a:t>
            </a:r>
            <a:endParaRPr sz="6400" b="1">
              <a:solidFill>
                <a:srgbClr val="FF0000"/>
              </a:solidFill>
            </a:endParaRPr>
          </a:p>
        </p:txBody>
      </p:sp>
      <p:sp>
        <p:nvSpPr>
          <p:cNvPr id="2458" name="Google Shape;2458;p199"/>
          <p:cNvSpPr/>
          <p:nvPr/>
        </p:nvSpPr>
        <p:spPr>
          <a:xfrm>
            <a:off x="8352366" y="8367346"/>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59" name="Google Shape;2459;p199"/>
          <p:cNvSpPr/>
          <p:nvPr/>
        </p:nvSpPr>
        <p:spPr>
          <a:xfrm>
            <a:off x="11956900" y="8313163"/>
            <a:ext cx="33810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Code</a:t>
            </a:r>
            <a:endParaRPr sz="6400" b="1">
              <a:solidFill>
                <a:schemeClr val="dk2"/>
              </a:solidFill>
            </a:endParaRPr>
          </a:p>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60" name="Google Shape;2460;p199"/>
          <p:cNvSpPr/>
          <p:nvPr/>
        </p:nvSpPr>
        <p:spPr>
          <a:xfrm>
            <a:off x="27138600" y="8494379"/>
            <a:ext cx="6704700" cy="20925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Structured Retrieval</a:t>
            </a:r>
            <a:endParaRPr sz="6400" b="1">
              <a:solidFill>
                <a:srgbClr val="FF0000"/>
              </a:solidFill>
            </a:endParaRPr>
          </a:p>
        </p:txBody>
      </p:sp>
      <p:sp>
        <p:nvSpPr>
          <p:cNvPr id="2461" name="Google Shape;2461;p199"/>
          <p:cNvSpPr/>
          <p:nvPr/>
        </p:nvSpPr>
        <p:spPr>
          <a:xfrm>
            <a:off x="17338550" y="8367349"/>
            <a:ext cx="7799400" cy="23349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Environment</a:t>
            </a:r>
            <a:endParaRPr sz="6400" b="1">
              <a:solidFill>
                <a:srgbClr val="9900FF"/>
              </a:solidFill>
            </a:endParaRPr>
          </a:p>
        </p:txBody>
      </p:sp>
      <p:sp>
        <p:nvSpPr>
          <p:cNvPr id="2462" name="Google Shape;2462;p199"/>
          <p:cNvSpPr/>
          <p:nvPr/>
        </p:nvSpPr>
        <p:spPr>
          <a:xfrm>
            <a:off x="8352366" y="12301358"/>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63" name="Google Shape;2463;p199"/>
          <p:cNvSpPr/>
          <p:nvPr/>
        </p:nvSpPr>
        <p:spPr>
          <a:xfrm>
            <a:off x="11956900" y="12247175"/>
            <a:ext cx="31689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64" name="Google Shape;2464;p199"/>
          <p:cNvSpPr/>
          <p:nvPr/>
        </p:nvSpPr>
        <p:spPr>
          <a:xfrm>
            <a:off x="27138500" y="12247175"/>
            <a:ext cx="6704700" cy="2435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Guided Generation</a:t>
            </a:r>
            <a:endParaRPr sz="6400" b="1">
              <a:solidFill>
                <a:srgbClr val="FF0000"/>
              </a:solidFill>
            </a:endParaRPr>
          </a:p>
        </p:txBody>
      </p:sp>
      <p:sp>
        <p:nvSpPr>
          <p:cNvPr id="2465" name="Google Shape;2465;p199"/>
          <p:cNvSpPr/>
          <p:nvPr/>
        </p:nvSpPr>
        <p:spPr>
          <a:xfrm>
            <a:off x="17338525" y="12303325"/>
            <a:ext cx="7799400" cy="2334900"/>
          </a:xfrm>
          <a:prstGeom prst="roundRect">
            <a:avLst>
              <a:gd name="adj" fmla="val 48000"/>
            </a:avLst>
          </a:prstGeom>
          <a:solidFill>
            <a:schemeClr val="dk1"/>
          </a:solidFill>
          <a:ln w="7620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5D1682"/>
                </a:solidFill>
              </a:rPr>
              <a:t>Grammar</a:t>
            </a:r>
            <a:endParaRPr sz="6400" b="1">
              <a:solidFill>
                <a:srgbClr val="5D1682"/>
              </a:solidFill>
            </a:endParaRPr>
          </a:p>
          <a:p>
            <a:pPr marL="0" lvl="0" indent="0" algn="ctr" rtl="0">
              <a:spcBef>
                <a:spcPts val="0"/>
              </a:spcBef>
              <a:spcAft>
                <a:spcPts val="0"/>
              </a:spcAft>
              <a:buNone/>
            </a:pPr>
            <a:r>
              <a:rPr lang="en-US" sz="6400" b="1">
                <a:solidFill>
                  <a:srgbClr val="5D1682"/>
                </a:solidFill>
              </a:rPr>
              <a:t>/Schema</a:t>
            </a:r>
            <a:endParaRPr sz="6400" b="1">
              <a:solidFill>
                <a:srgbClr val="5D1682"/>
              </a:solidFill>
            </a:endParaRPr>
          </a:p>
        </p:txBody>
      </p:sp>
      <p:cxnSp>
        <p:nvCxnSpPr>
          <p:cNvPr id="2466" name="Google Shape;2466;p199"/>
          <p:cNvCxnSpPr>
            <a:stCxn id="2456" idx="3"/>
            <a:endCxn id="2454" idx="1"/>
          </p:cNvCxnSpPr>
          <p:nvPr/>
        </p:nvCxnSpPr>
        <p:spPr>
          <a:xfrm rot="10800000" flipH="1">
            <a:off x="5991966" y="5759108"/>
            <a:ext cx="2360400" cy="53247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467" name="Google Shape;2467;p199"/>
          <p:cNvCxnSpPr>
            <a:stCxn id="2457" idx="1"/>
            <a:endCxn id="2455" idx="3"/>
          </p:cNvCxnSpPr>
          <p:nvPr/>
        </p:nvCxnSpPr>
        <p:spPr>
          <a:xfrm flipH="1">
            <a:off x="15125674" y="5705050"/>
            <a:ext cx="12012900" cy="600"/>
          </a:xfrm>
          <a:prstGeom prst="bentConnector3">
            <a:avLst>
              <a:gd name="adj1" fmla="val 49999"/>
            </a:avLst>
          </a:prstGeom>
          <a:noFill/>
          <a:ln w="152400" cap="flat" cmpd="sng">
            <a:solidFill>
              <a:srgbClr val="666666"/>
            </a:solidFill>
            <a:prstDash val="solid"/>
            <a:round/>
            <a:headEnd type="none" w="med" len="med"/>
            <a:tailEnd type="none" w="med" len="med"/>
          </a:ln>
        </p:spPr>
      </p:cxnSp>
      <p:cxnSp>
        <p:nvCxnSpPr>
          <p:cNvPr id="2468" name="Google Shape;2468;p199"/>
          <p:cNvCxnSpPr>
            <a:stCxn id="2456" idx="3"/>
            <a:endCxn id="2458" idx="1"/>
          </p:cNvCxnSpPr>
          <p:nvPr/>
        </p:nvCxnSpPr>
        <p:spPr>
          <a:xfrm rot="10800000" flipH="1">
            <a:off x="5991966" y="9585008"/>
            <a:ext cx="2360400" cy="14988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469" name="Google Shape;2469;p199"/>
          <p:cNvCxnSpPr>
            <a:stCxn id="2461" idx="1"/>
            <a:endCxn id="2459" idx="3"/>
          </p:cNvCxnSpPr>
          <p:nvPr/>
        </p:nvCxnSpPr>
        <p:spPr>
          <a:xfrm rot="10800000">
            <a:off x="15337850" y="9530599"/>
            <a:ext cx="2000700" cy="4200"/>
          </a:xfrm>
          <a:prstGeom prst="bentConnector3">
            <a:avLst>
              <a:gd name="adj1" fmla="val 49999"/>
            </a:avLst>
          </a:prstGeom>
          <a:noFill/>
          <a:ln w="152400" cap="flat" cmpd="sng">
            <a:solidFill>
              <a:srgbClr val="666666"/>
            </a:solidFill>
            <a:prstDash val="solid"/>
            <a:round/>
            <a:headEnd type="none" w="med" len="med"/>
            <a:tailEnd type="none" w="med" len="med"/>
          </a:ln>
        </p:spPr>
      </p:cxnSp>
      <p:cxnSp>
        <p:nvCxnSpPr>
          <p:cNvPr id="2470" name="Google Shape;2470;p199"/>
          <p:cNvCxnSpPr>
            <a:stCxn id="2460" idx="1"/>
            <a:endCxn id="2461" idx="3"/>
          </p:cNvCxnSpPr>
          <p:nvPr/>
        </p:nvCxnSpPr>
        <p:spPr>
          <a:xfrm rot="10800000">
            <a:off x="25137900" y="9534929"/>
            <a:ext cx="2000700" cy="5700"/>
          </a:xfrm>
          <a:prstGeom prst="bentConnector3">
            <a:avLst>
              <a:gd name="adj1" fmla="val 49999"/>
            </a:avLst>
          </a:prstGeom>
          <a:noFill/>
          <a:ln w="152400" cap="flat" cmpd="sng">
            <a:solidFill>
              <a:srgbClr val="666666"/>
            </a:solidFill>
            <a:prstDash val="solid"/>
            <a:round/>
            <a:headEnd type="none" w="med" len="med"/>
            <a:tailEnd type="none" w="med" len="med"/>
          </a:ln>
        </p:spPr>
      </p:cxnSp>
      <p:cxnSp>
        <p:nvCxnSpPr>
          <p:cNvPr id="2471" name="Google Shape;2471;p199"/>
          <p:cNvCxnSpPr>
            <a:stCxn id="2456" idx="3"/>
            <a:endCxn id="2462" idx="1"/>
          </p:cNvCxnSpPr>
          <p:nvPr/>
        </p:nvCxnSpPr>
        <p:spPr>
          <a:xfrm>
            <a:off x="5991966" y="11083808"/>
            <a:ext cx="2360400" cy="24351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472" name="Google Shape;2472;p199"/>
          <p:cNvCxnSpPr>
            <a:stCxn id="2465" idx="1"/>
            <a:endCxn id="2463" idx="3"/>
          </p:cNvCxnSpPr>
          <p:nvPr/>
        </p:nvCxnSpPr>
        <p:spPr>
          <a:xfrm rot="10800000">
            <a:off x="15125725" y="13464775"/>
            <a:ext cx="2212800" cy="6000"/>
          </a:xfrm>
          <a:prstGeom prst="bentConnector3">
            <a:avLst>
              <a:gd name="adj1" fmla="val 49998"/>
            </a:avLst>
          </a:prstGeom>
          <a:noFill/>
          <a:ln w="152400" cap="flat" cmpd="sng">
            <a:solidFill>
              <a:srgbClr val="666666"/>
            </a:solidFill>
            <a:prstDash val="solid"/>
            <a:round/>
            <a:headEnd type="none" w="med" len="med"/>
            <a:tailEnd type="none" w="med" len="med"/>
          </a:ln>
        </p:spPr>
      </p:cxnSp>
      <p:cxnSp>
        <p:nvCxnSpPr>
          <p:cNvPr id="2473" name="Google Shape;2473;p199"/>
          <p:cNvCxnSpPr>
            <a:stCxn id="2464" idx="1"/>
            <a:endCxn id="2465" idx="3"/>
          </p:cNvCxnSpPr>
          <p:nvPr/>
        </p:nvCxnSpPr>
        <p:spPr>
          <a:xfrm flipH="1">
            <a:off x="25137800" y="13464725"/>
            <a:ext cx="2000700" cy="6000"/>
          </a:xfrm>
          <a:prstGeom prst="bentConnector3">
            <a:avLst>
              <a:gd name="adj1" fmla="val 49997"/>
            </a:avLst>
          </a:prstGeom>
          <a:noFill/>
          <a:ln w="152400" cap="flat" cmpd="sng">
            <a:solidFill>
              <a:srgbClr val="666666"/>
            </a:solidFill>
            <a:prstDash val="solid"/>
            <a:round/>
            <a:headEnd type="none" w="med" len="med"/>
            <a:tailEnd type="none" w="med" len="med"/>
          </a:ln>
        </p:spPr>
      </p:cxnSp>
      <p:sp>
        <p:nvSpPr>
          <p:cNvPr id="2474" name="Google Shape;2474;p199"/>
          <p:cNvSpPr/>
          <p:nvPr/>
        </p:nvSpPr>
        <p:spPr>
          <a:xfrm>
            <a:off x="22585475" y="14988600"/>
            <a:ext cx="100899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chemeClr val="dk2"/>
                </a:solidFill>
                <a:latin typeface="Roboto Mono"/>
                <a:ea typeface="Roboto Mono"/>
                <a:cs typeface="Roboto Mono"/>
                <a:sym typeface="Roboto Mono"/>
              </a:rPr>
              <a:t>Jane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chemeClr val="dk2"/>
                </a:solidFill>
                <a:latin typeface="Roboto Mono"/>
                <a:ea typeface="Roboto Mono"/>
                <a:cs typeface="Roboto Mono"/>
                <a:sym typeface="Roboto Mono"/>
              </a:rPr>
              <a:t>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p:txBody>
      </p:sp>
      <p:sp>
        <p:nvSpPr>
          <p:cNvPr id="2475" name="Google Shape;2475;p199"/>
          <p:cNvSpPr/>
          <p:nvPr/>
        </p:nvSpPr>
        <p:spPr>
          <a:xfrm>
            <a:off x="5227225" y="14988550"/>
            <a:ext cx="117375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6"/>
                </a:solidFill>
                <a:latin typeface="Roboto Mono"/>
                <a:ea typeface="Roboto Mono"/>
                <a:cs typeface="Roboto Mono"/>
                <a:sym typeface="Roboto Mono"/>
              </a:rPr>
              <a:t>Update given new info:</a:t>
            </a:r>
            <a:endParaRPr sz="4400" b="1">
              <a:solidFill>
                <a:schemeClr val="accent6"/>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“Sure, my name is </a:t>
            </a:r>
            <a:r>
              <a:rPr lang="en-US" sz="4400" b="1">
                <a:solidFill>
                  <a:schemeClr val="dk2"/>
                </a:solidFill>
                <a:latin typeface="Roboto Mono"/>
                <a:ea typeface="Roboto Mono"/>
                <a:cs typeface="Roboto Mono"/>
                <a:sym typeface="Roboto Mono"/>
              </a:rPr>
              <a:t>Jane 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p:txBody>
      </p:sp>
      <p:sp>
        <p:nvSpPr>
          <p:cNvPr id="2476" name="Google Shape;2476;p199"/>
          <p:cNvSpPr/>
          <p:nvPr/>
        </p:nvSpPr>
        <p:spPr>
          <a:xfrm>
            <a:off x="17737200" y="15896400"/>
            <a:ext cx="4075800" cy="2010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77" name="Google Shape;2477;p199"/>
          <p:cNvSpPr/>
          <p:nvPr/>
        </p:nvSpPr>
        <p:spPr>
          <a:xfrm>
            <a:off x="18405299" y="17906400"/>
            <a:ext cx="27396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78" name="Google Shape;2478;p199"/>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Structured Retrieval</a:t>
            </a:r>
            <a:endParaRPr sz="8400"/>
          </a:p>
        </p:txBody>
      </p:sp>
      <p:sp>
        <p:nvSpPr>
          <p:cNvPr id="2479" name="Google Shape;2479;p199"/>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Interacting Like A Human</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47551"/>
    </mc:Choice>
    <mc:Fallback xmlns="">
      <p:transition spd="slow" advTm="47551"/>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2484"/>
        <p:cNvGrpSpPr/>
        <p:nvPr/>
      </p:nvGrpSpPr>
      <p:grpSpPr>
        <a:xfrm>
          <a:off x="0" y="0"/>
          <a:ext cx="0" cy="0"/>
          <a:chOff x="0" y="0"/>
          <a:chExt cx="0" cy="0"/>
        </a:xfrm>
      </p:grpSpPr>
      <p:sp>
        <p:nvSpPr>
          <p:cNvPr id="2485" name="Google Shape;2485;p200"/>
          <p:cNvSpPr/>
          <p:nvPr/>
        </p:nvSpPr>
        <p:spPr>
          <a:xfrm>
            <a:off x="8352366" y="4541683"/>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86" name="Google Shape;2486;p200"/>
          <p:cNvSpPr/>
          <p:nvPr/>
        </p:nvSpPr>
        <p:spPr>
          <a:xfrm>
            <a:off x="11956900" y="4487500"/>
            <a:ext cx="31689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87" name="Google Shape;2487;p200"/>
          <p:cNvSpPr/>
          <p:nvPr/>
        </p:nvSpPr>
        <p:spPr>
          <a:xfrm>
            <a:off x="2610966" y="9866258"/>
            <a:ext cx="3381000" cy="2435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6"/>
                </a:solidFill>
              </a:rPr>
              <a:t>Input</a:t>
            </a:r>
            <a:endParaRPr sz="6400" b="1">
              <a:solidFill>
                <a:schemeClr val="accent6"/>
              </a:solidFill>
            </a:endParaRPr>
          </a:p>
        </p:txBody>
      </p:sp>
      <p:sp>
        <p:nvSpPr>
          <p:cNvPr id="2488" name="Google Shape;2488;p200"/>
          <p:cNvSpPr/>
          <p:nvPr/>
        </p:nvSpPr>
        <p:spPr>
          <a:xfrm>
            <a:off x="27138574" y="4487500"/>
            <a:ext cx="7032600" cy="2435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Unstructured Generation</a:t>
            </a:r>
            <a:endParaRPr sz="6400" b="1">
              <a:solidFill>
                <a:srgbClr val="FF0000"/>
              </a:solidFill>
            </a:endParaRPr>
          </a:p>
        </p:txBody>
      </p:sp>
      <p:sp>
        <p:nvSpPr>
          <p:cNvPr id="2489" name="Google Shape;2489;p200"/>
          <p:cNvSpPr/>
          <p:nvPr/>
        </p:nvSpPr>
        <p:spPr>
          <a:xfrm>
            <a:off x="8352366" y="8367346"/>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90" name="Google Shape;2490;p200"/>
          <p:cNvSpPr/>
          <p:nvPr/>
        </p:nvSpPr>
        <p:spPr>
          <a:xfrm>
            <a:off x="11956900" y="8313163"/>
            <a:ext cx="33810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Code</a:t>
            </a:r>
            <a:endParaRPr sz="6400" b="1">
              <a:solidFill>
                <a:schemeClr val="dk2"/>
              </a:solidFill>
            </a:endParaRPr>
          </a:p>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91" name="Google Shape;2491;p200"/>
          <p:cNvSpPr/>
          <p:nvPr/>
        </p:nvSpPr>
        <p:spPr>
          <a:xfrm>
            <a:off x="27138600" y="8494379"/>
            <a:ext cx="6704700" cy="20925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Structured Retrieval</a:t>
            </a:r>
            <a:endParaRPr sz="6400" b="1">
              <a:solidFill>
                <a:srgbClr val="FF0000"/>
              </a:solidFill>
            </a:endParaRPr>
          </a:p>
        </p:txBody>
      </p:sp>
      <p:sp>
        <p:nvSpPr>
          <p:cNvPr id="2492" name="Google Shape;2492;p200"/>
          <p:cNvSpPr/>
          <p:nvPr/>
        </p:nvSpPr>
        <p:spPr>
          <a:xfrm>
            <a:off x="17338550" y="8367349"/>
            <a:ext cx="7799400" cy="23349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Environment</a:t>
            </a:r>
            <a:endParaRPr sz="6400" b="1">
              <a:solidFill>
                <a:srgbClr val="9900FF"/>
              </a:solidFill>
            </a:endParaRPr>
          </a:p>
        </p:txBody>
      </p:sp>
      <p:sp>
        <p:nvSpPr>
          <p:cNvPr id="2493" name="Google Shape;2493;p200"/>
          <p:cNvSpPr/>
          <p:nvPr/>
        </p:nvSpPr>
        <p:spPr>
          <a:xfrm>
            <a:off x="8352366" y="12301358"/>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94" name="Google Shape;2494;p200"/>
          <p:cNvSpPr/>
          <p:nvPr/>
        </p:nvSpPr>
        <p:spPr>
          <a:xfrm>
            <a:off x="11956900" y="12247175"/>
            <a:ext cx="31689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95" name="Google Shape;2495;p200"/>
          <p:cNvSpPr/>
          <p:nvPr/>
        </p:nvSpPr>
        <p:spPr>
          <a:xfrm>
            <a:off x="27138500" y="12247175"/>
            <a:ext cx="6704700" cy="2435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Guided Generation</a:t>
            </a:r>
            <a:endParaRPr sz="6400" b="1">
              <a:solidFill>
                <a:srgbClr val="FF0000"/>
              </a:solidFill>
            </a:endParaRPr>
          </a:p>
        </p:txBody>
      </p:sp>
      <p:sp>
        <p:nvSpPr>
          <p:cNvPr id="2496" name="Google Shape;2496;p200"/>
          <p:cNvSpPr/>
          <p:nvPr/>
        </p:nvSpPr>
        <p:spPr>
          <a:xfrm>
            <a:off x="17338525" y="12303325"/>
            <a:ext cx="7799400" cy="2334900"/>
          </a:xfrm>
          <a:prstGeom prst="roundRect">
            <a:avLst>
              <a:gd name="adj" fmla="val 48000"/>
            </a:avLst>
          </a:prstGeom>
          <a:solidFill>
            <a:schemeClr val="dk1"/>
          </a:solidFill>
          <a:ln w="7620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5D1682"/>
                </a:solidFill>
              </a:rPr>
              <a:t>Grammar</a:t>
            </a:r>
            <a:endParaRPr sz="6400" b="1">
              <a:solidFill>
                <a:srgbClr val="5D1682"/>
              </a:solidFill>
            </a:endParaRPr>
          </a:p>
          <a:p>
            <a:pPr marL="0" lvl="0" indent="0" algn="ctr" rtl="0">
              <a:spcBef>
                <a:spcPts val="0"/>
              </a:spcBef>
              <a:spcAft>
                <a:spcPts val="0"/>
              </a:spcAft>
              <a:buNone/>
            </a:pPr>
            <a:r>
              <a:rPr lang="en-US" sz="6400" b="1">
                <a:solidFill>
                  <a:srgbClr val="5D1682"/>
                </a:solidFill>
              </a:rPr>
              <a:t>/Schema</a:t>
            </a:r>
            <a:endParaRPr sz="6400" b="1">
              <a:solidFill>
                <a:srgbClr val="5D1682"/>
              </a:solidFill>
            </a:endParaRPr>
          </a:p>
        </p:txBody>
      </p:sp>
      <p:sp>
        <p:nvSpPr>
          <p:cNvPr id="2497" name="Google Shape;2497;p200"/>
          <p:cNvSpPr/>
          <p:nvPr/>
        </p:nvSpPr>
        <p:spPr>
          <a:xfrm>
            <a:off x="8352366" y="16454633"/>
            <a:ext cx="3926400" cy="2435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p:txBody>
      </p:sp>
      <p:sp>
        <p:nvSpPr>
          <p:cNvPr id="2498" name="Google Shape;2498;p200"/>
          <p:cNvSpPr/>
          <p:nvPr/>
        </p:nvSpPr>
        <p:spPr>
          <a:xfrm>
            <a:off x="11956900" y="16400450"/>
            <a:ext cx="31689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sp>
        <p:nvSpPr>
          <p:cNvPr id="2499" name="Google Shape;2499;p200"/>
          <p:cNvSpPr/>
          <p:nvPr/>
        </p:nvSpPr>
        <p:spPr>
          <a:xfrm>
            <a:off x="15752725" y="16584150"/>
            <a:ext cx="3741600" cy="2092500"/>
          </a:xfrm>
          <a:prstGeom prst="roundRect">
            <a:avLst>
              <a:gd name="adj" fmla="val 48000"/>
            </a:avLst>
          </a:prstGeom>
          <a:solidFill>
            <a:schemeClr val="dk1"/>
          </a:solidFill>
          <a:ln w="7620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80000"/>
              </a:lnSpc>
              <a:spcBef>
                <a:spcPts val="0"/>
              </a:spcBef>
              <a:spcAft>
                <a:spcPts val="0"/>
              </a:spcAft>
              <a:buNone/>
            </a:pPr>
            <a:r>
              <a:rPr lang="en-US" sz="6400" b="1">
                <a:solidFill>
                  <a:srgbClr val="5D1682"/>
                </a:solidFill>
              </a:rPr>
              <a:t>Tool Choice</a:t>
            </a:r>
            <a:endParaRPr sz="6400" b="1">
              <a:solidFill>
                <a:srgbClr val="5D1682"/>
              </a:solidFill>
            </a:endParaRPr>
          </a:p>
        </p:txBody>
      </p:sp>
      <p:sp>
        <p:nvSpPr>
          <p:cNvPr id="2500" name="Google Shape;2500;p200"/>
          <p:cNvSpPr/>
          <p:nvPr/>
        </p:nvSpPr>
        <p:spPr>
          <a:xfrm>
            <a:off x="27138578" y="16454625"/>
            <a:ext cx="6266100" cy="24351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Tooling</a:t>
            </a:r>
            <a:endParaRPr sz="6400" b="1">
              <a:solidFill>
                <a:srgbClr val="FF0000"/>
              </a:solidFill>
            </a:endParaRPr>
          </a:p>
        </p:txBody>
      </p:sp>
      <p:sp>
        <p:nvSpPr>
          <p:cNvPr id="2501" name="Google Shape;2501;p200"/>
          <p:cNvSpPr/>
          <p:nvPr/>
        </p:nvSpPr>
        <p:spPr>
          <a:xfrm>
            <a:off x="21940075" y="16454625"/>
            <a:ext cx="4517400" cy="24351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9900FF"/>
                </a:solidFill>
              </a:rPr>
              <a:t>Tool</a:t>
            </a:r>
            <a:endParaRPr sz="6400" b="1">
              <a:solidFill>
                <a:srgbClr val="9900FF"/>
              </a:solidFill>
            </a:endParaRPr>
          </a:p>
        </p:txBody>
      </p:sp>
      <p:sp>
        <p:nvSpPr>
          <p:cNvPr id="2502" name="Google Shape;2502;p200"/>
          <p:cNvSpPr/>
          <p:nvPr/>
        </p:nvSpPr>
        <p:spPr>
          <a:xfrm>
            <a:off x="18882900" y="17781100"/>
            <a:ext cx="3926400" cy="1996500"/>
          </a:xfrm>
          <a:prstGeom prst="roundRect">
            <a:avLst>
              <a:gd name="adj" fmla="val 48000"/>
            </a:avLst>
          </a:prstGeom>
          <a:solidFill>
            <a:schemeClr val="dk1"/>
          </a:solidFill>
          <a:ln w="76200" cap="flat" cmpd="sng">
            <a:solidFill>
              <a:srgbClr val="8E7CC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80000"/>
              </a:lnSpc>
              <a:spcBef>
                <a:spcPts val="0"/>
              </a:spcBef>
              <a:spcAft>
                <a:spcPts val="0"/>
              </a:spcAft>
              <a:buNone/>
            </a:pPr>
            <a:r>
              <a:rPr lang="en-US" sz="6400" b="1">
                <a:solidFill>
                  <a:srgbClr val="5D1682"/>
                </a:solidFill>
              </a:rPr>
              <a:t>Tool Schema</a:t>
            </a:r>
            <a:endParaRPr sz="6400" b="1">
              <a:solidFill>
                <a:srgbClr val="5D1682"/>
              </a:solidFill>
            </a:endParaRPr>
          </a:p>
        </p:txBody>
      </p:sp>
      <p:cxnSp>
        <p:nvCxnSpPr>
          <p:cNvPr id="2503" name="Google Shape;2503;p200"/>
          <p:cNvCxnSpPr>
            <a:stCxn id="2487" idx="3"/>
            <a:endCxn id="2485" idx="1"/>
          </p:cNvCxnSpPr>
          <p:nvPr/>
        </p:nvCxnSpPr>
        <p:spPr>
          <a:xfrm rot="10800000" flipH="1">
            <a:off x="5991966" y="5759108"/>
            <a:ext cx="2360400" cy="53247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504" name="Google Shape;2504;p200"/>
          <p:cNvCxnSpPr>
            <a:stCxn id="2488" idx="1"/>
            <a:endCxn id="2486" idx="3"/>
          </p:cNvCxnSpPr>
          <p:nvPr/>
        </p:nvCxnSpPr>
        <p:spPr>
          <a:xfrm flipH="1">
            <a:off x="15125674" y="5705050"/>
            <a:ext cx="12012900" cy="600"/>
          </a:xfrm>
          <a:prstGeom prst="bentConnector3">
            <a:avLst>
              <a:gd name="adj1" fmla="val 49999"/>
            </a:avLst>
          </a:prstGeom>
          <a:noFill/>
          <a:ln w="152400" cap="flat" cmpd="sng">
            <a:solidFill>
              <a:srgbClr val="666666"/>
            </a:solidFill>
            <a:prstDash val="solid"/>
            <a:round/>
            <a:headEnd type="none" w="med" len="med"/>
            <a:tailEnd type="none" w="med" len="med"/>
          </a:ln>
        </p:spPr>
      </p:cxnSp>
      <p:cxnSp>
        <p:nvCxnSpPr>
          <p:cNvPr id="2505" name="Google Shape;2505;p200"/>
          <p:cNvCxnSpPr>
            <a:stCxn id="2487" idx="3"/>
            <a:endCxn id="2489" idx="1"/>
          </p:cNvCxnSpPr>
          <p:nvPr/>
        </p:nvCxnSpPr>
        <p:spPr>
          <a:xfrm rot="10800000" flipH="1">
            <a:off x="5991966" y="9585008"/>
            <a:ext cx="2360400" cy="14988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506" name="Google Shape;2506;p200"/>
          <p:cNvCxnSpPr>
            <a:stCxn id="2492" idx="1"/>
            <a:endCxn id="2490" idx="3"/>
          </p:cNvCxnSpPr>
          <p:nvPr/>
        </p:nvCxnSpPr>
        <p:spPr>
          <a:xfrm rot="10800000">
            <a:off x="15337850" y="9530599"/>
            <a:ext cx="2000700" cy="4200"/>
          </a:xfrm>
          <a:prstGeom prst="bentConnector3">
            <a:avLst>
              <a:gd name="adj1" fmla="val 49999"/>
            </a:avLst>
          </a:prstGeom>
          <a:noFill/>
          <a:ln w="152400" cap="flat" cmpd="sng">
            <a:solidFill>
              <a:srgbClr val="666666"/>
            </a:solidFill>
            <a:prstDash val="solid"/>
            <a:round/>
            <a:headEnd type="none" w="med" len="med"/>
            <a:tailEnd type="none" w="med" len="med"/>
          </a:ln>
        </p:spPr>
      </p:cxnSp>
      <p:cxnSp>
        <p:nvCxnSpPr>
          <p:cNvPr id="2507" name="Google Shape;2507;p200"/>
          <p:cNvCxnSpPr>
            <a:stCxn id="2491" idx="1"/>
            <a:endCxn id="2492" idx="3"/>
          </p:cNvCxnSpPr>
          <p:nvPr/>
        </p:nvCxnSpPr>
        <p:spPr>
          <a:xfrm rot="10800000">
            <a:off x="25137900" y="9534929"/>
            <a:ext cx="2000700" cy="5700"/>
          </a:xfrm>
          <a:prstGeom prst="bentConnector3">
            <a:avLst>
              <a:gd name="adj1" fmla="val 49999"/>
            </a:avLst>
          </a:prstGeom>
          <a:noFill/>
          <a:ln w="152400" cap="flat" cmpd="sng">
            <a:solidFill>
              <a:srgbClr val="666666"/>
            </a:solidFill>
            <a:prstDash val="solid"/>
            <a:round/>
            <a:headEnd type="none" w="med" len="med"/>
            <a:tailEnd type="none" w="med" len="med"/>
          </a:ln>
        </p:spPr>
      </p:cxnSp>
      <p:cxnSp>
        <p:nvCxnSpPr>
          <p:cNvPr id="2508" name="Google Shape;2508;p200"/>
          <p:cNvCxnSpPr>
            <a:stCxn id="2487" idx="3"/>
            <a:endCxn id="2493" idx="1"/>
          </p:cNvCxnSpPr>
          <p:nvPr/>
        </p:nvCxnSpPr>
        <p:spPr>
          <a:xfrm>
            <a:off x="5991966" y="11083808"/>
            <a:ext cx="2360400" cy="24351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509" name="Google Shape;2509;p200"/>
          <p:cNvCxnSpPr>
            <a:stCxn id="2496" idx="1"/>
            <a:endCxn id="2494" idx="3"/>
          </p:cNvCxnSpPr>
          <p:nvPr/>
        </p:nvCxnSpPr>
        <p:spPr>
          <a:xfrm rot="10800000">
            <a:off x="15125725" y="13464775"/>
            <a:ext cx="2212800" cy="6000"/>
          </a:xfrm>
          <a:prstGeom prst="bentConnector3">
            <a:avLst>
              <a:gd name="adj1" fmla="val 49998"/>
            </a:avLst>
          </a:prstGeom>
          <a:noFill/>
          <a:ln w="152400" cap="flat" cmpd="sng">
            <a:solidFill>
              <a:srgbClr val="666666"/>
            </a:solidFill>
            <a:prstDash val="solid"/>
            <a:round/>
            <a:headEnd type="none" w="med" len="med"/>
            <a:tailEnd type="none" w="med" len="med"/>
          </a:ln>
        </p:spPr>
      </p:cxnSp>
      <p:cxnSp>
        <p:nvCxnSpPr>
          <p:cNvPr id="2510" name="Google Shape;2510;p200"/>
          <p:cNvCxnSpPr>
            <a:stCxn id="2495" idx="1"/>
            <a:endCxn id="2496" idx="3"/>
          </p:cNvCxnSpPr>
          <p:nvPr/>
        </p:nvCxnSpPr>
        <p:spPr>
          <a:xfrm flipH="1">
            <a:off x="25137800" y="13464725"/>
            <a:ext cx="2000700" cy="6000"/>
          </a:xfrm>
          <a:prstGeom prst="bentConnector3">
            <a:avLst>
              <a:gd name="adj1" fmla="val 49997"/>
            </a:avLst>
          </a:prstGeom>
          <a:noFill/>
          <a:ln w="152400" cap="flat" cmpd="sng">
            <a:solidFill>
              <a:srgbClr val="666666"/>
            </a:solidFill>
            <a:prstDash val="solid"/>
            <a:round/>
            <a:headEnd type="none" w="med" len="med"/>
            <a:tailEnd type="none" w="med" len="med"/>
          </a:ln>
        </p:spPr>
      </p:cxnSp>
      <p:cxnSp>
        <p:nvCxnSpPr>
          <p:cNvPr id="2511" name="Google Shape;2511;p200"/>
          <p:cNvCxnSpPr>
            <a:stCxn id="2487" idx="3"/>
            <a:endCxn id="2497" idx="1"/>
          </p:cNvCxnSpPr>
          <p:nvPr/>
        </p:nvCxnSpPr>
        <p:spPr>
          <a:xfrm>
            <a:off x="5991966" y="11083808"/>
            <a:ext cx="2360400" cy="6588300"/>
          </a:xfrm>
          <a:prstGeom prst="bentConnector3">
            <a:avLst>
              <a:gd name="adj1" fmla="val 50000"/>
            </a:avLst>
          </a:prstGeom>
          <a:noFill/>
          <a:ln w="152400" cap="flat" cmpd="sng">
            <a:solidFill>
              <a:srgbClr val="666666"/>
            </a:solidFill>
            <a:prstDash val="solid"/>
            <a:round/>
            <a:headEnd type="none" w="med" len="med"/>
            <a:tailEnd type="none" w="med" len="med"/>
          </a:ln>
        </p:spPr>
      </p:cxnSp>
      <p:cxnSp>
        <p:nvCxnSpPr>
          <p:cNvPr id="2512" name="Google Shape;2512;p200"/>
          <p:cNvCxnSpPr>
            <a:stCxn id="2499" idx="1"/>
            <a:endCxn id="2498" idx="3"/>
          </p:cNvCxnSpPr>
          <p:nvPr/>
        </p:nvCxnSpPr>
        <p:spPr>
          <a:xfrm rot="10800000">
            <a:off x="15125725" y="17618100"/>
            <a:ext cx="627000" cy="12300"/>
          </a:xfrm>
          <a:prstGeom prst="bentConnector3">
            <a:avLst>
              <a:gd name="adj1" fmla="val 49994"/>
            </a:avLst>
          </a:prstGeom>
          <a:noFill/>
          <a:ln w="152400" cap="flat" cmpd="sng">
            <a:solidFill>
              <a:srgbClr val="666666"/>
            </a:solidFill>
            <a:prstDash val="solid"/>
            <a:round/>
            <a:headEnd type="none" w="med" len="med"/>
            <a:tailEnd type="none" w="med" len="med"/>
          </a:ln>
        </p:spPr>
      </p:cxnSp>
      <p:cxnSp>
        <p:nvCxnSpPr>
          <p:cNvPr id="2513" name="Google Shape;2513;p200"/>
          <p:cNvCxnSpPr>
            <a:stCxn id="2500" idx="1"/>
            <a:endCxn id="2501" idx="3"/>
          </p:cNvCxnSpPr>
          <p:nvPr/>
        </p:nvCxnSpPr>
        <p:spPr>
          <a:xfrm flipH="1">
            <a:off x="26457578" y="17672175"/>
            <a:ext cx="681000" cy="600"/>
          </a:xfrm>
          <a:prstGeom prst="bentConnector3">
            <a:avLst>
              <a:gd name="adj1" fmla="val 50008"/>
            </a:avLst>
          </a:prstGeom>
          <a:noFill/>
          <a:ln w="152400" cap="flat" cmpd="sng">
            <a:solidFill>
              <a:srgbClr val="666666"/>
            </a:solidFill>
            <a:prstDash val="solid"/>
            <a:round/>
            <a:headEnd type="none" w="med" len="med"/>
            <a:tailEnd type="none" w="med" len="med"/>
          </a:ln>
        </p:spPr>
      </p:cxnSp>
      <p:sp>
        <p:nvSpPr>
          <p:cNvPr id="2515" name="Google Shape;2515;p200"/>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Structured Retrieval</a:t>
            </a:r>
            <a:endParaRPr sz="8400"/>
          </a:p>
        </p:txBody>
      </p:sp>
      <p:sp>
        <p:nvSpPr>
          <p:cNvPr id="2516" name="Google Shape;2516;p200"/>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Interacting Like A Human</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85165"/>
    </mc:Choice>
    <mc:Fallback xmlns="">
      <p:transition spd="slow" advTm="85165"/>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2521"/>
        <p:cNvGrpSpPr/>
        <p:nvPr/>
      </p:nvGrpSpPr>
      <p:grpSpPr>
        <a:xfrm>
          <a:off x="0" y="0"/>
          <a:ext cx="0" cy="0"/>
          <a:chOff x="0" y="0"/>
          <a:chExt cx="0" cy="0"/>
        </a:xfrm>
      </p:grpSpPr>
      <p:sp>
        <p:nvSpPr>
          <p:cNvPr id="2522" name="Google Shape;2522;p201"/>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How To Predict Valid Schema?</a:t>
            </a:r>
            <a:endParaRPr sz="8400"/>
          </a:p>
        </p:txBody>
      </p:sp>
      <p:grpSp>
        <p:nvGrpSpPr>
          <p:cNvPr id="2523" name="Google Shape;2523;p201"/>
          <p:cNvGrpSpPr/>
          <p:nvPr/>
        </p:nvGrpSpPr>
        <p:grpSpPr>
          <a:xfrm>
            <a:off x="15699069" y="12798090"/>
            <a:ext cx="4495728" cy="4391901"/>
            <a:chOff x="15838175" y="8786083"/>
            <a:chExt cx="3926400" cy="3746717"/>
          </a:xfrm>
        </p:grpSpPr>
        <p:sp>
          <p:nvSpPr>
            <p:cNvPr id="2524" name="Google Shape;2524;p201"/>
            <p:cNvSpPr/>
            <p:nvPr/>
          </p:nvSpPr>
          <p:spPr>
            <a:xfrm>
              <a:off x="15838175" y="10097700"/>
              <a:ext cx="39264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525" name="Google Shape;2525;p201" descr="🦜 Parrot Emoji – Meaning, Pictures, Codes – 📕 EmojiGuide"/>
            <p:cNvPicPr preferRelativeResize="0"/>
            <p:nvPr/>
          </p:nvPicPr>
          <p:blipFill>
            <a:blip r:embed="rId3">
              <a:alphaModFix/>
            </a:blip>
            <a:stretch>
              <a:fillRect/>
            </a:stretch>
          </p:blipFill>
          <p:spPr>
            <a:xfrm>
              <a:off x="16791587" y="8786083"/>
              <a:ext cx="2019587" cy="1935275"/>
            </a:xfrm>
            <a:prstGeom prst="rect">
              <a:avLst/>
            </a:prstGeom>
            <a:noFill/>
            <a:ln>
              <a:noFill/>
            </a:ln>
          </p:spPr>
        </p:pic>
      </p:grpSp>
      <p:sp>
        <p:nvSpPr>
          <p:cNvPr id="2526" name="Google Shape;2526;p201"/>
          <p:cNvSpPr/>
          <p:nvPr/>
        </p:nvSpPr>
        <p:spPr>
          <a:xfrm>
            <a:off x="21923938" y="13006600"/>
            <a:ext cx="8534400" cy="56049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Sure, I think…</a:t>
            </a:r>
            <a:endParaRPr sz="6400" b="1">
              <a:solidFill>
                <a:srgbClr val="FF0000"/>
              </a:solidFill>
            </a:endParaRPr>
          </a:p>
        </p:txBody>
      </p:sp>
      <p:cxnSp>
        <p:nvCxnSpPr>
          <p:cNvPr id="2527" name="Google Shape;2527;p201"/>
          <p:cNvCxnSpPr>
            <a:stCxn id="2526" idx="1"/>
            <a:endCxn id="2524" idx="3"/>
          </p:cNvCxnSpPr>
          <p:nvPr/>
        </p:nvCxnSpPr>
        <p:spPr>
          <a:xfrm rot="10800000">
            <a:off x="20194738" y="15762850"/>
            <a:ext cx="1729200" cy="46200"/>
          </a:xfrm>
          <a:prstGeom prst="curvedConnector3">
            <a:avLst>
              <a:gd name="adj1" fmla="val 49998"/>
            </a:avLst>
          </a:prstGeom>
          <a:noFill/>
          <a:ln w="114300" cap="flat" cmpd="sng">
            <a:solidFill>
              <a:schemeClr val="dk2"/>
            </a:solidFill>
            <a:prstDash val="solid"/>
            <a:round/>
            <a:headEnd type="stealth" w="med" len="med"/>
            <a:tailEnd type="none" w="med" len="med"/>
          </a:ln>
        </p:spPr>
      </p:cxnSp>
      <p:sp>
        <p:nvSpPr>
          <p:cNvPr id="2528" name="Google Shape;2528;p201"/>
          <p:cNvSpPr/>
          <p:nvPr/>
        </p:nvSpPr>
        <p:spPr>
          <a:xfrm>
            <a:off x="22143225" y="5827475"/>
            <a:ext cx="100899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chemeClr val="dk2"/>
                </a:solidFill>
                <a:latin typeface="Roboto Mono"/>
                <a:ea typeface="Roboto Mono"/>
                <a:cs typeface="Roboto Mono"/>
                <a:sym typeface="Roboto Mono"/>
              </a:rPr>
              <a:t>Jane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chemeClr val="dk2"/>
                </a:solidFill>
                <a:latin typeface="Roboto Mono"/>
                <a:ea typeface="Roboto Mono"/>
                <a:cs typeface="Roboto Mono"/>
                <a:sym typeface="Roboto Mono"/>
              </a:rPr>
              <a:t>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p:txBody>
      </p:sp>
      <p:sp>
        <p:nvSpPr>
          <p:cNvPr id="2529" name="Google Shape;2529;p201"/>
          <p:cNvSpPr/>
          <p:nvPr/>
        </p:nvSpPr>
        <p:spPr>
          <a:xfrm>
            <a:off x="3742313" y="5827475"/>
            <a:ext cx="117375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6"/>
                </a:solidFill>
                <a:latin typeface="Roboto Mono"/>
                <a:ea typeface="Roboto Mono"/>
                <a:cs typeface="Roboto Mono"/>
                <a:sym typeface="Roboto Mono"/>
              </a:rPr>
              <a:t>Update given new info:</a:t>
            </a:r>
            <a:endParaRPr sz="4400" b="1">
              <a:solidFill>
                <a:schemeClr val="accent6"/>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“Sure, my name is </a:t>
            </a:r>
            <a:r>
              <a:rPr lang="en-US" sz="4400" b="1">
                <a:solidFill>
                  <a:schemeClr val="dk2"/>
                </a:solidFill>
                <a:latin typeface="Roboto Mono"/>
                <a:ea typeface="Roboto Mono"/>
                <a:cs typeface="Roboto Mono"/>
                <a:sym typeface="Roboto Mono"/>
              </a:rPr>
              <a:t>Jane 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p:txBody>
      </p:sp>
      <p:cxnSp>
        <p:nvCxnSpPr>
          <p:cNvPr id="2530" name="Google Shape;2530;p201"/>
          <p:cNvCxnSpPr>
            <a:endCxn id="2531" idx="3"/>
          </p:cNvCxnSpPr>
          <p:nvPr/>
        </p:nvCxnSpPr>
        <p:spPr>
          <a:xfrm rot="10800000">
            <a:off x="20194869" y="8323054"/>
            <a:ext cx="1729200" cy="462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531" name="Google Shape;2531;p201"/>
          <p:cNvSpPr/>
          <p:nvPr/>
        </p:nvSpPr>
        <p:spPr>
          <a:xfrm>
            <a:off x="15699069" y="6895804"/>
            <a:ext cx="44958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Desired</a:t>
            </a:r>
            <a:endParaRPr sz="6400" b="1">
              <a:solidFill>
                <a:schemeClr val="dk2"/>
              </a:solidFill>
            </a:endParaRPr>
          </a:p>
        </p:txBody>
      </p:sp>
      <p:sp>
        <p:nvSpPr>
          <p:cNvPr id="2532" name="Google Shape;2532;p201"/>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Prompt Engineering?</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57675"/>
    </mc:Choice>
    <mc:Fallback xmlns="">
      <p:transition spd="slow" advTm="57675"/>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2537"/>
        <p:cNvGrpSpPr/>
        <p:nvPr/>
      </p:nvGrpSpPr>
      <p:grpSpPr>
        <a:xfrm>
          <a:off x="0" y="0"/>
          <a:ext cx="0" cy="0"/>
          <a:chOff x="0" y="0"/>
          <a:chExt cx="0" cy="0"/>
        </a:xfrm>
      </p:grpSpPr>
      <p:grpSp>
        <p:nvGrpSpPr>
          <p:cNvPr id="2538" name="Google Shape;2538;p202"/>
          <p:cNvGrpSpPr/>
          <p:nvPr/>
        </p:nvGrpSpPr>
        <p:grpSpPr>
          <a:xfrm>
            <a:off x="15699069" y="12798090"/>
            <a:ext cx="4495728" cy="4391901"/>
            <a:chOff x="15838175" y="8786083"/>
            <a:chExt cx="3926400" cy="3746717"/>
          </a:xfrm>
        </p:grpSpPr>
        <p:sp>
          <p:nvSpPr>
            <p:cNvPr id="2539" name="Google Shape;2539;p202"/>
            <p:cNvSpPr/>
            <p:nvPr/>
          </p:nvSpPr>
          <p:spPr>
            <a:xfrm>
              <a:off x="15838175" y="10097700"/>
              <a:ext cx="39264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540" name="Google Shape;2540;p202" descr="🦜 Parrot Emoji – Meaning, Pictures, Codes – 📕 EmojiGuide"/>
            <p:cNvPicPr preferRelativeResize="0"/>
            <p:nvPr/>
          </p:nvPicPr>
          <p:blipFill>
            <a:blip r:embed="rId3">
              <a:alphaModFix/>
            </a:blip>
            <a:stretch>
              <a:fillRect/>
            </a:stretch>
          </p:blipFill>
          <p:spPr>
            <a:xfrm>
              <a:off x="16791587" y="8786083"/>
              <a:ext cx="2019587" cy="1935275"/>
            </a:xfrm>
            <a:prstGeom prst="rect">
              <a:avLst/>
            </a:prstGeom>
            <a:noFill/>
            <a:ln>
              <a:noFill/>
            </a:ln>
          </p:spPr>
        </p:pic>
      </p:grpSp>
      <p:sp>
        <p:nvSpPr>
          <p:cNvPr id="2541" name="Google Shape;2541;p202"/>
          <p:cNvSpPr/>
          <p:nvPr/>
        </p:nvSpPr>
        <p:spPr>
          <a:xfrm>
            <a:off x="21923938" y="13006600"/>
            <a:ext cx="8534400" cy="56049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“Jane”, “...</a:t>
            </a:r>
            <a:endParaRPr sz="6400" b="1">
              <a:solidFill>
                <a:srgbClr val="FF0000"/>
              </a:solidFill>
            </a:endParaRPr>
          </a:p>
        </p:txBody>
      </p:sp>
      <p:cxnSp>
        <p:nvCxnSpPr>
          <p:cNvPr id="2542" name="Google Shape;2542;p202"/>
          <p:cNvCxnSpPr>
            <a:stCxn id="2541" idx="1"/>
            <a:endCxn id="2539" idx="3"/>
          </p:cNvCxnSpPr>
          <p:nvPr/>
        </p:nvCxnSpPr>
        <p:spPr>
          <a:xfrm rot="10800000">
            <a:off x="20194738" y="15762850"/>
            <a:ext cx="1729200" cy="46200"/>
          </a:xfrm>
          <a:prstGeom prst="curvedConnector3">
            <a:avLst>
              <a:gd name="adj1" fmla="val 49998"/>
            </a:avLst>
          </a:prstGeom>
          <a:noFill/>
          <a:ln w="114300" cap="flat" cmpd="sng">
            <a:solidFill>
              <a:schemeClr val="dk2"/>
            </a:solidFill>
            <a:prstDash val="solid"/>
            <a:round/>
            <a:headEnd type="stealth" w="med" len="med"/>
            <a:tailEnd type="none" w="med" len="med"/>
          </a:ln>
        </p:spPr>
      </p:cxnSp>
      <p:sp>
        <p:nvSpPr>
          <p:cNvPr id="2543" name="Google Shape;2543;p202"/>
          <p:cNvSpPr/>
          <p:nvPr/>
        </p:nvSpPr>
        <p:spPr>
          <a:xfrm>
            <a:off x="22143225" y="5827475"/>
            <a:ext cx="100899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chemeClr val="dk2"/>
                </a:solidFill>
                <a:latin typeface="Roboto Mono"/>
                <a:ea typeface="Roboto Mono"/>
                <a:cs typeface="Roboto Mono"/>
                <a:sym typeface="Roboto Mono"/>
              </a:rPr>
              <a:t>Jane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chemeClr val="dk2"/>
                </a:solidFill>
                <a:latin typeface="Roboto Mono"/>
                <a:ea typeface="Roboto Mono"/>
                <a:cs typeface="Roboto Mono"/>
                <a:sym typeface="Roboto Mono"/>
              </a:rPr>
              <a:t>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p:txBody>
      </p:sp>
      <p:sp>
        <p:nvSpPr>
          <p:cNvPr id="2544" name="Google Shape;2544;p202"/>
          <p:cNvSpPr/>
          <p:nvPr/>
        </p:nvSpPr>
        <p:spPr>
          <a:xfrm>
            <a:off x="3742313" y="5827475"/>
            <a:ext cx="117375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6"/>
                </a:solidFill>
                <a:latin typeface="Roboto Mono"/>
                <a:ea typeface="Roboto Mono"/>
                <a:cs typeface="Roboto Mono"/>
                <a:sym typeface="Roboto Mono"/>
              </a:rPr>
              <a:t>Update given new info:</a:t>
            </a:r>
            <a:endParaRPr sz="4400" b="1">
              <a:solidFill>
                <a:schemeClr val="accent6"/>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“Sure, my name is </a:t>
            </a:r>
            <a:r>
              <a:rPr lang="en-US" sz="4400" b="1">
                <a:solidFill>
                  <a:schemeClr val="dk2"/>
                </a:solidFill>
                <a:latin typeface="Roboto Mono"/>
                <a:ea typeface="Roboto Mono"/>
                <a:cs typeface="Roboto Mono"/>
                <a:sym typeface="Roboto Mono"/>
              </a:rPr>
              <a:t>Jane 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p:txBody>
      </p:sp>
      <p:cxnSp>
        <p:nvCxnSpPr>
          <p:cNvPr id="2545" name="Google Shape;2545;p202"/>
          <p:cNvCxnSpPr>
            <a:endCxn id="2546" idx="3"/>
          </p:cNvCxnSpPr>
          <p:nvPr/>
        </p:nvCxnSpPr>
        <p:spPr>
          <a:xfrm rot="10800000">
            <a:off x="20194869" y="8323054"/>
            <a:ext cx="1729200" cy="462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546" name="Google Shape;2546;p202"/>
          <p:cNvSpPr/>
          <p:nvPr/>
        </p:nvSpPr>
        <p:spPr>
          <a:xfrm>
            <a:off x="15699069" y="6895804"/>
            <a:ext cx="44958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Desired</a:t>
            </a:r>
            <a:endParaRPr sz="6400" b="1">
              <a:solidFill>
                <a:schemeClr val="dk2"/>
              </a:solidFill>
            </a:endParaRPr>
          </a:p>
        </p:txBody>
      </p:sp>
      <p:sp>
        <p:nvSpPr>
          <p:cNvPr id="2547" name="Google Shape;2547;p202"/>
          <p:cNvSpPr/>
          <p:nvPr/>
        </p:nvSpPr>
        <p:spPr>
          <a:xfrm>
            <a:off x="3523075" y="12798100"/>
            <a:ext cx="11737500" cy="69354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6"/>
                </a:solidFill>
                <a:latin typeface="Roboto Mono"/>
                <a:ea typeface="Roboto Mono"/>
                <a:cs typeface="Roboto Mono"/>
                <a:sym typeface="Roboto Mono"/>
              </a:rPr>
              <a:t>Update given new info:</a:t>
            </a:r>
            <a:endParaRPr sz="4400" b="1">
              <a:solidFill>
                <a:schemeClr val="accent6"/>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“Sure, my name is </a:t>
            </a:r>
            <a:r>
              <a:rPr lang="en-US" sz="4400" b="1">
                <a:solidFill>
                  <a:schemeClr val="dk2"/>
                </a:solidFill>
                <a:latin typeface="Roboto Mono"/>
                <a:ea typeface="Roboto Mono"/>
                <a:cs typeface="Roboto Mono"/>
                <a:sym typeface="Roboto Mono"/>
              </a:rPr>
              <a:t>Jane Doe</a:t>
            </a:r>
            <a:r>
              <a:rPr lang="en-US" sz="4400" b="1">
                <a:solidFill>
                  <a:schemeClr val="accent4"/>
                </a:solidFill>
                <a:latin typeface="Roboto Mono"/>
                <a:ea typeface="Roboto Mono"/>
                <a:cs typeface="Roboto Mono"/>
                <a:sym typeface="Roboto Mono"/>
              </a:rPr>
              <a:t>!”</a:t>
            </a:r>
            <a:br>
              <a:rPr lang="en-US" sz="4400" b="1">
                <a:solidFill>
                  <a:schemeClr val="accent4"/>
                </a:solidFill>
                <a:latin typeface="Roboto Mono"/>
                <a:ea typeface="Roboto Mono"/>
                <a:cs typeface="Roboto Mono"/>
                <a:sym typeface="Roboto Mono"/>
              </a:rPr>
            </a:b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rgbClr val="E69138"/>
                </a:solidFill>
                <a:latin typeface="Roboto Mono"/>
                <a:ea typeface="Roboto Mono"/>
                <a:cs typeface="Roboto Mono"/>
                <a:sym typeface="Roboto Mono"/>
              </a:rPr>
              <a:t>[/INST] Sure, here you go: </a:t>
            </a:r>
            <a:endParaRPr sz="4400" b="1">
              <a:solidFill>
                <a:srgbClr val="E69138"/>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rgbClr val="E69138"/>
                </a:solidFill>
                <a:latin typeface="Roboto Mono"/>
                <a:ea typeface="Roboto Mono"/>
                <a:cs typeface="Roboto Mono"/>
                <a:sym typeface="Roboto Mono"/>
              </a:rPr>
              <a:t>{“first_name”: </a:t>
            </a:r>
            <a:endParaRPr sz="4400" b="1">
              <a:solidFill>
                <a:srgbClr val="E69138"/>
              </a:solidFill>
              <a:latin typeface="Roboto Mono"/>
              <a:ea typeface="Roboto Mono"/>
              <a:cs typeface="Roboto Mono"/>
              <a:sym typeface="Roboto Mono"/>
            </a:endParaRPr>
          </a:p>
        </p:txBody>
      </p:sp>
      <p:sp>
        <p:nvSpPr>
          <p:cNvPr id="2548" name="Google Shape;2548;p202"/>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How To Predict Valid Schema?</a:t>
            </a:r>
            <a:endParaRPr sz="8400"/>
          </a:p>
        </p:txBody>
      </p:sp>
      <p:sp>
        <p:nvSpPr>
          <p:cNvPr id="2549" name="Google Shape;2549;p202"/>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Prompt Engineering + LLM Priming</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27206"/>
    </mc:Choice>
    <mc:Fallback xmlns="">
      <p:transition spd="slow" advTm="27206"/>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2554"/>
        <p:cNvGrpSpPr/>
        <p:nvPr/>
      </p:nvGrpSpPr>
      <p:grpSpPr>
        <a:xfrm>
          <a:off x="0" y="0"/>
          <a:ext cx="0" cy="0"/>
          <a:chOff x="0" y="0"/>
          <a:chExt cx="0" cy="0"/>
        </a:xfrm>
      </p:grpSpPr>
      <p:grpSp>
        <p:nvGrpSpPr>
          <p:cNvPr id="2555" name="Google Shape;2555;p203"/>
          <p:cNvGrpSpPr/>
          <p:nvPr/>
        </p:nvGrpSpPr>
        <p:grpSpPr>
          <a:xfrm>
            <a:off x="15699069" y="12798090"/>
            <a:ext cx="4495728" cy="4391901"/>
            <a:chOff x="15838175" y="8786083"/>
            <a:chExt cx="3926400" cy="3746717"/>
          </a:xfrm>
        </p:grpSpPr>
        <p:sp>
          <p:nvSpPr>
            <p:cNvPr id="2556" name="Google Shape;2556;p203"/>
            <p:cNvSpPr/>
            <p:nvPr/>
          </p:nvSpPr>
          <p:spPr>
            <a:xfrm>
              <a:off x="15838175" y="10097700"/>
              <a:ext cx="39264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557" name="Google Shape;2557;p203" descr="🦜 Parrot Emoji – Meaning, Pictures, Codes – 📕 EmojiGuide"/>
            <p:cNvPicPr preferRelativeResize="0"/>
            <p:nvPr/>
          </p:nvPicPr>
          <p:blipFill>
            <a:blip r:embed="rId3">
              <a:alphaModFix/>
            </a:blip>
            <a:stretch>
              <a:fillRect/>
            </a:stretch>
          </p:blipFill>
          <p:spPr>
            <a:xfrm>
              <a:off x="16791587" y="8786083"/>
              <a:ext cx="2019587" cy="1935275"/>
            </a:xfrm>
            <a:prstGeom prst="rect">
              <a:avLst/>
            </a:prstGeom>
            <a:noFill/>
            <a:ln>
              <a:noFill/>
            </a:ln>
          </p:spPr>
        </p:pic>
      </p:grpSp>
      <p:sp>
        <p:nvSpPr>
          <p:cNvPr id="2558" name="Google Shape;2558;p203"/>
          <p:cNvSpPr/>
          <p:nvPr/>
        </p:nvSpPr>
        <p:spPr>
          <a:xfrm>
            <a:off x="21923938" y="13006600"/>
            <a:ext cx="8534400" cy="56049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“Jane”, “...</a:t>
            </a:r>
            <a:endParaRPr sz="6400" b="1">
              <a:solidFill>
                <a:srgbClr val="FF0000"/>
              </a:solidFill>
            </a:endParaRPr>
          </a:p>
        </p:txBody>
      </p:sp>
      <p:cxnSp>
        <p:nvCxnSpPr>
          <p:cNvPr id="2559" name="Google Shape;2559;p203"/>
          <p:cNvCxnSpPr>
            <a:stCxn id="2558" idx="1"/>
            <a:endCxn id="2556" idx="3"/>
          </p:cNvCxnSpPr>
          <p:nvPr/>
        </p:nvCxnSpPr>
        <p:spPr>
          <a:xfrm rot="10800000">
            <a:off x="20194738" y="15762850"/>
            <a:ext cx="1729200" cy="46200"/>
          </a:xfrm>
          <a:prstGeom prst="curvedConnector3">
            <a:avLst>
              <a:gd name="adj1" fmla="val 49998"/>
            </a:avLst>
          </a:prstGeom>
          <a:noFill/>
          <a:ln w="114300" cap="flat" cmpd="sng">
            <a:solidFill>
              <a:schemeClr val="dk2"/>
            </a:solidFill>
            <a:prstDash val="solid"/>
            <a:round/>
            <a:headEnd type="stealth" w="med" len="med"/>
            <a:tailEnd type="none" w="med" len="med"/>
          </a:ln>
        </p:spPr>
      </p:cxnSp>
      <p:sp>
        <p:nvSpPr>
          <p:cNvPr id="2560" name="Google Shape;2560;p203"/>
          <p:cNvSpPr/>
          <p:nvPr/>
        </p:nvSpPr>
        <p:spPr>
          <a:xfrm>
            <a:off x="22143225" y="5827475"/>
            <a:ext cx="100899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chemeClr val="dk2"/>
                </a:solidFill>
                <a:latin typeface="Roboto Mono"/>
                <a:ea typeface="Roboto Mono"/>
                <a:cs typeface="Roboto Mono"/>
                <a:sym typeface="Roboto Mono"/>
              </a:rPr>
              <a:t>Jane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chemeClr val="dk2"/>
                </a:solidFill>
                <a:latin typeface="Roboto Mono"/>
                <a:ea typeface="Roboto Mono"/>
                <a:cs typeface="Roboto Mono"/>
                <a:sym typeface="Roboto Mono"/>
              </a:rPr>
              <a:t>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p:txBody>
      </p:sp>
      <p:sp>
        <p:nvSpPr>
          <p:cNvPr id="2561" name="Google Shape;2561;p203"/>
          <p:cNvSpPr/>
          <p:nvPr/>
        </p:nvSpPr>
        <p:spPr>
          <a:xfrm>
            <a:off x="3742313" y="5827475"/>
            <a:ext cx="117375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6"/>
                </a:solidFill>
                <a:latin typeface="Roboto Mono"/>
                <a:ea typeface="Roboto Mono"/>
                <a:cs typeface="Roboto Mono"/>
                <a:sym typeface="Roboto Mono"/>
              </a:rPr>
              <a:t>Update given new info:</a:t>
            </a:r>
            <a:endParaRPr sz="4400" b="1">
              <a:solidFill>
                <a:schemeClr val="accent6"/>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“Sure, my name is </a:t>
            </a:r>
            <a:r>
              <a:rPr lang="en-US" sz="4400" b="1">
                <a:solidFill>
                  <a:schemeClr val="dk2"/>
                </a:solidFill>
                <a:latin typeface="Roboto Mono"/>
                <a:ea typeface="Roboto Mono"/>
                <a:cs typeface="Roboto Mono"/>
                <a:sym typeface="Roboto Mono"/>
              </a:rPr>
              <a:t>Jane 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p:txBody>
      </p:sp>
      <p:cxnSp>
        <p:nvCxnSpPr>
          <p:cNvPr id="2562" name="Google Shape;2562;p203"/>
          <p:cNvCxnSpPr>
            <a:endCxn id="2563" idx="3"/>
          </p:cNvCxnSpPr>
          <p:nvPr/>
        </p:nvCxnSpPr>
        <p:spPr>
          <a:xfrm rot="10800000">
            <a:off x="20194869" y="8323054"/>
            <a:ext cx="1729200" cy="462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563" name="Google Shape;2563;p203"/>
          <p:cNvSpPr/>
          <p:nvPr/>
        </p:nvSpPr>
        <p:spPr>
          <a:xfrm>
            <a:off x="15699069" y="6895804"/>
            <a:ext cx="44958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Desired</a:t>
            </a:r>
            <a:endParaRPr sz="6400" b="1">
              <a:solidFill>
                <a:schemeClr val="dk2"/>
              </a:solidFill>
            </a:endParaRPr>
          </a:p>
        </p:txBody>
      </p:sp>
      <p:sp>
        <p:nvSpPr>
          <p:cNvPr id="2564" name="Google Shape;2564;p203"/>
          <p:cNvSpPr/>
          <p:nvPr/>
        </p:nvSpPr>
        <p:spPr>
          <a:xfrm>
            <a:off x="3523075" y="12798100"/>
            <a:ext cx="11737500" cy="69354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6"/>
                </a:solidFill>
                <a:latin typeface="Roboto Mono"/>
                <a:ea typeface="Roboto Mono"/>
                <a:cs typeface="Roboto Mono"/>
                <a:sym typeface="Roboto Mono"/>
              </a:rPr>
              <a:t>Update given new info:</a:t>
            </a:r>
            <a:endParaRPr sz="4400" b="1">
              <a:solidFill>
                <a:schemeClr val="accent6"/>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“Sure, my name is </a:t>
            </a:r>
            <a:r>
              <a:rPr lang="en-US" sz="4400" b="1">
                <a:solidFill>
                  <a:schemeClr val="dk2"/>
                </a:solidFill>
                <a:latin typeface="Roboto Mono"/>
                <a:ea typeface="Roboto Mono"/>
                <a:cs typeface="Roboto Mono"/>
                <a:sym typeface="Roboto Mono"/>
              </a:rPr>
              <a:t>Jane Doe</a:t>
            </a:r>
            <a:r>
              <a:rPr lang="en-US" sz="4400" b="1">
                <a:solidFill>
                  <a:schemeClr val="accent4"/>
                </a:solidFill>
                <a:latin typeface="Roboto Mono"/>
                <a:ea typeface="Roboto Mono"/>
                <a:cs typeface="Roboto Mono"/>
                <a:sym typeface="Roboto Mono"/>
              </a:rPr>
              <a:t>!”</a:t>
            </a:r>
            <a:br>
              <a:rPr lang="en-US" sz="4400" b="1">
                <a:solidFill>
                  <a:schemeClr val="accent4"/>
                </a:solidFill>
                <a:latin typeface="Roboto Mono"/>
                <a:ea typeface="Roboto Mono"/>
                <a:cs typeface="Roboto Mono"/>
                <a:sym typeface="Roboto Mono"/>
              </a:rPr>
            </a:b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rgbClr val="E69138"/>
                </a:solidFill>
                <a:latin typeface="Roboto Mono"/>
                <a:ea typeface="Roboto Mono"/>
                <a:cs typeface="Roboto Mono"/>
                <a:sym typeface="Roboto Mono"/>
              </a:rPr>
              <a:t>&lt;function&gt;{“first_name”: </a:t>
            </a:r>
            <a:endParaRPr sz="4400" b="1">
              <a:solidFill>
                <a:srgbClr val="E69138"/>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rgbClr val="E69138"/>
              </a:solidFill>
              <a:latin typeface="Roboto Mono"/>
              <a:ea typeface="Roboto Mono"/>
              <a:cs typeface="Roboto Mono"/>
              <a:sym typeface="Roboto Mono"/>
            </a:endParaRPr>
          </a:p>
        </p:txBody>
      </p:sp>
      <p:sp>
        <p:nvSpPr>
          <p:cNvPr id="2565" name="Google Shape;2565;p203"/>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How To Predict Valid Schema?</a:t>
            </a:r>
            <a:endParaRPr sz="8400"/>
          </a:p>
        </p:txBody>
      </p:sp>
      <p:sp>
        <p:nvSpPr>
          <p:cNvPr id="2566" name="Google Shape;2566;p203"/>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Prompt Engineering + LLM Priming + Tool Training</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45999"/>
    </mc:Choice>
    <mc:Fallback xmlns="">
      <p:transition spd="slow" advTm="45999"/>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2571"/>
        <p:cNvGrpSpPr/>
        <p:nvPr/>
      </p:nvGrpSpPr>
      <p:grpSpPr>
        <a:xfrm>
          <a:off x="0" y="0"/>
          <a:ext cx="0" cy="0"/>
          <a:chOff x="0" y="0"/>
          <a:chExt cx="0" cy="0"/>
        </a:xfrm>
      </p:grpSpPr>
      <p:grpSp>
        <p:nvGrpSpPr>
          <p:cNvPr id="2572" name="Google Shape;2572;p204"/>
          <p:cNvGrpSpPr/>
          <p:nvPr/>
        </p:nvGrpSpPr>
        <p:grpSpPr>
          <a:xfrm>
            <a:off x="15699069" y="12798090"/>
            <a:ext cx="4495728" cy="4391901"/>
            <a:chOff x="15838175" y="8786083"/>
            <a:chExt cx="3926400" cy="3746717"/>
          </a:xfrm>
        </p:grpSpPr>
        <p:sp>
          <p:nvSpPr>
            <p:cNvPr id="2573" name="Google Shape;2573;p204"/>
            <p:cNvSpPr/>
            <p:nvPr/>
          </p:nvSpPr>
          <p:spPr>
            <a:xfrm>
              <a:off x="15838175" y="10097700"/>
              <a:ext cx="3926400" cy="24351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574" name="Google Shape;2574;p204" descr="🦜 Parrot Emoji – Meaning, Pictures, Codes – 📕 EmojiGuide"/>
            <p:cNvPicPr preferRelativeResize="0"/>
            <p:nvPr/>
          </p:nvPicPr>
          <p:blipFill>
            <a:blip r:embed="rId3">
              <a:alphaModFix/>
            </a:blip>
            <a:stretch>
              <a:fillRect/>
            </a:stretch>
          </p:blipFill>
          <p:spPr>
            <a:xfrm>
              <a:off x="16791587" y="8786083"/>
              <a:ext cx="2019587" cy="1935275"/>
            </a:xfrm>
            <a:prstGeom prst="rect">
              <a:avLst/>
            </a:prstGeom>
            <a:noFill/>
            <a:ln>
              <a:noFill/>
            </a:ln>
          </p:spPr>
        </p:pic>
      </p:grpSp>
      <p:sp>
        <p:nvSpPr>
          <p:cNvPr id="2575" name="Google Shape;2575;p204"/>
          <p:cNvSpPr/>
          <p:nvPr/>
        </p:nvSpPr>
        <p:spPr>
          <a:xfrm>
            <a:off x="21923938" y="13006600"/>
            <a:ext cx="8534400" cy="5604900"/>
          </a:xfrm>
          <a:prstGeom prst="roundRect">
            <a:avLst>
              <a:gd name="adj" fmla="val 48000"/>
            </a:avLst>
          </a:prstGeom>
          <a:solidFill>
            <a:schemeClr val="dk1"/>
          </a:solid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0000"/>
                </a:solidFill>
              </a:rPr>
              <a:t>“Jane”, …</a:t>
            </a:r>
            <a:endParaRPr sz="6400" b="1">
              <a:solidFill>
                <a:srgbClr val="FF0000"/>
              </a:solidFill>
            </a:endParaRPr>
          </a:p>
          <a:p>
            <a:pPr marL="0" lvl="0" indent="0" algn="ctr" rtl="0">
              <a:spcBef>
                <a:spcPts val="0"/>
              </a:spcBef>
              <a:spcAft>
                <a:spcPts val="0"/>
              </a:spcAft>
              <a:buNone/>
            </a:pPr>
            <a:r>
              <a:rPr lang="en-US" sz="6400" b="1">
                <a:solidFill>
                  <a:srgbClr val="FF0000"/>
                </a:solidFill>
              </a:rPr>
              <a:t>Legal Tokens: [“]</a:t>
            </a:r>
            <a:endParaRPr sz="6400" b="1">
              <a:solidFill>
                <a:srgbClr val="FF0000"/>
              </a:solidFill>
            </a:endParaRPr>
          </a:p>
        </p:txBody>
      </p:sp>
      <p:cxnSp>
        <p:nvCxnSpPr>
          <p:cNvPr id="2576" name="Google Shape;2576;p204"/>
          <p:cNvCxnSpPr>
            <a:stCxn id="2575" idx="1"/>
            <a:endCxn id="2573" idx="3"/>
          </p:cNvCxnSpPr>
          <p:nvPr/>
        </p:nvCxnSpPr>
        <p:spPr>
          <a:xfrm rot="10800000">
            <a:off x="20194738" y="15762850"/>
            <a:ext cx="1729200" cy="46200"/>
          </a:xfrm>
          <a:prstGeom prst="curvedConnector3">
            <a:avLst>
              <a:gd name="adj1" fmla="val 49998"/>
            </a:avLst>
          </a:prstGeom>
          <a:noFill/>
          <a:ln w="114300" cap="flat" cmpd="sng">
            <a:solidFill>
              <a:schemeClr val="dk2"/>
            </a:solidFill>
            <a:prstDash val="solid"/>
            <a:round/>
            <a:headEnd type="stealth" w="med" len="med"/>
            <a:tailEnd type="none" w="med" len="med"/>
          </a:ln>
        </p:spPr>
      </p:cxnSp>
      <p:sp>
        <p:nvSpPr>
          <p:cNvPr id="2577" name="Google Shape;2577;p204"/>
          <p:cNvSpPr/>
          <p:nvPr/>
        </p:nvSpPr>
        <p:spPr>
          <a:xfrm>
            <a:off x="22143225" y="5827475"/>
            <a:ext cx="100899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chemeClr val="dk2"/>
                </a:solidFill>
                <a:latin typeface="Roboto Mono"/>
                <a:ea typeface="Roboto Mono"/>
                <a:cs typeface="Roboto Mono"/>
                <a:sym typeface="Roboto Mono"/>
              </a:rPr>
              <a:t>Jane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chemeClr val="dk2"/>
                </a:solidFill>
                <a:latin typeface="Roboto Mono"/>
                <a:ea typeface="Roboto Mono"/>
                <a:cs typeface="Roboto Mono"/>
                <a:sym typeface="Roboto Mono"/>
              </a:rPr>
              <a:t>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chemeClr val="accent4"/>
              </a:solidFill>
              <a:latin typeface="Roboto Mono"/>
              <a:ea typeface="Roboto Mono"/>
              <a:cs typeface="Roboto Mono"/>
              <a:sym typeface="Roboto Mono"/>
            </a:endParaRPr>
          </a:p>
        </p:txBody>
      </p:sp>
      <p:sp>
        <p:nvSpPr>
          <p:cNvPr id="2578" name="Google Shape;2578;p204"/>
          <p:cNvSpPr/>
          <p:nvPr/>
        </p:nvSpPr>
        <p:spPr>
          <a:xfrm>
            <a:off x="3742313" y="5827475"/>
            <a:ext cx="11737500" cy="49911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6"/>
                </a:solidFill>
                <a:latin typeface="Roboto Mono"/>
                <a:ea typeface="Roboto Mono"/>
                <a:cs typeface="Roboto Mono"/>
                <a:sym typeface="Roboto Mono"/>
              </a:rPr>
              <a:t>Update given new info:</a:t>
            </a:r>
            <a:endParaRPr sz="4400" b="1">
              <a:solidFill>
                <a:schemeClr val="accent6"/>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“Sure, my name is </a:t>
            </a:r>
            <a:r>
              <a:rPr lang="en-US" sz="4400" b="1">
                <a:solidFill>
                  <a:schemeClr val="dk2"/>
                </a:solidFill>
                <a:latin typeface="Roboto Mono"/>
                <a:ea typeface="Roboto Mono"/>
                <a:cs typeface="Roboto Mono"/>
                <a:sym typeface="Roboto Mono"/>
              </a:rPr>
              <a:t>Jane Doe</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p:txBody>
      </p:sp>
      <p:cxnSp>
        <p:nvCxnSpPr>
          <p:cNvPr id="2579" name="Google Shape;2579;p204"/>
          <p:cNvCxnSpPr>
            <a:endCxn id="2580" idx="3"/>
          </p:cNvCxnSpPr>
          <p:nvPr/>
        </p:nvCxnSpPr>
        <p:spPr>
          <a:xfrm rot="10800000">
            <a:off x="20194869" y="8323054"/>
            <a:ext cx="1729200" cy="462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580" name="Google Shape;2580;p204"/>
          <p:cNvSpPr/>
          <p:nvPr/>
        </p:nvSpPr>
        <p:spPr>
          <a:xfrm>
            <a:off x="15699069" y="6895804"/>
            <a:ext cx="44958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Desired</a:t>
            </a:r>
            <a:endParaRPr sz="6400" b="1">
              <a:solidFill>
                <a:schemeClr val="dk2"/>
              </a:solidFill>
            </a:endParaRPr>
          </a:p>
        </p:txBody>
      </p:sp>
      <p:sp>
        <p:nvSpPr>
          <p:cNvPr id="2581" name="Google Shape;2581;p204"/>
          <p:cNvSpPr/>
          <p:nvPr/>
        </p:nvSpPr>
        <p:spPr>
          <a:xfrm>
            <a:off x="3523075" y="12798100"/>
            <a:ext cx="11737500" cy="6935400"/>
          </a:xfrm>
          <a:prstGeom prst="rect">
            <a:avLst/>
          </a:prstGeom>
          <a:solidFill>
            <a:schemeClr val="dk1"/>
          </a:solidFill>
          <a:ln w="152400" cap="flat" cmpd="sng">
            <a:solidFill>
              <a:schemeClr val="lt2"/>
            </a:solidFill>
            <a:prstDash val="solid"/>
            <a:round/>
            <a:headEnd type="none" w="sm" len="sm"/>
            <a:tailEnd type="none" w="sm" len="sm"/>
          </a:ln>
        </p:spPr>
        <p:txBody>
          <a:bodyPr spcFirstLastPara="1" wrap="square" lIns="457200" tIns="91425" rIns="45700" bIns="91425" anchor="ctr" anchorCtr="0">
            <a:noAutofit/>
          </a:bodyPr>
          <a:lstStyle/>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{“first_name”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“last_name”  : “</a:t>
            </a:r>
            <a:r>
              <a:rPr lang="en-US" sz="4400" b="1">
                <a:solidFill>
                  <a:srgbClr val="FF0000"/>
                </a:solidFill>
                <a:latin typeface="Roboto Mono"/>
                <a:ea typeface="Roboto Mono"/>
                <a:cs typeface="Roboto Mono"/>
                <a:sym typeface="Roboto Mono"/>
              </a:rPr>
              <a:t>unknown</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	“confirmation” : </a:t>
            </a:r>
            <a:r>
              <a:rPr lang="en-US" sz="4400" b="1">
                <a:solidFill>
                  <a:srgbClr val="FF0000"/>
                </a:solidFill>
                <a:latin typeface="Roboto Mono"/>
                <a:ea typeface="Roboto Mono"/>
                <a:cs typeface="Roboto Mono"/>
                <a:sym typeface="Roboto Mono"/>
              </a:rPr>
              <a:t>-1</a:t>
            </a:r>
            <a:r>
              <a:rPr lang="en-US" sz="4400" b="1">
                <a:solidFill>
                  <a:schemeClr val="accent4"/>
                </a:solidFill>
                <a:latin typeface="Roboto Mono"/>
                <a:ea typeface="Roboto Mono"/>
                <a:cs typeface="Roboto Mono"/>
                <a:sym typeface="Roboto Mono"/>
              </a:rPr>
              <a:t>}</a:t>
            </a: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6"/>
                </a:solidFill>
                <a:latin typeface="Roboto Mono"/>
                <a:ea typeface="Roboto Mono"/>
                <a:cs typeface="Roboto Mono"/>
                <a:sym typeface="Roboto Mono"/>
              </a:rPr>
              <a:t>Update given new info:</a:t>
            </a:r>
            <a:endParaRPr sz="4400" b="1">
              <a:solidFill>
                <a:schemeClr val="accent6"/>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chemeClr val="accent4"/>
                </a:solidFill>
                <a:latin typeface="Roboto Mono"/>
                <a:ea typeface="Roboto Mono"/>
                <a:cs typeface="Roboto Mono"/>
                <a:sym typeface="Roboto Mono"/>
              </a:rPr>
              <a:t>“Sure, my name is </a:t>
            </a:r>
            <a:r>
              <a:rPr lang="en-US" sz="4400" b="1">
                <a:solidFill>
                  <a:schemeClr val="dk2"/>
                </a:solidFill>
                <a:latin typeface="Roboto Mono"/>
                <a:ea typeface="Roboto Mono"/>
                <a:cs typeface="Roboto Mono"/>
                <a:sym typeface="Roboto Mono"/>
              </a:rPr>
              <a:t>Jane Doe</a:t>
            </a:r>
            <a:r>
              <a:rPr lang="en-US" sz="4400" b="1">
                <a:solidFill>
                  <a:schemeClr val="accent4"/>
                </a:solidFill>
                <a:latin typeface="Roboto Mono"/>
                <a:ea typeface="Roboto Mono"/>
                <a:cs typeface="Roboto Mono"/>
                <a:sym typeface="Roboto Mono"/>
              </a:rPr>
              <a:t>!”</a:t>
            </a:r>
            <a:br>
              <a:rPr lang="en-US" sz="4400" b="1">
                <a:solidFill>
                  <a:schemeClr val="accent4"/>
                </a:solidFill>
                <a:latin typeface="Roboto Mono"/>
                <a:ea typeface="Roboto Mono"/>
                <a:cs typeface="Roboto Mono"/>
                <a:sym typeface="Roboto Mono"/>
              </a:rPr>
            </a:br>
            <a:endParaRPr sz="4400" b="1">
              <a:solidFill>
                <a:schemeClr val="accent4"/>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r>
              <a:rPr lang="en-US" sz="4400" b="1">
                <a:solidFill>
                  <a:srgbClr val="E69138"/>
                </a:solidFill>
                <a:latin typeface="Roboto Mono"/>
                <a:ea typeface="Roboto Mono"/>
                <a:cs typeface="Roboto Mono"/>
                <a:sym typeface="Roboto Mono"/>
              </a:rPr>
              <a:t>&lt;function&gt;{“first_name”: </a:t>
            </a:r>
            <a:endParaRPr sz="4400" b="1">
              <a:solidFill>
                <a:srgbClr val="E69138"/>
              </a:solidFill>
              <a:latin typeface="Roboto Mono"/>
              <a:ea typeface="Roboto Mono"/>
              <a:cs typeface="Roboto Mono"/>
              <a:sym typeface="Roboto Mono"/>
            </a:endParaRPr>
          </a:p>
          <a:p>
            <a:pPr marL="0" lvl="0" indent="0" algn="l" rtl="0">
              <a:lnSpc>
                <a:spcPct val="115000"/>
              </a:lnSpc>
              <a:spcBef>
                <a:spcPts val="0"/>
              </a:spcBef>
              <a:spcAft>
                <a:spcPts val="0"/>
              </a:spcAft>
              <a:buSzPts val="1100"/>
              <a:buNone/>
            </a:pPr>
            <a:endParaRPr sz="4400" b="1">
              <a:solidFill>
                <a:srgbClr val="E69138"/>
              </a:solidFill>
              <a:latin typeface="Roboto Mono"/>
              <a:ea typeface="Roboto Mono"/>
              <a:cs typeface="Roboto Mono"/>
              <a:sym typeface="Roboto Mono"/>
            </a:endParaRPr>
          </a:p>
        </p:txBody>
      </p:sp>
      <p:sp>
        <p:nvSpPr>
          <p:cNvPr id="2582" name="Google Shape;2582;p204"/>
          <p:cNvSpPr txBox="1">
            <a:spLocks noGrp="1"/>
          </p:cNvSpPr>
          <p:nvPr>
            <p:ph type="title"/>
          </p:nvPr>
        </p:nvSpPr>
        <p:spPr>
          <a:xfrm>
            <a:off x="2514600" y="0"/>
            <a:ext cx="31546800" cy="2514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8400"/>
              <a:t>How To Predict Valid Schema?</a:t>
            </a:r>
            <a:endParaRPr sz="8400"/>
          </a:p>
        </p:txBody>
      </p:sp>
      <p:sp>
        <p:nvSpPr>
          <p:cNvPr id="2583" name="Google Shape;2583;p204"/>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Prompt Engineering + LLM Priming + Tool Training + Constrained Decoding</a:t>
            </a:r>
            <a:endParaRPr sz="5400"/>
          </a:p>
        </p:txBody>
      </p:sp>
    </p:spTree>
  </p:cSld>
  <p:clrMapOvr>
    <a:masterClrMapping/>
  </p:clrMapOvr>
  <mc:AlternateContent xmlns:mc="http://schemas.openxmlformats.org/markup-compatibility/2006" xmlns:p14="http://schemas.microsoft.com/office/powerpoint/2010/main">
    <mc:Choice Requires="p14">
      <p:transition spd="slow" p14:dur="2000" advTm="162138"/>
    </mc:Choice>
    <mc:Fallback xmlns="">
      <p:transition spd="slow" advTm="162138"/>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2587"/>
        <p:cNvGrpSpPr/>
        <p:nvPr/>
      </p:nvGrpSpPr>
      <p:grpSpPr>
        <a:xfrm>
          <a:off x="0" y="0"/>
          <a:ext cx="0" cy="0"/>
          <a:chOff x="0" y="0"/>
          <a:chExt cx="0" cy="0"/>
        </a:xfrm>
      </p:grpSpPr>
      <p:sp>
        <p:nvSpPr>
          <p:cNvPr id="2588" name="Google Shape;2588;p205"/>
          <p:cNvSpPr/>
          <p:nvPr/>
        </p:nvSpPr>
        <p:spPr>
          <a:xfrm rot="5541290" flipH="1">
            <a:off x="7000509" y="6599845"/>
            <a:ext cx="10441017" cy="10255509"/>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589" name="Google Shape;2589;p205"/>
          <p:cNvPicPr preferRelativeResize="0"/>
          <p:nvPr/>
        </p:nvPicPr>
        <p:blipFill>
          <a:blip r:embed="rId3">
            <a:alphaModFix/>
          </a:blip>
          <a:stretch>
            <a:fillRect/>
          </a:stretch>
        </p:blipFill>
        <p:spPr>
          <a:xfrm>
            <a:off x="26217675" y="6350425"/>
            <a:ext cx="3176875" cy="3488750"/>
          </a:xfrm>
          <a:prstGeom prst="rect">
            <a:avLst/>
          </a:prstGeom>
          <a:noFill/>
          <a:ln>
            <a:noFill/>
          </a:ln>
        </p:spPr>
      </p:pic>
      <p:pic>
        <p:nvPicPr>
          <p:cNvPr id="2590" name="Google Shape;2590;p205"/>
          <p:cNvPicPr preferRelativeResize="0"/>
          <p:nvPr/>
        </p:nvPicPr>
        <p:blipFill rotWithShape="1">
          <a:blip r:embed="rId4">
            <a:alphaModFix/>
          </a:blip>
          <a:srcRect b="18969"/>
          <a:stretch/>
        </p:blipFill>
        <p:spPr>
          <a:xfrm>
            <a:off x="25915000" y="10195187"/>
            <a:ext cx="3782226" cy="3064837"/>
          </a:xfrm>
          <a:prstGeom prst="rect">
            <a:avLst/>
          </a:prstGeom>
          <a:noFill/>
          <a:ln>
            <a:noFill/>
          </a:ln>
        </p:spPr>
      </p:pic>
      <p:cxnSp>
        <p:nvCxnSpPr>
          <p:cNvPr id="2591" name="Google Shape;2591;p205"/>
          <p:cNvCxnSpPr/>
          <p:nvPr/>
        </p:nvCxnSpPr>
        <p:spPr>
          <a:xfrm flipH="1">
            <a:off x="16972900" y="8042800"/>
            <a:ext cx="8942100" cy="1337400"/>
          </a:xfrm>
          <a:prstGeom prst="curvedConnector2">
            <a:avLst/>
          </a:prstGeom>
          <a:noFill/>
          <a:ln w="114300" cap="flat" cmpd="sng">
            <a:solidFill>
              <a:schemeClr val="dk2"/>
            </a:solidFill>
            <a:prstDash val="solid"/>
            <a:round/>
            <a:headEnd type="stealth" w="med" len="med"/>
            <a:tailEnd type="none" w="med" len="med"/>
          </a:ln>
        </p:spPr>
      </p:cxnSp>
      <p:cxnSp>
        <p:nvCxnSpPr>
          <p:cNvPr id="2592" name="Google Shape;2592;p205"/>
          <p:cNvCxnSpPr>
            <a:stCxn id="2590" idx="1"/>
          </p:cNvCxnSpPr>
          <p:nvPr/>
        </p:nvCxnSpPr>
        <p:spPr>
          <a:xfrm rot="10800000">
            <a:off x="17374000" y="11668506"/>
            <a:ext cx="8541000" cy="591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593" name="Google Shape;2593;p205"/>
          <p:cNvCxnSpPr/>
          <p:nvPr/>
        </p:nvCxnSpPr>
        <p:spPr>
          <a:xfrm rot="10800000">
            <a:off x="16839175" y="13863500"/>
            <a:ext cx="8942100" cy="1337400"/>
          </a:xfrm>
          <a:prstGeom prst="curvedConnector2">
            <a:avLst/>
          </a:prstGeom>
          <a:noFill/>
          <a:ln w="114300" cap="flat" cmpd="sng">
            <a:solidFill>
              <a:schemeClr val="dk2"/>
            </a:solidFill>
            <a:prstDash val="solid"/>
            <a:round/>
            <a:headEnd type="stealth" w="med" len="med"/>
            <a:tailEnd type="none" w="med" len="med"/>
          </a:ln>
        </p:spPr>
      </p:cxnSp>
      <p:sp>
        <p:nvSpPr>
          <p:cNvPr id="2594" name="Google Shape;2594;p20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Tool-Calling</a:t>
            </a:r>
            <a:endParaRPr sz="8400"/>
          </a:p>
        </p:txBody>
      </p:sp>
      <p:sp>
        <p:nvSpPr>
          <p:cNvPr id="2595" name="Google Shape;2595;p205"/>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LLM Orchestration Technique</a:t>
            </a:r>
            <a:endParaRPr b="1"/>
          </a:p>
        </p:txBody>
      </p:sp>
      <p:pic>
        <p:nvPicPr>
          <p:cNvPr id="2596" name="Google Shape;2596;p205"/>
          <p:cNvPicPr preferRelativeResize="0"/>
          <p:nvPr/>
        </p:nvPicPr>
        <p:blipFill>
          <a:blip r:embed="rId5">
            <a:alphaModFix/>
          </a:blip>
          <a:stretch>
            <a:fillRect/>
          </a:stretch>
        </p:blipFill>
        <p:spPr>
          <a:xfrm>
            <a:off x="9975950" y="9192546"/>
            <a:ext cx="4490150" cy="4625900"/>
          </a:xfrm>
          <a:prstGeom prst="rect">
            <a:avLst/>
          </a:prstGeom>
          <a:noFill/>
          <a:ln>
            <a:noFill/>
          </a:ln>
        </p:spPr>
      </p:pic>
      <p:pic>
        <p:nvPicPr>
          <p:cNvPr id="2597" name="Google Shape;2597;p205"/>
          <p:cNvPicPr preferRelativeResize="0"/>
          <p:nvPr/>
        </p:nvPicPr>
        <p:blipFill rotWithShape="1">
          <a:blip r:embed="rId6">
            <a:alphaModFix/>
          </a:blip>
          <a:srcRect r="52682"/>
          <a:stretch/>
        </p:blipFill>
        <p:spPr>
          <a:xfrm>
            <a:off x="25914988" y="13855975"/>
            <a:ext cx="3327149" cy="3281449"/>
          </a:xfrm>
          <a:prstGeom prst="rect">
            <a:avLst/>
          </a:prstGeom>
          <a:noFill/>
          <a:ln>
            <a:noFill/>
          </a:ln>
        </p:spPr>
      </p:pic>
      <p:sp>
        <p:nvSpPr>
          <p:cNvPr id="2598" name="Google Shape;2598;p205"/>
          <p:cNvSpPr txBox="1"/>
          <p:nvPr/>
        </p:nvSpPr>
        <p:spPr>
          <a:xfrm>
            <a:off x="26370075" y="10347575"/>
            <a:ext cx="3000000" cy="3000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2599" name="Google Shape;2599;p205"/>
          <p:cNvSpPr txBox="1"/>
          <p:nvPr/>
        </p:nvSpPr>
        <p:spPr>
          <a:xfrm>
            <a:off x="9742875" y="14155100"/>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General </a:t>
            </a:r>
            <a:endParaRPr sz="5600" b="1">
              <a:solidFill>
                <a:schemeClr val="dk2"/>
              </a:solidFill>
              <a:latin typeface="NVIDIA Sans"/>
              <a:ea typeface="NVIDIA Sans"/>
              <a:cs typeface="NVIDIA Sans"/>
              <a:sym typeface="NVIDIA Sans"/>
            </a:endParaRPr>
          </a:p>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LLM Loop</a:t>
            </a:r>
            <a:endParaRPr/>
          </a:p>
        </p:txBody>
      </p:sp>
      <p:sp>
        <p:nvSpPr>
          <p:cNvPr id="2600" name="Google Shape;2600;p205"/>
          <p:cNvSpPr txBox="1"/>
          <p:nvPr/>
        </p:nvSpPr>
        <p:spPr>
          <a:xfrm>
            <a:off x="17374000" y="6504750"/>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Create Python Code</a:t>
            </a:r>
            <a:endParaRPr/>
          </a:p>
        </p:txBody>
      </p:sp>
      <p:sp>
        <p:nvSpPr>
          <p:cNvPr id="2601" name="Google Shape;2601;p205"/>
          <p:cNvSpPr txBox="1"/>
          <p:nvPr/>
        </p:nvSpPr>
        <p:spPr>
          <a:xfrm>
            <a:off x="17939925" y="9031050"/>
            <a:ext cx="4956300" cy="25119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Make Wikipedia Query</a:t>
            </a:r>
            <a:endParaRPr/>
          </a:p>
        </p:txBody>
      </p:sp>
      <p:sp>
        <p:nvSpPr>
          <p:cNvPr id="2602" name="Google Shape;2602;p205"/>
          <p:cNvSpPr txBox="1"/>
          <p:nvPr/>
        </p:nvSpPr>
        <p:spPr>
          <a:xfrm>
            <a:off x="17828925" y="12808225"/>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Make SQL Code</a:t>
            </a:r>
            <a:endParaRPr/>
          </a:p>
        </p:txBody>
      </p:sp>
    </p:spTree>
  </p:cSld>
  <p:clrMapOvr>
    <a:masterClrMapping/>
  </p:clrMapOvr>
  <mc:AlternateContent xmlns:mc="http://schemas.openxmlformats.org/markup-compatibility/2006" xmlns:p14="http://schemas.microsoft.com/office/powerpoint/2010/main">
    <mc:Choice Requires="p14">
      <p:transition spd="slow" p14:dur="2000" advTm="23976"/>
    </mc:Choice>
    <mc:Fallback xmlns="">
      <p:transition spd="slow" advTm="23976"/>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2606"/>
        <p:cNvGrpSpPr/>
        <p:nvPr/>
      </p:nvGrpSpPr>
      <p:grpSpPr>
        <a:xfrm>
          <a:off x="0" y="0"/>
          <a:ext cx="0" cy="0"/>
          <a:chOff x="0" y="0"/>
          <a:chExt cx="0" cy="0"/>
        </a:xfrm>
      </p:grpSpPr>
      <p:sp>
        <p:nvSpPr>
          <p:cNvPr id="2607" name="Google Shape;2607;p206"/>
          <p:cNvSpPr/>
          <p:nvPr/>
        </p:nvSpPr>
        <p:spPr>
          <a:xfrm rot="5541290" flipH="1">
            <a:off x="7000509" y="6599845"/>
            <a:ext cx="10441017" cy="10255509"/>
          </a:xfrm>
          <a:prstGeom prst="arc">
            <a:avLst>
              <a:gd name="adj1" fmla="val 6792714"/>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08" name="Google Shape;2608;p206"/>
          <p:cNvPicPr preferRelativeResize="0"/>
          <p:nvPr/>
        </p:nvPicPr>
        <p:blipFill>
          <a:blip r:embed="rId3">
            <a:alphaModFix/>
          </a:blip>
          <a:stretch>
            <a:fillRect/>
          </a:stretch>
        </p:blipFill>
        <p:spPr>
          <a:xfrm>
            <a:off x="26217675" y="6350425"/>
            <a:ext cx="3176875" cy="3488750"/>
          </a:xfrm>
          <a:prstGeom prst="rect">
            <a:avLst/>
          </a:prstGeom>
          <a:noFill/>
          <a:ln>
            <a:noFill/>
          </a:ln>
        </p:spPr>
      </p:pic>
      <p:pic>
        <p:nvPicPr>
          <p:cNvPr id="2609" name="Google Shape;2609;p206"/>
          <p:cNvPicPr preferRelativeResize="0"/>
          <p:nvPr/>
        </p:nvPicPr>
        <p:blipFill rotWithShape="1">
          <a:blip r:embed="rId4">
            <a:alphaModFix/>
          </a:blip>
          <a:srcRect b="18969"/>
          <a:stretch/>
        </p:blipFill>
        <p:spPr>
          <a:xfrm>
            <a:off x="25915000" y="10195187"/>
            <a:ext cx="3782226" cy="3064837"/>
          </a:xfrm>
          <a:prstGeom prst="rect">
            <a:avLst/>
          </a:prstGeom>
          <a:noFill/>
          <a:ln>
            <a:noFill/>
          </a:ln>
        </p:spPr>
      </p:pic>
      <p:cxnSp>
        <p:nvCxnSpPr>
          <p:cNvPr id="2610" name="Google Shape;2610;p206"/>
          <p:cNvCxnSpPr/>
          <p:nvPr/>
        </p:nvCxnSpPr>
        <p:spPr>
          <a:xfrm flipH="1">
            <a:off x="16972900" y="8042800"/>
            <a:ext cx="8942100" cy="1337400"/>
          </a:xfrm>
          <a:prstGeom prst="curvedConnector2">
            <a:avLst/>
          </a:prstGeom>
          <a:noFill/>
          <a:ln w="114300" cap="flat" cmpd="sng">
            <a:solidFill>
              <a:schemeClr val="dk2"/>
            </a:solidFill>
            <a:prstDash val="solid"/>
            <a:round/>
            <a:headEnd type="stealth" w="med" len="med"/>
            <a:tailEnd type="none" w="med" len="med"/>
          </a:ln>
        </p:spPr>
      </p:cxnSp>
      <p:cxnSp>
        <p:nvCxnSpPr>
          <p:cNvPr id="2611" name="Google Shape;2611;p206"/>
          <p:cNvCxnSpPr>
            <a:stCxn id="2609" idx="1"/>
          </p:cNvCxnSpPr>
          <p:nvPr/>
        </p:nvCxnSpPr>
        <p:spPr>
          <a:xfrm rot="10800000">
            <a:off x="17374000" y="11668506"/>
            <a:ext cx="8541000" cy="591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612" name="Google Shape;2612;p206"/>
          <p:cNvCxnSpPr/>
          <p:nvPr/>
        </p:nvCxnSpPr>
        <p:spPr>
          <a:xfrm rot="10800000">
            <a:off x="16839175" y="13863500"/>
            <a:ext cx="8942100" cy="1337400"/>
          </a:xfrm>
          <a:prstGeom prst="curvedConnector2">
            <a:avLst/>
          </a:prstGeom>
          <a:noFill/>
          <a:ln w="114300" cap="flat" cmpd="sng">
            <a:solidFill>
              <a:schemeClr val="dk2"/>
            </a:solidFill>
            <a:prstDash val="solid"/>
            <a:round/>
            <a:headEnd type="stealth" w="med" len="med"/>
            <a:tailEnd type="none" w="med" len="med"/>
          </a:ln>
        </p:spPr>
      </p:cxnSp>
      <p:sp>
        <p:nvSpPr>
          <p:cNvPr id="2613" name="Google Shape;2613;p20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Agentic Tool-Calling</a:t>
            </a:r>
            <a:endParaRPr sz="8400"/>
          </a:p>
        </p:txBody>
      </p:sp>
      <p:sp>
        <p:nvSpPr>
          <p:cNvPr id="2614" name="Google Shape;2614;p206"/>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LLM Orchestration Technique</a:t>
            </a:r>
            <a:endParaRPr b="1"/>
          </a:p>
        </p:txBody>
      </p:sp>
      <p:pic>
        <p:nvPicPr>
          <p:cNvPr id="2615" name="Google Shape;2615;p206"/>
          <p:cNvPicPr preferRelativeResize="0"/>
          <p:nvPr/>
        </p:nvPicPr>
        <p:blipFill>
          <a:blip r:embed="rId5">
            <a:alphaModFix/>
          </a:blip>
          <a:stretch>
            <a:fillRect/>
          </a:stretch>
        </p:blipFill>
        <p:spPr>
          <a:xfrm>
            <a:off x="9975950" y="9192546"/>
            <a:ext cx="4490150" cy="4625900"/>
          </a:xfrm>
          <a:prstGeom prst="rect">
            <a:avLst/>
          </a:prstGeom>
          <a:noFill/>
          <a:ln>
            <a:noFill/>
          </a:ln>
        </p:spPr>
      </p:pic>
      <p:pic>
        <p:nvPicPr>
          <p:cNvPr id="2616" name="Google Shape;2616;p206"/>
          <p:cNvPicPr preferRelativeResize="0"/>
          <p:nvPr/>
        </p:nvPicPr>
        <p:blipFill rotWithShape="1">
          <a:blip r:embed="rId6">
            <a:alphaModFix/>
          </a:blip>
          <a:srcRect r="52682"/>
          <a:stretch/>
        </p:blipFill>
        <p:spPr>
          <a:xfrm>
            <a:off x="25914988" y="13855975"/>
            <a:ext cx="3327149" cy="3281449"/>
          </a:xfrm>
          <a:prstGeom prst="rect">
            <a:avLst/>
          </a:prstGeom>
          <a:noFill/>
          <a:ln>
            <a:noFill/>
          </a:ln>
        </p:spPr>
      </p:pic>
      <p:sp>
        <p:nvSpPr>
          <p:cNvPr id="2617" name="Google Shape;2617;p206"/>
          <p:cNvSpPr txBox="1"/>
          <p:nvPr/>
        </p:nvSpPr>
        <p:spPr>
          <a:xfrm>
            <a:off x="26370075" y="10347575"/>
            <a:ext cx="3000000" cy="3000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2618" name="Google Shape;2618;p206"/>
          <p:cNvSpPr/>
          <p:nvPr/>
        </p:nvSpPr>
        <p:spPr>
          <a:xfrm rot="5540801" flipH="1">
            <a:off x="20414145" y="691611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19" name="Google Shape;2619;p206"/>
          <p:cNvPicPr preferRelativeResize="0"/>
          <p:nvPr/>
        </p:nvPicPr>
        <p:blipFill>
          <a:blip r:embed="rId5">
            <a:alphaModFix/>
          </a:blip>
          <a:stretch>
            <a:fillRect/>
          </a:stretch>
        </p:blipFill>
        <p:spPr>
          <a:xfrm>
            <a:off x="20736975" y="7029068"/>
            <a:ext cx="2279761" cy="2348700"/>
          </a:xfrm>
          <a:prstGeom prst="rect">
            <a:avLst/>
          </a:prstGeom>
          <a:noFill/>
          <a:ln>
            <a:noFill/>
          </a:ln>
        </p:spPr>
      </p:pic>
      <p:sp>
        <p:nvSpPr>
          <p:cNvPr id="2620" name="Google Shape;2620;p206"/>
          <p:cNvSpPr/>
          <p:nvPr/>
        </p:nvSpPr>
        <p:spPr>
          <a:xfrm rot="5540801" flipH="1">
            <a:off x="20767095" y="101758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21" name="Google Shape;2621;p206"/>
          <p:cNvPicPr preferRelativeResize="0"/>
          <p:nvPr/>
        </p:nvPicPr>
        <p:blipFill>
          <a:blip r:embed="rId5">
            <a:alphaModFix/>
          </a:blip>
          <a:stretch>
            <a:fillRect/>
          </a:stretch>
        </p:blipFill>
        <p:spPr>
          <a:xfrm>
            <a:off x="21089925" y="10288793"/>
            <a:ext cx="2279761" cy="2348700"/>
          </a:xfrm>
          <a:prstGeom prst="rect">
            <a:avLst/>
          </a:prstGeom>
          <a:noFill/>
          <a:ln>
            <a:noFill/>
          </a:ln>
        </p:spPr>
      </p:pic>
      <p:sp>
        <p:nvSpPr>
          <p:cNvPr id="2622" name="Google Shape;2622;p206"/>
          <p:cNvSpPr/>
          <p:nvPr/>
        </p:nvSpPr>
        <p:spPr>
          <a:xfrm rot="5540801" flipH="1">
            <a:off x="20414145" y="135771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23" name="Google Shape;2623;p206"/>
          <p:cNvPicPr preferRelativeResize="0"/>
          <p:nvPr/>
        </p:nvPicPr>
        <p:blipFill>
          <a:blip r:embed="rId5">
            <a:alphaModFix/>
          </a:blip>
          <a:stretch>
            <a:fillRect/>
          </a:stretch>
        </p:blipFill>
        <p:spPr>
          <a:xfrm>
            <a:off x="20736975" y="13690093"/>
            <a:ext cx="2279761" cy="2348700"/>
          </a:xfrm>
          <a:prstGeom prst="rect">
            <a:avLst/>
          </a:prstGeom>
          <a:noFill/>
          <a:ln>
            <a:noFill/>
          </a:ln>
        </p:spPr>
      </p:pic>
      <p:sp>
        <p:nvSpPr>
          <p:cNvPr id="2624" name="Google Shape;2624;p206"/>
          <p:cNvSpPr txBox="1"/>
          <p:nvPr/>
        </p:nvSpPr>
        <p:spPr>
          <a:xfrm>
            <a:off x="22400350" y="5789100"/>
            <a:ext cx="3000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Code LLM</a:t>
            </a:r>
            <a:endParaRPr/>
          </a:p>
        </p:txBody>
      </p:sp>
      <p:sp>
        <p:nvSpPr>
          <p:cNvPr id="2625" name="Google Shape;2625;p206"/>
          <p:cNvSpPr txBox="1"/>
          <p:nvPr/>
        </p:nvSpPr>
        <p:spPr>
          <a:xfrm>
            <a:off x="23396925" y="9418950"/>
            <a:ext cx="3327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Function LLM</a:t>
            </a:r>
            <a:endParaRPr/>
          </a:p>
        </p:txBody>
      </p:sp>
      <p:sp>
        <p:nvSpPr>
          <p:cNvPr id="2626" name="Google Shape;2626;p206"/>
          <p:cNvSpPr txBox="1"/>
          <p:nvPr/>
        </p:nvSpPr>
        <p:spPr>
          <a:xfrm>
            <a:off x="23016725" y="13315725"/>
            <a:ext cx="3000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SQL LLM</a:t>
            </a:r>
            <a:endParaRPr/>
          </a:p>
        </p:txBody>
      </p:sp>
      <p:sp>
        <p:nvSpPr>
          <p:cNvPr id="2627" name="Google Shape;2627;p206"/>
          <p:cNvSpPr txBox="1"/>
          <p:nvPr/>
        </p:nvSpPr>
        <p:spPr>
          <a:xfrm>
            <a:off x="9742875" y="14155100"/>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Main Agent Loop</a:t>
            </a:r>
            <a:endParaRPr/>
          </a:p>
        </p:txBody>
      </p:sp>
    </p:spTree>
  </p:cSld>
  <p:clrMapOvr>
    <a:masterClrMapping/>
  </p:clrMapOvr>
  <mc:AlternateContent xmlns:mc="http://schemas.openxmlformats.org/markup-compatibility/2006" xmlns:p14="http://schemas.microsoft.com/office/powerpoint/2010/main">
    <mc:Choice Requires="p14">
      <p:transition spd="slow" p14:dur="2000" advTm="80883"/>
    </mc:Choice>
    <mc:Fallback xmlns="">
      <p:transition spd="slow" advTm="80883"/>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2631"/>
        <p:cNvGrpSpPr/>
        <p:nvPr/>
      </p:nvGrpSpPr>
      <p:grpSpPr>
        <a:xfrm>
          <a:off x="0" y="0"/>
          <a:ext cx="0" cy="0"/>
          <a:chOff x="0" y="0"/>
          <a:chExt cx="0" cy="0"/>
        </a:xfrm>
      </p:grpSpPr>
      <p:sp>
        <p:nvSpPr>
          <p:cNvPr id="2632" name="Google Shape;2632;p207"/>
          <p:cNvSpPr/>
          <p:nvPr/>
        </p:nvSpPr>
        <p:spPr>
          <a:xfrm rot="5541290" flipH="1">
            <a:off x="7000509" y="6599845"/>
            <a:ext cx="10441017" cy="10255509"/>
          </a:xfrm>
          <a:prstGeom prst="arc">
            <a:avLst>
              <a:gd name="adj1" fmla="val 5103067"/>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33" name="Google Shape;2633;p207"/>
          <p:cNvPicPr preferRelativeResize="0"/>
          <p:nvPr/>
        </p:nvPicPr>
        <p:blipFill>
          <a:blip r:embed="rId3">
            <a:alphaModFix/>
          </a:blip>
          <a:stretch>
            <a:fillRect/>
          </a:stretch>
        </p:blipFill>
        <p:spPr>
          <a:xfrm>
            <a:off x="26217675" y="6350425"/>
            <a:ext cx="3176875" cy="3488750"/>
          </a:xfrm>
          <a:prstGeom prst="rect">
            <a:avLst/>
          </a:prstGeom>
          <a:noFill/>
          <a:ln>
            <a:noFill/>
          </a:ln>
        </p:spPr>
      </p:pic>
      <p:pic>
        <p:nvPicPr>
          <p:cNvPr id="2634" name="Google Shape;2634;p207"/>
          <p:cNvPicPr preferRelativeResize="0"/>
          <p:nvPr/>
        </p:nvPicPr>
        <p:blipFill rotWithShape="1">
          <a:blip r:embed="rId4">
            <a:alphaModFix/>
          </a:blip>
          <a:srcRect b="18969"/>
          <a:stretch/>
        </p:blipFill>
        <p:spPr>
          <a:xfrm>
            <a:off x="25915000" y="10195187"/>
            <a:ext cx="3782226" cy="3064837"/>
          </a:xfrm>
          <a:prstGeom prst="rect">
            <a:avLst/>
          </a:prstGeom>
          <a:noFill/>
          <a:ln>
            <a:noFill/>
          </a:ln>
        </p:spPr>
      </p:pic>
      <p:cxnSp>
        <p:nvCxnSpPr>
          <p:cNvPr id="2635" name="Google Shape;2635;p207"/>
          <p:cNvCxnSpPr/>
          <p:nvPr/>
        </p:nvCxnSpPr>
        <p:spPr>
          <a:xfrm flipH="1">
            <a:off x="16972900" y="8042800"/>
            <a:ext cx="8942100" cy="1337400"/>
          </a:xfrm>
          <a:prstGeom prst="curvedConnector2">
            <a:avLst/>
          </a:prstGeom>
          <a:noFill/>
          <a:ln w="114300" cap="flat" cmpd="sng">
            <a:solidFill>
              <a:schemeClr val="dk2"/>
            </a:solidFill>
            <a:prstDash val="solid"/>
            <a:round/>
            <a:headEnd type="stealth" w="med" len="med"/>
            <a:tailEnd type="none" w="med" len="med"/>
          </a:ln>
        </p:spPr>
      </p:cxnSp>
      <p:cxnSp>
        <p:nvCxnSpPr>
          <p:cNvPr id="2636" name="Google Shape;2636;p207"/>
          <p:cNvCxnSpPr>
            <a:stCxn id="2634" idx="1"/>
          </p:cNvCxnSpPr>
          <p:nvPr/>
        </p:nvCxnSpPr>
        <p:spPr>
          <a:xfrm rot="10800000">
            <a:off x="17374000" y="11668506"/>
            <a:ext cx="8541000" cy="591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637" name="Google Shape;2637;p207"/>
          <p:cNvCxnSpPr/>
          <p:nvPr/>
        </p:nvCxnSpPr>
        <p:spPr>
          <a:xfrm rot="10800000">
            <a:off x="16839175" y="13863500"/>
            <a:ext cx="8942100" cy="1337400"/>
          </a:xfrm>
          <a:prstGeom prst="curvedConnector2">
            <a:avLst/>
          </a:prstGeom>
          <a:noFill/>
          <a:ln w="114300" cap="flat" cmpd="sng">
            <a:solidFill>
              <a:schemeClr val="dk2"/>
            </a:solidFill>
            <a:prstDash val="solid"/>
            <a:round/>
            <a:headEnd type="stealth" w="med" len="med"/>
            <a:tailEnd type="none" w="med" len="med"/>
          </a:ln>
        </p:spPr>
      </p:cxnSp>
      <p:sp>
        <p:nvSpPr>
          <p:cNvPr id="2638" name="Google Shape;2638;p20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Tooled ReAct Loop</a:t>
            </a:r>
            <a:endParaRPr sz="8400"/>
          </a:p>
        </p:txBody>
      </p:sp>
      <p:sp>
        <p:nvSpPr>
          <p:cNvPr id="2639" name="Google Shape;2639;p207"/>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Reason And Act Loop</a:t>
            </a:r>
            <a:endParaRPr b="1"/>
          </a:p>
        </p:txBody>
      </p:sp>
      <p:pic>
        <p:nvPicPr>
          <p:cNvPr id="2640" name="Google Shape;2640;p207"/>
          <p:cNvPicPr preferRelativeResize="0"/>
          <p:nvPr/>
        </p:nvPicPr>
        <p:blipFill>
          <a:blip r:embed="rId5">
            <a:alphaModFix/>
          </a:blip>
          <a:stretch>
            <a:fillRect/>
          </a:stretch>
        </p:blipFill>
        <p:spPr>
          <a:xfrm>
            <a:off x="9975950" y="9192546"/>
            <a:ext cx="4490150" cy="4625900"/>
          </a:xfrm>
          <a:prstGeom prst="rect">
            <a:avLst/>
          </a:prstGeom>
          <a:noFill/>
          <a:ln>
            <a:noFill/>
          </a:ln>
        </p:spPr>
      </p:pic>
      <p:pic>
        <p:nvPicPr>
          <p:cNvPr id="2641" name="Google Shape;2641;p207"/>
          <p:cNvPicPr preferRelativeResize="0"/>
          <p:nvPr/>
        </p:nvPicPr>
        <p:blipFill rotWithShape="1">
          <a:blip r:embed="rId6">
            <a:alphaModFix/>
          </a:blip>
          <a:srcRect r="52682"/>
          <a:stretch/>
        </p:blipFill>
        <p:spPr>
          <a:xfrm>
            <a:off x="25914988" y="13855975"/>
            <a:ext cx="3327149" cy="3281449"/>
          </a:xfrm>
          <a:prstGeom prst="rect">
            <a:avLst/>
          </a:prstGeom>
          <a:noFill/>
          <a:ln>
            <a:noFill/>
          </a:ln>
        </p:spPr>
      </p:pic>
      <p:sp>
        <p:nvSpPr>
          <p:cNvPr id="2642" name="Google Shape;2642;p207"/>
          <p:cNvSpPr txBox="1"/>
          <p:nvPr/>
        </p:nvSpPr>
        <p:spPr>
          <a:xfrm>
            <a:off x="26370075" y="10347575"/>
            <a:ext cx="3000000" cy="3000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2643" name="Google Shape;2643;p207"/>
          <p:cNvSpPr/>
          <p:nvPr/>
        </p:nvSpPr>
        <p:spPr>
          <a:xfrm rot="5540801" flipH="1">
            <a:off x="20414145" y="691611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44" name="Google Shape;2644;p207"/>
          <p:cNvPicPr preferRelativeResize="0"/>
          <p:nvPr/>
        </p:nvPicPr>
        <p:blipFill>
          <a:blip r:embed="rId5">
            <a:alphaModFix/>
          </a:blip>
          <a:stretch>
            <a:fillRect/>
          </a:stretch>
        </p:blipFill>
        <p:spPr>
          <a:xfrm>
            <a:off x="20736975" y="7029068"/>
            <a:ext cx="2279761" cy="2348700"/>
          </a:xfrm>
          <a:prstGeom prst="rect">
            <a:avLst/>
          </a:prstGeom>
          <a:noFill/>
          <a:ln>
            <a:noFill/>
          </a:ln>
        </p:spPr>
      </p:pic>
      <p:sp>
        <p:nvSpPr>
          <p:cNvPr id="2645" name="Google Shape;2645;p207"/>
          <p:cNvSpPr/>
          <p:nvPr/>
        </p:nvSpPr>
        <p:spPr>
          <a:xfrm rot="5540801" flipH="1">
            <a:off x="20767095" y="101758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46" name="Google Shape;2646;p207"/>
          <p:cNvPicPr preferRelativeResize="0"/>
          <p:nvPr/>
        </p:nvPicPr>
        <p:blipFill>
          <a:blip r:embed="rId5">
            <a:alphaModFix/>
          </a:blip>
          <a:stretch>
            <a:fillRect/>
          </a:stretch>
        </p:blipFill>
        <p:spPr>
          <a:xfrm>
            <a:off x="21089925" y="10288793"/>
            <a:ext cx="2279761" cy="2348700"/>
          </a:xfrm>
          <a:prstGeom prst="rect">
            <a:avLst/>
          </a:prstGeom>
          <a:noFill/>
          <a:ln>
            <a:noFill/>
          </a:ln>
        </p:spPr>
      </p:pic>
      <p:sp>
        <p:nvSpPr>
          <p:cNvPr id="2647" name="Google Shape;2647;p207"/>
          <p:cNvSpPr/>
          <p:nvPr/>
        </p:nvSpPr>
        <p:spPr>
          <a:xfrm rot="5540801" flipH="1">
            <a:off x="20414145" y="135771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48" name="Google Shape;2648;p207"/>
          <p:cNvPicPr preferRelativeResize="0"/>
          <p:nvPr/>
        </p:nvPicPr>
        <p:blipFill>
          <a:blip r:embed="rId5">
            <a:alphaModFix/>
          </a:blip>
          <a:stretch>
            <a:fillRect/>
          </a:stretch>
        </p:blipFill>
        <p:spPr>
          <a:xfrm>
            <a:off x="20736975" y="13690093"/>
            <a:ext cx="2279761" cy="2348700"/>
          </a:xfrm>
          <a:prstGeom prst="rect">
            <a:avLst/>
          </a:prstGeom>
          <a:noFill/>
          <a:ln>
            <a:noFill/>
          </a:ln>
        </p:spPr>
      </p:pic>
      <p:sp>
        <p:nvSpPr>
          <p:cNvPr id="2649" name="Google Shape;2649;p207"/>
          <p:cNvSpPr txBox="1"/>
          <p:nvPr/>
        </p:nvSpPr>
        <p:spPr>
          <a:xfrm>
            <a:off x="22400350" y="5789100"/>
            <a:ext cx="3000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Code LLM</a:t>
            </a:r>
            <a:endParaRPr/>
          </a:p>
        </p:txBody>
      </p:sp>
      <p:sp>
        <p:nvSpPr>
          <p:cNvPr id="2650" name="Google Shape;2650;p207"/>
          <p:cNvSpPr txBox="1"/>
          <p:nvPr/>
        </p:nvSpPr>
        <p:spPr>
          <a:xfrm>
            <a:off x="23396925" y="9418950"/>
            <a:ext cx="3327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Function LLM</a:t>
            </a:r>
            <a:endParaRPr/>
          </a:p>
        </p:txBody>
      </p:sp>
      <p:sp>
        <p:nvSpPr>
          <p:cNvPr id="2651" name="Google Shape;2651;p207"/>
          <p:cNvSpPr txBox="1"/>
          <p:nvPr/>
        </p:nvSpPr>
        <p:spPr>
          <a:xfrm>
            <a:off x="23016725" y="13315725"/>
            <a:ext cx="3000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SQL LLM</a:t>
            </a:r>
            <a:endParaRPr/>
          </a:p>
        </p:txBody>
      </p:sp>
      <p:sp>
        <p:nvSpPr>
          <p:cNvPr id="2652" name="Google Shape;2652;p207"/>
          <p:cNvSpPr txBox="1"/>
          <p:nvPr/>
        </p:nvSpPr>
        <p:spPr>
          <a:xfrm>
            <a:off x="9742875" y="14155100"/>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Main Agent Loop</a:t>
            </a:r>
            <a:endParaRPr/>
          </a:p>
        </p:txBody>
      </p:sp>
      <p:sp>
        <p:nvSpPr>
          <p:cNvPr id="2653" name="Google Shape;2653;p207"/>
          <p:cNvSpPr txBox="1"/>
          <p:nvPr/>
        </p:nvSpPr>
        <p:spPr>
          <a:xfrm>
            <a:off x="430475" y="9495150"/>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rgbClr val="FC4B3E"/>
                </a:solidFill>
                <a:latin typeface="NVIDIA Sans"/>
                <a:ea typeface="NVIDIA Sans"/>
                <a:cs typeface="NVIDIA Sans"/>
                <a:sym typeface="NVIDIA Sans"/>
              </a:rPr>
              <a:t>A tool </a:t>
            </a:r>
            <a:endParaRPr sz="5600" b="1">
              <a:solidFill>
                <a:srgbClr val="FC4B3E"/>
              </a:solidFill>
              <a:latin typeface="NVIDIA Sans"/>
              <a:ea typeface="NVIDIA Sans"/>
              <a:cs typeface="NVIDIA Sans"/>
              <a:sym typeface="NVIDIA Sans"/>
            </a:endParaRPr>
          </a:p>
          <a:p>
            <a:pPr marL="0" lvl="0" indent="0" algn="ctr" rtl="0">
              <a:lnSpc>
                <a:spcPct val="90000"/>
              </a:lnSpc>
              <a:spcBef>
                <a:spcPts val="0"/>
              </a:spcBef>
              <a:spcAft>
                <a:spcPts val="0"/>
              </a:spcAft>
              <a:buNone/>
            </a:pPr>
            <a:r>
              <a:rPr lang="en-US" sz="5600" b="1">
                <a:solidFill>
                  <a:srgbClr val="FC4B3E"/>
                </a:solidFill>
                <a:latin typeface="NVIDIA Sans"/>
                <a:ea typeface="NVIDIA Sans"/>
                <a:cs typeface="NVIDIA Sans"/>
                <a:sym typeface="NVIDIA Sans"/>
              </a:rPr>
              <a:t>wasn’t used?</a:t>
            </a:r>
            <a:endParaRPr>
              <a:solidFill>
                <a:srgbClr val="FC4B3E"/>
              </a:solidFill>
            </a:endParaRPr>
          </a:p>
        </p:txBody>
      </p:sp>
      <p:sp>
        <p:nvSpPr>
          <p:cNvPr id="2654" name="Google Shape;2654;p207"/>
          <p:cNvSpPr/>
          <p:nvPr/>
        </p:nvSpPr>
        <p:spPr>
          <a:xfrm rot="3191090">
            <a:off x="4070143" y="8628640"/>
            <a:ext cx="5276222" cy="2284068"/>
          </a:xfrm>
          <a:prstGeom prst="arc">
            <a:avLst>
              <a:gd name="adj1" fmla="val 1034603"/>
              <a:gd name="adj2" fmla="val 9452568"/>
            </a:avLst>
          </a:prstGeom>
          <a:noFill/>
          <a:ln w="152400" cap="flat" cmpd="sng">
            <a:solidFill>
              <a:srgbClr val="FF0000"/>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Tree>
  </p:cSld>
  <p:clrMapOvr>
    <a:masterClrMapping/>
  </p:clrMapOvr>
  <mc:AlternateContent xmlns:mc="http://schemas.openxmlformats.org/markup-compatibility/2006" xmlns:p14="http://schemas.microsoft.com/office/powerpoint/2010/main">
    <mc:Choice Requires="p14">
      <p:transition spd="slow" p14:dur="2000" advTm="149153"/>
    </mc:Choice>
    <mc:Fallback xmlns="">
      <p:transition spd="slow" advTm="149153"/>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2658"/>
        <p:cNvGrpSpPr/>
        <p:nvPr/>
      </p:nvGrpSpPr>
      <p:grpSpPr>
        <a:xfrm>
          <a:off x="0" y="0"/>
          <a:ext cx="0" cy="0"/>
          <a:chOff x="0" y="0"/>
          <a:chExt cx="0" cy="0"/>
        </a:xfrm>
      </p:grpSpPr>
      <p:sp>
        <p:nvSpPr>
          <p:cNvPr id="2660" name="Google Shape;2660;p208"/>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a:solidFill>
                  <a:srgbClr val="76B900"/>
                </a:solidFill>
                <a:latin typeface="NVIDIA Sans"/>
                <a:ea typeface="NVIDIA Sans"/>
                <a:cs typeface="NVIDIA Sans"/>
                <a:sym typeface="NVIDIA Sans"/>
              </a:rPr>
              <a:t>Part 3: Stateful Systems</a:t>
            </a:r>
            <a:endParaRPr/>
          </a:p>
        </p:txBody>
      </p:sp>
      <p:graphicFrame>
        <p:nvGraphicFramePr>
          <p:cNvPr id="18" name="Google Shape;2120;p181">
            <a:extLst>
              <a:ext uri="{FF2B5EF4-FFF2-40B4-BE49-F238E27FC236}">
                <a16:creationId xmlns:a16="http://schemas.microsoft.com/office/drawing/2014/main" id="{057192B2-FFCD-6B3F-8A99-F3DB8764BFBB}"/>
              </a:ext>
            </a:extLst>
          </p:cNvPr>
          <p:cNvGraphicFramePr/>
          <p:nvPr/>
        </p:nvGraphicFramePr>
        <p:xfrm>
          <a:off x="18651265" y="7034764"/>
          <a:ext cx="15895900" cy="5388675"/>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defTabSz="914400" rtl="0" eaLnBrk="1" fontAlgn="auto" latinLnBrk="0" hangingPunct="1">
                        <a:lnSpc>
                          <a:spcPct val="100000"/>
                        </a:lnSpc>
                        <a:spcBef>
                          <a:spcPts val="0"/>
                        </a:spcBef>
                        <a:spcAft>
                          <a:spcPts val="0"/>
                        </a:spcAft>
                        <a:buClr>
                          <a:srgbClr val="76B900"/>
                        </a:buClr>
                        <a:buSzPts val="5400"/>
                        <a:buFont typeface="NVIDIA Sans"/>
                        <a:buNone/>
                        <a:tabLst/>
                        <a:defRPr/>
                      </a:pPr>
                      <a:r>
                        <a:rPr lang="en-US" sz="4800" u="none" strike="noStrike" cap="none">
                          <a:solidFill>
                            <a:schemeClr val="dk2"/>
                          </a:solidFill>
                        </a:rPr>
                        <a:t>•</a:t>
                      </a:r>
                      <a:endParaRPr lang="en-US"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lgn="ctr">
                      <a:solidFill>
                        <a:srgbClr val="F2F2F2"/>
                      </a:solidFill>
                      <a:prstDash val="solid"/>
                      <a:round/>
                      <a:headEnd type="none" w="sm" len="sm"/>
                      <a:tailEnd type="none" w="sm" len="sm"/>
                    </a:lnB>
                    <a:solidFill>
                      <a:srgbClr val="E6EFEA"/>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a:solidFill>
                            <a:schemeClr val="bg1"/>
                          </a:solidFill>
                        </a:rPr>
                        <a:t>Towards Orchestration and </a:t>
                      </a:r>
                      <a:r>
                        <a:rPr lang="en-US" sz="4800" err="1">
                          <a:solidFill>
                            <a:schemeClr val="bg1"/>
                          </a:solidFill>
                        </a:rPr>
                        <a:t>Agentics</a:t>
                      </a:r>
                      <a:endParaRPr sz="4800">
                        <a:solidFill>
                          <a:schemeClr val="bg1"/>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lgn="ctr">
                      <a:solidFill>
                        <a:srgbClr val="F2F2F2"/>
                      </a:solidFill>
                      <a:prstDash val="solid"/>
                      <a:round/>
                      <a:headEnd type="none" w="sm" len="sm"/>
                      <a:tailEnd type="none" w="sm" len="sm"/>
                    </a:lnB>
                    <a:solidFill>
                      <a:srgbClr val="E6EFEA"/>
                    </a:solidFill>
                  </a:tcPr>
                </a:tc>
                <a:extLst>
                  <a:ext uri="{0D108BD9-81ED-4DB2-BD59-A6C34878D82A}">
                    <a16:rowId xmlns:a16="http://schemas.microsoft.com/office/drawing/2014/main" val="10000"/>
                  </a:ext>
                </a:extLst>
              </a:tr>
              <a:tr h="1796225">
                <a:tc>
                  <a:txBody>
                    <a:bodyPr/>
                    <a:lstStyle/>
                    <a:p>
                      <a:pPr marL="0" marR="0" lvl="0" indent="0" algn="ctr" defTabSz="914400" rtl="0" eaLnBrk="1" fontAlgn="auto" latinLnBrk="0" hangingPunct="1">
                        <a:lnSpc>
                          <a:spcPct val="100000"/>
                        </a:lnSpc>
                        <a:spcBef>
                          <a:spcPts val="0"/>
                        </a:spcBef>
                        <a:spcAft>
                          <a:spcPts val="0"/>
                        </a:spcAft>
                        <a:buClr>
                          <a:srgbClr val="76B900"/>
                        </a:buClr>
                        <a:buSzPts val="5400"/>
                        <a:buFont typeface="NVIDIA Sans"/>
                        <a:buNone/>
                        <a:tabLst/>
                        <a:defRPr/>
                      </a:pPr>
                      <a:r>
                        <a:rPr kumimoji="0" lang="en-US" sz="4800" b="1" i="0" u="none" strike="noStrike" kern="0" cap="none" spc="0" normalizeH="0" baseline="0" noProof="0">
                          <a:ln>
                            <a:noFill/>
                          </a:ln>
                          <a:solidFill>
                            <a:srgbClr val="FFFFFF"/>
                          </a:solidFill>
                          <a:effectLst/>
                          <a:uLnTx/>
                          <a:uFillTx/>
                          <a:latin typeface="NVIDIA Sans"/>
                          <a:cs typeface="NVIDIA Sans"/>
                          <a:sym typeface="Arial"/>
                        </a:rPr>
                        <a:t>•</a:t>
                      </a:r>
                    </a:p>
                  </a:txBody>
                  <a:tcPr marL="91450" marR="91450" marT="0" marB="0" anchor="ctr">
                    <a:lnL w="19050" cap="flat" cmpd="sng">
                      <a:solidFill>
                        <a:srgbClr val="F2F2F2"/>
                      </a:solidFill>
                      <a:prstDash val="solid"/>
                      <a:round/>
                      <a:headEnd type="none" w="sm" len="sm"/>
                      <a:tailEnd type="none" w="sm" len="sm"/>
                    </a:lnL>
                    <a:lnR w="19050" cap="flat" cmpd="sng" algn="ctr">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00634B"/>
                    </a:solidFill>
                  </a:tcPr>
                </a:tc>
                <a:tc>
                  <a:txBody>
                    <a:bodyPr/>
                    <a:lstStyle/>
                    <a:p>
                      <a:pPr marL="457200" lvl="0" indent="0" algn="l" rtl="0">
                        <a:spcBef>
                          <a:spcPts val="0"/>
                        </a:spcBef>
                        <a:spcAft>
                          <a:spcPts val="0"/>
                        </a:spcAft>
                        <a:buClr>
                          <a:schemeClr val="lt1"/>
                        </a:buClr>
                        <a:buSzPts val="1100"/>
                        <a:buFont typeface="Arial"/>
                        <a:buNone/>
                      </a:pPr>
                      <a:r>
                        <a:rPr lang="en-US" sz="4800" b="1">
                          <a:solidFill>
                            <a:schemeClr val="tx1"/>
                          </a:solidFill>
                        </a:rPr>
                        <a:t>[Optional] Towards Multi-Agent Systems</a:t>
                      </a:r>
                      <a:endParaRPr sz="4800" b="1">
                        <a:solidFill>
                          <a:schemeClr val="tx1"/>
                        </a:solidFill>
                      </a:endParaRPr>
                    </a:p>
                  </a:txBody>
                  <a:tcPr marL="0" marR="365750" marT="0" marB="0" anchor="ctr">
                    <a:lnL w="19050" cap="flat" cmpd="sng" algn="ctr">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028564"/>
                    </a:solidFill>
                  </a:tcPr>
                </a:tc>
                <a:extLst>
                  <a:ext uri="{0D108BD9-81ED-4DB2-BD59-A6C34878D82A}">
                    <a16:rowId xmlns:a16="http://schemas.microsoft.com/office/drawing/2014/main" val="1329891891"/>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dk2"/>
                          </a:solidFill>
                        </a:rPr>
                        <a:t>•</a:t>
                      </a:r>
                      <a:endParaRPr sz="4800"/>
                    </a:p>
                  </a:txBody>
                  <a:tcPr marL="91450" marR="91450" marT="0" marB="0" anchor="ctr">
                    <a:lnL w="19050" cap="flat" cmpd="sng">
                      <a:solidFill>
                        <a:srgbClr val="F2F2F2"/>
                      </a:solidFill>
                      <a:prstDash val="solid"/>
                      <a:round/>
                      <a:headEnd type="none" w="sm" len="sm"/>
                      <a:tailEnd type="none" w="sm" len="sm"/>
                    </a:lnL>
                    <a:lnR w="19050" cap="flat" cmpd="sng" algn="ctr">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EEA"/>
                    </a:solidFill>
                  </a:tcPr>
                </a:tc>
                <a:tc>
                  <a:txBody>
                    <a:bodyPr/>
                    <a:lstStyle/>
                    <a:p>
                      <a:pPr marL="457200" lvl="0" indent="0" algn="l" rtl="0">
                        <a:spcBef>
                          <a:spcPts val="0"/>
                        </a:spcBef>
                        <a:spcAft>
                          <a:spcPts val="0"/>
                        </a:spcAft>
                        <a:buClr>
                          <a:schemeClr val="lt1"/>
                        </a:buClr>
                        <a:buSzPts val="1100"/>
                        <a:buFont typeface="Arial"/>
                        <a:buNone/>
                      </a:pPr>
                      <a:r>
                        <a:rPr lang="en-US" sz="4800" b="1">
                          <a:solidFill>
                            <a:schemeClr val="lt1"/>
                          </a:solidFill>
                        </a:rPr>
                        <a:t>[Assessment] Image Generator Pipeline</a:t>
                      </a:r>
                      <a:endParaRPr sz="4800" b="1">
                        <a:solidFill>
                          <a:schemeClr val="lt1"/>
                        </a:solidFill>
                      </a:endParaRPr>
                    </a:p>
                  </a:txBody>
                  <a:tcPr marL="0" marR="365750" marT="0" marB="0" anchor="ctr">
                    <a:lnL w="19050" cap="flat" cmpd="sng" algn="ctr">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E6EEEA"/>
                    </a:solidFill>
                  </a:tcPr>
                </a:tc>
                <a:extLst>
                  <a:ext uri="{0D108BD9-81ED-4DB2-BD59-A6C34878D82A}">
                    <a16:rowId xmlns:a16="http://schemas.microsoft.com/office/drawing/2014/main" val="47583688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41971"/>
    </mc:Choice>
    <mc:Fallback xmlns="">
      <p:transition spd="slow" advTm="41971"/>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2690"/>
        <p:cNvGrpSpPr/>
        <p:nvPr/>
      </p:nvGrpSpPr>
      <p:grpSpPr>
        <a:xfrm>
          <a:off x="0" y="0"/>
          <a:ext cx="0" cy="0"/>
          <a:chOff x="0" y="0"/>
          <a:chExt cx="0" cy="0"/>
        </a:xfrm>
      </p:grpSpPr>
      <p:sp>
        <p:nvSpPr>
          <p:cNvPr id="2691" name="Google Shape;2691;p210"/>
          <p:cNvSpPr/>
          <p:nvPr/>
        </p:nvSpPr>
        <p:spPr>
          <a:xfrm rot="5541290" flipH="1">
            <a:off x="7000509" y="6599845"/>
            <a:ext cx="10441017" cy="10255509"/>
          </a:xfrm>
          <a:prstGeom prst="arc">
            <a:avLst>
              <a:gd name="adj1" fmla="val 5103067"/>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692" name="Google Shape;2692;p210"/>
          <p:cNvPicPr preferRelativeResize="0"/>
          <p:nvPr/>
        </p:nvPicPr>
        <p:blipFill>
          <a:blip r:embed="rId3">
            <a:alphaModFix/>
          </a:blip>
          <a:stretch>
            <a:fillRect/>
          </a:stretch>
        </p:blipFill>
        <p:spPr>
          <a:xfrm>
            <a:off x="26217675" y="6350425"/>
            <a:ext cx="3176875" cy="3488750"/>
          </a:xfrm>
          <a:prstGeom prst="rect">
            <a:avLst/>
          </a:prstGeom>
          <a:noFill/>
          <a:ln>
            <a:noFill/>
          </a:ln>
        </p:spPr>
      </p:pic>
      <p:pic>
        <p:nvPicPr>
          <p:cNvPr id="2693" name="Google Shape;2693;p210"/>
          <p:cNvPicPr preferRelativeResize="0"/>
          <p:nvPr/>
        </p:nvPicPr>
        <p:blipFill rotWithShape="1">
          <a:blip r:embed="rId4">
            <a:alphaModFix/>
          </a:blip>
          <a:srcRect b="18969"/>
          <a:stretch/>
        </p:blipFill>
        <p:spPr>
          <a:xfrm>
            <a:off x="25915000" y="10195187"/>
            <a:ext cx="3782226" cy="3064837"/>
          </a:xfrm>
          <a:prstGeom prst="rect">
            <a:avLst/>
          </a:prstGeom>
          <a:noFill/>
          <a:ln>
            <a:noFill/>
          </a:ln>
        </p:spPr>
      </p:pic>
      <p:cxnSp>
        <p:nvCxnSpPr>
          <p:cNvPr id="2694" name="Google Shape;2694;p210"/>
          <p:cNvCxnSpPr/>
          <p:nvPr/>
        </p:nvCxnSpPr>
        <p:spPr>
          <a:xfrm flipH="1">
            <a:off x="16972900" y="8042800"/>
            <a:ext cx="8942100" cy="1337400"/>
          </a:xfrm>
          <a:prstGeom prst="curvedConnector2">
            <a:avLst/>
          </a:prstGeom>
          <a:noFill/>
          <a:ln w="114300" cap="flat" cmpd="sng">
            <a:solidFill>
              <a:schemeClr val="dk2"/>
            </a:solidFill>
            <a:prstDash val="solid"/>
            <a:round/>
            <a:headEnd type="stealth" w="med" len="med"/>
            <a:tailEnd type="none" w="med" len="med"/>
          </a:ln>
        </p:spPr>
      </p:cxnSp>
      <p:cxnSp>
        <p:nvCxnSpPr>
          <p:cNvPr id="2695" name="Google Shape;2695;p210"/>
          <p:cNvCxnSpPr>
            <a:stCxn id="2693" idx="1"/>
          </p:cNvCxnSpPr>
          <p:nvPr/>
        </p:nvCxnSpPr>
        <p:spPr>
          <a:xfrm rot="10800000">
            <a:off x="17374000" y="11668506"/>
            <a:ext cx="8541000" cy="591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696" name="Google Shape;2696;p210"/>
          <p:cNvCxnSpPr/>
          <p:nvPr/>
        </p:nvCxnSpPr>
        <p:spPr>
          <a:xfrm rot="10800000">
            <a:off x="16839175" y="13863500"/>
            <a:ext cx="8942100" cy="1337400"/>
          </a:xfrm>
          <a:prstGeom prst="curvedConnector2">
            <a:avLst/>
          </a:prstGeom>
          <a:noFill/>
          <a:ln w="114300" cap="flat" cmpd="sng">
            <a:solidFill>
              <a:schemeClr val="dk2"/>
            </a:solidFill>
            <a:prstDash val="solid"/>
            <a:round/>
            <a:headEnd type="stealth" w="med" len="med"/>
            <a:tailEnd type="none" w="med" len="med"/>
          </a:ln>
        </p:spPr>
      </p:cxnSp>
      <p:sp>
        <p:nvSpPr>
          <p:cNvPr id="2697" name="Google Shape;2697;p210"/>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Tooled ReAct Loop</a:t>
            </a:r>
            <a:endParaRPr sz="8400"/>
          </a:p>
        </p:txBody>
      </p:sp>
      <p:sp>
        <p:nvSpPr>
          <p:cNvPr id="2698" name="Google Shape;2698;p210"/>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Reason And Act Loop</a:t>
            </a:r>
            <a:endParaRPr b="1"/>
          </a:p>
        </p:txBody>
      </p:sp>
      <p:pic>
        <p:nvPicPr>
          <p:cNvPr id="2699" name="Google Shape;2699;p210"/>
          <p:cNvPicPr preferRelativeResize="0"/>
          <p:nvPr/>
        </p:nvPicPr>
        <p:blipFill>
          <a:blip r:embed="rId5">
            <a:alphaModFix/>
          </a:blip>
          <a:stretch>
            <a:fillRect/>
          </a:stretch>
        </p:blipFill>
        <p:spPr>
          <a:xfrm>
            <a:off x="9975950" y="9192546"/>
            <a:ext cx="4490150" cy="4625900"/>
          </a:xfrm>
          <a:prstGeom prst="rect">
            <a:avLst/>
          </a:prstGeom>
          <a:noFill/>
          <a:ln>
            <a:noFill/>
          </a:ln>
        </p:spPr>
      </p:pic>
      <p:pic>
        <p:nvPicPr>
          <p:cNvPr id="2700" name="Google Shape;2700;p210"/>
          <p:cNvPicPr preferRelativeResize="0"/>
          <p:nvPr/>
        </p:nvPicPr>
        <p:blipFill rotWithShape="1">
          <a:blip r:embed="rId6">
            <a:alphaModFix/>
          </a:blip>
          <a:srcRect r="52682"/>
          <a:stretch/>
        </p:blipFill>
        <p:spPr>
          <a:xfrm>
            <a:off x="25914988" y="13855975"/>
            <a:ext cx="3327149" cy="3281449"/>
          </a:xfrm>
          <a:prstGeom prst="rect">
            <a:avLst/>
          </a:prstGeom>
          <a:noFill/>
          <a:ln>
            <a:noFill/>
          </a:ln>
        </p:spPr>
      </p:pic>
      <p:sp>
        <p:nvSpPr>
          <p:cNvPr id="2701" name="Google Shape;2701;p210"/>
          <p:cNvSpPr txBox="1"/>
          <p:nvPr/>
        </p:nvSpPr>
        <p:spPr>
          <a:xfrm>
            <a:off x="26370075" y="10347575"/>
            <a:ext cx="3000000" cy="3000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2702" name="Google Shape;2702;p210"/>
          <p:cNvSpPr/>
          <p:nvPr/>
        </p:nvSpPr>
        <p:spPr>
          <a:xfrm rot="5540801" flipH="1">
            <a:off x="20414145" y="691611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703" name="Google Shape;2703;p210"/>
          <p:cNvPicPr preferRelativeResize="0"/>
          <p:nvPr/>
        </p:nvPicPr>
        <p:blipFill>
          <a:blip r:embed="rId5">
            <a:alphaModFix/>
          </a:blip>
          <a:stretch>
            <a:fillRect/>
          </a:stretch>
        </p:blipFill>
        <p:spPr>
          <a:xfrm>
            <a:off x="20736975" y="7029068"/>
            <a:ext cx="2279761" cy="2348700"/>
          </a:xfrm>
          <a:prstGeom prst="rect">
            <a:avLst/>
          </a:prstGeom>
          <a:noFill/>
          <a:ln>
            <a:noFill/>
          </a:ln>
        </p:spPr>
      </p:pic>
      <p:sp>
        <p:nvSpPr>
          <p:cNvPr id="2704" name="Google Shape;2704;p210"/>
          <p:cNvSpPr/>
          <p:nvPr/>
        </p:nvSpPr>
        <p:spPr>
          <a:xfrm rot="5540801" flipH="1">
            <a:off x="20767095" y="101758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705" name="Google Shape;2705;p210"/>
          <p:cNvPicPr preferRelativeResize="0"/>
          <p:nvPr/>
        </p:nvPicPr>
        <p:blipFill>
          <a:blip r:embed="rId5">
            <a:alphaModFix/>
          </a:blip>
          <a:stretch>
            <a:fillRect/>
          </a:stretch>
        </p:blipFill>
        <p:spPr>
          <a:xfrm>
            <a:off x="21089925" y="10288793"/>
            <a:ext cx="2279761" cy="2348700"/>
          </a:xfrm>
          <a:prstGeom prst="rect">
            <a:avLst/>
          </a:prstGeom>
          <a:noFill/>
          <a:ln>
            <a:noFill/>
          </a:ln>
        </p:spPr>
      </p:pic>
      <p:sp>
        <p:nvSpPr>
          <p:cNvPr id="2706" name="Google Shape;2706;p210"/>
          <p:cNvSpPr/>
          <p:nvPr/>
        </p:nvSpPr>
        <p:spPr>
          <a:xfrm rot="5540801" flipH="1">
            <a:off x="20414145" y="135771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707" name="Google Shape;2707;p210"/>
          <p:cNvPicPr preferRelativeResize="0"/>
          <p:nvPr/>
        </p:nvPicPr>
        <p:blipFill>
          <a:blip r:embed="rId5">
            <a:alphaModFix/>
          </a:blip>
          <a:stretch>
            <a:fillRect/>
          </a:stretch>
        </p:blipFill>
        <p:spPr>
          <a:xfrm>
            <a:off x="20736975" y="13690093"/>
            <a:ext cx="2279761" cy="2348700"/>
          </a:xfrm>
          <a:prstGeom prst="rect">
            <a:avLst/>
          </a:prstGeom>
          <a:noFill/>
          <a:ln>
            <a:noFill/>
          </a:ln>
        </p:spPr>
      </p:pic>
      <p:sp>
        <p:nvSpPr>
          <p:cNvPr id="2708" name="Google Shape;2708;p210"/>
          <p:cNvSpPr txBox="1"/>
          <p:nvPr/>
        </p:nvSpPr>
        <p:spPr>
          <a:xfrm>
            <a:off x="22400350" y="5789100"/>
            <a:ext cx="3000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Code LLM</a:t>
            </a:r>
            <a:endParaRPr/>
          </a:p>
        </p:txBody>
      </p:sp>
      <p:sp>
        <p:nvSpPr>
          <p:cNvPr id="2709" name="Google Shape;2709;p210"/>
          <p:cNvSpPr txBox="1"/>
          <p:nvPr/>
        </p:nvSpPr>
        <p:spPr>
          <a:xfrm>
            <a:off x="23396925" y="9418950"/>
            <a:ext cx="3327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Function LLM</a:t>
            </a:r>
            <a:endParaRPr/>
          </a:p>
        </p:txBody>
      </p:sp>
      <p:sp>
        <p:nvSpPr>
          <p:cNvPr id="2710" name="Google Shape;2710;p210"/>
          <p:cNvSpPr txBox="1"/>
          <p:nvPr/>
        </p:nvSpPr>
        <p:spPr>
          <a:xfrm>
            <a:off x="23016725" y="13315725"/>
            <a:ext cx="30000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SQL LLM</a:t>
            </a:r>
            <a:endParaRPr/>
          </a:p>
        </p:txBody>
      </p:sp>
      <p:sp>
        <p:nvSpPr>
          <p:cNvPr id="2711" name="Google Shape;2711;p210"/>
          <p:cNvSpPr txBox="1"/>
          <p:nvPr/>
        </p:nvSpPr>
        <p:spPr>
          <a:xfrm>
            <a:off x="9742875" y="14155100"/>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Main Agent Loop</a:t>
            </a:r>
            <a:endParaRPr/>
          </a:p>
        </p:txBody>
      </p:sp>
      <p:sp>
        <p:nvSpPr>
          <p:cNvPr id="2712" name="Google Shape;2712;p210"/>
          <p:cNvSpPr txBox="1"/>
          <p:nvPr/>
        </p:nvSpPr>
        <p:spPr>
          <a:xfrm>
            <a:off x="430475" y="9495150"/>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rgbClr val="FC4B3E"/>
                </a:solidFill>
                <a:latin typeface="NVIDIA Sans"/>
                <a:ea typeface="NVIDIA Sans"/>
                <a:cs typeface="NVIDIA Sans"/>
                <a:sym typeface="NVIDIA Sans"/>
              </a:rPr>
              <a:t>Was a tool used?</a:t>
            </a:r>
            <a:endParaRPr>
              <a:solidFill>
                <a:srgbClr val="FC4B3E"/>
              </a:solidFill>
            </a:endParaRPr>
          </a:p>
        </p:txBody>
      </p:sp>
      <p:sp>
        <p:nvSpPr>
          <p:cNvPr id="2713" name="Google Shape;2713;p210"/>
          <p:cNvSpPr/>
          <p:nvPr/>
        </p:nvSpPr>
        <p:spPr>
          <a:xfrm rot="3191090">
            <a:off x="4070143" y="8628640"/>
            <a:ext cx="5276222" cy="2284068"/>
          </a:xfrm>
          <a:prstGeom prst="arc">
            <a:avLst>
              <a:gd name="adj1" fmla="val 1034603"/>
              <a:gd name="adj2" fmla="val 9452568"/>
            </a:avLst>
          </a:prstGeom>
          <a:noFill/>
          <a:ln w="152400" cap="flat" cmpd="sng">
            <a:solidFill>
              <a:srgbClr val="FF0000"/>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Tree>
  </p:cSld>
  <p:clrMapOvr>
    <a:masterClrMapping/>
  </p:clrMapOvr>
  <mc:AlternateContent xmlns:mc="http://schemas.openxmlformats.org/markup-compatibility/2006" xmlns:p14="http://schemas.microsoft.com/office/powerpoint/2010/main">
    <mc:Choice Requires="p14">
      <p:transition spd="slow" p14:dur="2000" advTm="60544"/>
    </mc:Choice>
    <mc:Fallback xmlns="">
      <p:transition spd="slow" advTm="60544"/>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2717"/>
        <p:cNvGrpSpPr/>
        <p:nvPr/>
      </p:nvGrpSpPr>
      <p:grpSpPr>
        <a:xfrm>
          <a:off x="0" y="0"/>
          <a:ext cx="0" cy="0"/>
          <a:chOff x="0" y="0"/>
          <a:chExt cx="0" cy="0"/>
        </a:xfrm>
      </p:grpSpPr>
      <p:sp>
        <p:nvSpPr>
          <p:cNvPr id="2718" name="Google Shape;2718;p211"/>
          <p:cNvSpPr/>
          <p:nvPr/>
        </p:nvSpPr>
        <p:spPr>
          <a:xfrm rot="5541290" flipH="1">
            <a:off x="5282959" y="6599845"/>
            <a:ext cx="10441017" cy="10255509"/>
          </a:xfrm>
          <a:prstGeom prst="arc">
            <a:avLst>
              <a:gd name="adj1" fmla="val 5103067"/>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19" name="Google Shape;2719;p211"/>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Multi-Agent System</a:t>
            </a:r>
            <a:endParaRPr sz="8400"/>
          </a:p>
        </p:txBody>
      </p:sp>
      <p:sp>
        <p:nvSpPr>
          <p:cNvPr id="2720" name="Google Shape;2720;p211"/>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Generic Definition</a:t>
            </a:r>
            <a:endParaRPr b="1"/>
          </a:p>
        </p:txBody>
      </p:sp>
      <p:pic>
        <p:nvPicPr>
          <p:cNvPr id="2721" name="Google Shape;2721;p211"/>
          <p:cNvPicPr preferRelativeResize="0"/>
          <p:nvPr/>
        </p:nvPicPr>
        <p:blipFill>
          <a:blip r:embed="rId3">
            <a:alphaModFix/>
          </a:blip>
          <a:stretch>
            <a:fillRect/>
          </a:stretch>
        </p:blipFill>
        <p:spPr>
          <a:xfrm>
            <a:off x="8258400" y="9192546"/>
            <a:ext cx="4490150" cy="4625900"/>
          </a:xfrm>
          <a:prstGeom prst="rect">
            <a:avLst/>
          </a:prstGeom>
          <a:noFill/>
          <a:ln>
            <a:noFill/>
          </a:ln>
        </p:spPr>
      </p:pic>
      <p:sp>
        <p:nvSpPr>
          <p:cNvPr id="2722" name="Google Shape;2722;p211"/>
          <p:cNvSpPr txBox="1"/>
          <p:nvPr/>
        </p:nvSpPr>
        <p:spPr>
          <a:xfrm>
            <a:off x="8025325" y="14155100"/>
            <a:ext cx="4956300" cy="960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Agent Loop 1</a:t>
            </a:r>
            <a:endParaRPr/>
          </a:p>
        </p:txBody>
      </p:sp>
      <p:sp>
        <p:nvSpPr>
          <p:cNvPr id="2723" name="Google Shape;2723;p211"/>
          <p:cNvSpPr/>
          <p:nvPr/>
        </p:nvSpPr>
        <p:spPr>
          <a:xfrm rot="5541290" flipH="1">
            <a:off x="22172284" y="6599845"/>
            <a:ext cx="10441017" cy="10255509"/>
          </a:xfrm>
          <a:prstGeom prst="arc">
            <a:avLst>
              <a:gd name="adj1" fmla="val 5103067"/>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724" name="Google Shape;2724;p211"/>
          <p:cNvPicPr preferRelativeResize="0"/>
          <p:nvPr/>
        </p:nvPicPr>
        <p:blipFill>
          <a:blip r:embed="rId3">
            <a:alphaModFix/>
          </a:blip>
          <a:stretch>
            <a:fillRect/>
          </a:stretch>
        </p:blipFill>
        <p:spPr>
          <a:xfrm>
            <a:off x="25147725" y="9192546"/>
            <a:ext cx="4490150" cy="4625900"/>
          </a:xfrm>
          <a:prstGeom prst="rect">
            <a:avLst/>
          </a:prstGeom>
          <a:noFill/>
          <a:ln>
            <a:noFill/>
          </a:ln>
        </p:spPr>
      </p:pic>
      <p:sp>
        <p:nvSpPr>
          <p:cNvPr id="2725" name="Google Shape;2725;p211"/>
          <p:cNvSpPr txBox="1"/>
          <p:nvPr/>
        </p:nvSpPr>
        <p:spPr>
          <a:xfrm>
            <a:off x="24914650" y="14155100"/>
            <a:ext cx="4956300" cy="960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Agent Loop 2</a:t>
            </a:r>
            <a:endParaRPr/>
          </a:p>
        </p:txBody>
      </p:sp>
      <p:sp>
        <p:nvSpPr>
          <p:cNvPr id="2726" name="Google Shape;2726;p211"/>
          <p:cNvSpPr/>
          <p:nvPr/>
        </p:nvSpPr>
        <p:spPr>
          <a:xfrm rot="5540801" flipH="1">
            <a:off x="17471795" y="80421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727" name="Google Shape;2727;p211"/>
          <p:cNvPicPr preferRelativeResize="0"/>
          <p:nvPr/>
        </p:nvPicPr>
        <p:blipFill>
          <a:blip r:embed="rId3">
            <a:alphaModFix/>
          </a:blip>
          <a:stretch>
            <a:fillRect/>
          </a:stretch>
        </p:blipFill>
        <p:spPr>
          <a:xfrm>
            <a:off x="17794625" y="8155093"/>
            <a:ext cx="2279761" cy="2348700"/>
          </a:xfrm>
          <a:prstGeom prst="rect">
            <a:avLst/>
          </a:prstGeom>
          <a:noFill/>
          <a:ln>
            <a:noFill/>
          </a:ln>
        </p:spPr>
      </p:pic>
      <p:sp>
        <p:nvSpPr>
          <p:cNvPr id="2728" name="Google Shape;2728;p211"/>
          <p:cNvSpPr/>
          <p:nvPr/>
        </p:nvSpPr>
        <p:spPr>
          <a:xfrm rot="5540801" flipH="1">
            <a:off x="17295332" y="1511196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729" name="Google Shape;2729;p211"/>
          <p:cNvPicPr preferRelativeResize="0"/>
          <p:nvPr/>
        </p:nvPicPr>
        <p:blipFill>
          <a:blip r:embed="rId3">
            <a:alphaModFix/>
          </a:blip>
          <a:stretch>
            <a:fillRect/>
          </a:stretch>
        </p:blipFill>
        <p:spPr>
          <a:xfrm>
            <a:off x="17618163" y="15224918"/>
            <a:ext cx="2279761" cy="2348700"/>
          </a:xfrm>
          <a:prstGeom prst="rect">
            <a:avLst/>
          </a:prstGeom>
          <a:noFill/>
          <a:ln>
            <a:noFill/>
          </a:ln>
        </p:spPr>
      </p:pic>
      <p:sp>
        <p:nvSpPr>
          <p:cNvPr id="2730" name="Google Shape;2730;p211"/>
          <p:cNvSpPr/>
          <p:nvPr/>
        </p:nvSpPr>
        <p:spPr>
          <a:xfrm rot="5540801" flipH="1">
            <a:off x="29667982" y="2747279"/>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731" name="Google Shape;2731;p211"/>
          <p:cNvPicPr preferRelativeResize="0"/>
          <p:nvPr/>
        </p:nvPicPr>
        <p:blipFill>
          <a:blip r:embed="rId3">
            <a:alphaModFix/>
          </a:blip>
          <a:stretch>
            <a:fillRect/>
          </a:stretch>
        </p:blipFill>
        <p:spPr>
          <a:xfrm>
            <a:off x="29990813" y="2860231"/>
            <a:ext cx="2279761" cy="2348700"/>
          </a:xfrm>
          <a:prstGeom prst="rect">
            <a:avLst/>
          </a:prstGeom>
          <a:noFill/>
          <a:ln>
            <a:noFill/>
          </a:ln>
        </p:spPr>
      </p:pic>
      <p:sp>
        <p:nvSpPr>
          <p:cNvPr id="2732" name="Google Shape;2732;p211"/>
          <p:cNvSpPr/>
          <p:nvPr/>
        </p:nvSpPr>
        <p:spPr>
          <a:xfrm rot="5540801" flipH="1">
            <a:off x="3524632" y="463021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733" name="Google Shape;2733;p211"/>
          <p:cNvPicPr preferRelativeResize="0"/>
          <p:nvPr/>
        </p:nvPicPr>
        <p:blipFill>
          <a:blip r:embed="rId3">
            <a:alphaModFix/>
          </a:blip>
          <a:stretch>
            <a:fillRect/>
          </a:stretch>
        </p:blipFill>
        <p:spPr>
          <a:xfrm>
            <a:off x="3847463" y="4743168"/>
            <a:ext cx="2279761" cy="23487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0905"/>
    </mc:Choice>
    <mc:Fallback xmlns="">
      <p:transition spd="slow" advTm="60905"/>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2737"/>
        <p:cNvGrpSpPr/>
        <p:nvPr/>
      </p:nvGrpSpPr>
      <p:grpSpPr>
        <a:xfrm>
          <a:off x="0" y="0"/>
          <a:ext cx="0" cy="0"/>
          <a:chOff x="0" y="0"/>
          <a:chExt cx="0" cy="0"/>
        </a:xfrm>
      </p:grpSpPr>
      <p:sp>
        <p:nvSpPr>
          <p:cNvPr id="2738" name="Google Shape;2738;p212"/>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7200"/>
              <a:buFont typeface="NVIDIA Sans"/>
              <a:buNone/>
            </a:pPr>
            <a:r>
              <a:rPr lang="en-US" sz="8400"/>
              <a:t>Data Pipeline</a:t>
            </a:r>
            <a:endParaRPr sz="8400"/>
          </a:p>
        </p:txBody>
      </p:sp>
      <p:sp>
        <p:nvSpPr>
          <p:cNvPr id="2739" name="Google Shape;2739;p212"/>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Per-Agent Behavior</a:t>
            </a:r>
            <a:endParaRPr sz="5400" b="1"/>
          </a:p>
        </p:txBody>
      </p:sp>
      <p:pic>
        <p:nvPicPr>
          <p:cNvPr id="2740" name="Google Shape;2740;p212"/>
          <p:cNvPicPr preferRelativeResize="0"/>
          <p:nvPr/>
        </p:nvPicPr>
        <p:blipFill rotWithShape="1">
          <a:blip r:embed="rId3">
            <a:alphaModFix/>
          </a:blip>
          <a:srcRect t="22504" b="46404"/>
          <a:stretch/>
        </p:blipFill>
        <p:spPr>
          <a:xfrm>
            <a:off x="26235400" y="4666363"/>
            <a:ext cx="2418875" cy="939363"/>
          </a:xfrm>
          <a:prstGeom prst="rect">
            <a:avLst/>
          </a:prstGeom>
          <a:noFill/>
          <a:ln>
            <a:noFill/>
          </a:ln>
        </p:spPr>
      </p:pic>
      <p:grpSp>
        <p:nvGrpSpPr>
          <p:cNvPr id="2741" name="Google Shape;2741;p212"/>
          <p:cNvGrpSpPr/>
          <p:nvPr/>
        </p:nvGrpSpPr>
        <p:grpSpPr>
          <a:xfrm>
            <a:off x="7498957" y="4818767"/>
            <a:ext cx="3013029" cy="2954044"/>
            <a:chOff x="18437942" y="6657149"/>
            <a:chExt cx="10684500" cy="10445700"/>
          </a:xfrm>
        </p:grpSpPr>
        <p:sp>
          <p:nvSpPr>
            <p:cNvPr id="2742" name="Google Shape;2742;p212"/>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43" name="Google Shape;2743;p212"/>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744" name="Google Shape;2744;p212"/>
          <p:cNvGrpSpPr/>
          <p:nvPr/>
        </p:nvGrpSpPr>
        <p:grpSpPr>
          <a:xfrm>
            <a:off x="14541707" y="7525954"/>
            <a:ext cx="3013029" cy="2954044"/>
            <a:chOff x="18437942" y="6657149"/>
            <a:chExt cx="10684500" cy="10445700"/>
          </a:xfrm>
        </p:grpSpPr>
        <p:sp>
          <p:nvSpPr>
            <p:cNvPr id="2745" name="Google Shape;2745;p212"/>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46" name="Google Shape;2746;p212"/>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747" name="Google Shape;2747;p212"/>
          <p:cNvGrpSpPr/>
          <p:nvPr/>
        </p:nvGrpSpPr>
        <p:grpSpPr>
          <a:xfrm>
            <a:off x="22000857" y="4291479"/>
            <a:ext cx="3013029" cy="2954044"/>
            <a:chOff x="18437942" y="6657149"/>
            <a:chExt cx="10684500" cy="10445700"/>
          </a:xfrm>
        </p:grpSpPr>
        <p:sp>
          <p:nvSpPr>
            <p:cNvPr id="2748" name="Google Shape;2748;p212"/>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49" name="Google Shape;2749;p212"/>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750" name="Google Shape;2750;p212"/>
          <p:cNvGrpSpPr/>
          <p:nvPr/>
        </p:nvGrpSpPr>
        <p:grpSpPr>
          <a:xfrm>
            <a:off x="28496632" y="7076579"/>
            <a:ext cx="3013029" cy="2954044"/>
            <a:chOff x="18437942" y="6657149"/>
            <a:chExt cx="10684500" cy="10445700"/>
          </a:xfrm>
        </p:grpSpPr>
        <p:sp>
          <p:nvSpPr>
            <p:cNvPr id="2751" name="Google Shape;2751;p212"/>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52" name="Google Shape;2752;p212"/>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cxnSp>
        <p:nvCxnSpPr>
          <p:cNvPr id="2753" name="Google Shape;2753;p212"/>
          <p:cNvCxnSpPr/>
          <p:nvPr/>
        </p:nvCxnSpPr>
        <p:spPr>
          <a:xfrm>
            <a:off x="10822241" y="6232105"/>
            <a:ext cx="3564300" cy="2251500"/>
          </a:xfrm>
          <a:prstGeom prst="straightConnector1">
            <a:avLst/>
          </a:prstGeom>
          <a:noFill/>
          <a:ln w="152400" cap="flat" cmpd="sng">
            <a:solidFill>
              <a:schemeClr val="dk2"/>
            </a:solidFill>
            <a:prstDash val="solid"/>
            <a:round/>
            <a:headEnd type="none" w="med" len="med"/>
            <a:tailEnd type="triangle" w="med" len="med"/>
          </a:ln>
        </p:spPr>
      </p:cxnSp>
      <p:cxnSp>
        <p:nvCxnSpPr>
          <p:cNvPr id="2754" name="Google Shape;2754;p212"/>
          <p:cNvCxnSpPr/>
          <p:nvPr/>
        </p:nvCxnSpPr>
        <p:spPr>
          <a:xfrm rot="10800000" flipH="1">
            <a:off x="17871875" y="5388500"/>
            <a:ext cx="3771600" cy="3147000"/>
          </a:xfrm>
          <a:prstGeom prst="straightConnector1">
            <a:avLst/>
          </a:prstGeom>
          <a:noFill/>
          <a:ln w="152400" cap="flat" cmpd="sng">
            <a:solidFill>
              <a:schemeClr val="dk2"/>
            </a:solidFill>
            <a:prstDash val="solid"/>
            <a:round/>
            <a:headEnd type="none" w="med" len="med"/>
            <a:tailEnd type="triangle" w="med" len="med"/>
          </a:ln>
        </p:spPr>
      </p:cxnSp>
      <p:cxnSp>
        <p:nvCxnSpPr>
          <p:cNvPr id="2755" name="Google Shape;2755;p212"/>
          <p:cNvCxnSpPr/>
          <p:nvPr/>
        </p:nvCxnSpPr>
        <p:spPr>
          <a:xfrm>
            <a:off x="25234700" y="5810888"/>
            <a:ext cx="3041100" cy="1684200"/>
          </a:xfrm>
          <a:prstGeom prst="straightConnector1">
            <a:avLst/>
          </a:prstGeom>
          <a:noFill/>
          <a:ln w="152400" cap="flat" cmpd="sng">
            <a:solidFill>
              <a:schemeClr val="dk2"/>
            </a:solidFill>
            <a:prstDash val="solid"/>
            <a:round/>
            <a:headEnd type="none" w="med" len="med"/>
            <a:tailEnd type="triangle" w="med" len="med"/>
          </a:ln>
        </p:spPr>
      </p:cxnSp>
      <p:sp>
        <p:nvSpPr>
          <p:cNvPr id="2756" name="Google Shape;2756;p212"/>
          <p:cNvSpPr/>
          <p:nvPr/>
        </p:nvSpPr>
        <p:spPr>
          <a:xfrm>
            <a:off x="21233188" y="7624505"/>
            <a:ext cx="37821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sp>
        <p:nvSpPr>
          <p:cNvPr id="2757" name="Google Shape;2757;p212"/>
          <p:cNvSpPr/>
          <p:nvPr/>
        </p:nvSpPr>
        <p:spPr>
          <a:xfrm>
            <a:off x="10246000" y="9288300"/>
            <a:ext cx="4295700" cy="2302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sp>
        <p:nvSpPr>
          <p:cNvPr id="2758" name="Google Shape;2758;p212"/>
          <p:cNvSpPr/>
          <p:nvPr/>
        </p:nvSpPr>
        <p:spPr>
          <a:xfrm>
            <a:off x="31242775" y="6232088"/>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pic>
        <p:nvPicPr>
          <p:cNvPr id="2759" name="Google Shape;2759;p212"/>
          <p:cNvPicPr preferRelativeResize="0"/>
          <p:nvPr/>
        </p:nvPicPr>
        <p:blipFill rotWithShape="1">
          <a:blip r:embed="rId3">
            <a:alphaModFix/>
          </a:blip>
          <a:srcRect b="68908"/>
          <a:stretch/>
        </p:blipFill>
        <p:spPr>
          <a:xfrm>
            <a:off x="10511975" y="7928950"/>
            <a:ext cx="2418875" cy="939363"/>
          </a:xfrm>
          <a:prstGeom prst="rect">
            <a:avLst/>
          </a:prstGeom>
          <a:noFill/>
          <a:ln>
            <a:noFill/>
          </a:ln>
        </p:spPr>
      </p:pic>
      <p:pic>
        <p:nvPicPr>
          <p:cNvPr id="2760" name="Google Shape;2760;p212"/>
          <p:cNvPicPr preferRelativeResize="0"/>
          <p:nvPr/>
        </p:nvPicPr>
        <p:blipFill rotWithShape="1">
          <a:blip r:embed="rId3">
            <a:alphaModFix/>
          </a:blip>
          <a:srcRect t="14939" b="53968"/>
          <a:stretch/>
        </p:blipFill>
        <p:spPr>
          <a:xfrm>
            <a:off x="16984263" y="5826100"/>
            <a:ext cx="2418875" cy="939363"/>
          </a:xfrm>
          <a:prstGeom prst="rect">
            <a:avLst/>
          </a:prstGeom>
          <a:noFill/>
          <a:ln>
            <a:noFill/>
          </a:ln>
        </p:spPr>
      </p:pic>
      <p:pic>
        <p:nvPicPr>
          <p:cNvPr id="2761" name="Google Shape;2761;p212"/>
          <p:cNvPicPr preferRelativeResize="0"/>
          <p:nvPr/>
        </p:nvPicPr>
        <p:blipFill rotWithShape="1">
          <a:blip r:embed="rId3">
            <a:alphaModFix/>
          </a:blip>
          <a:srcRect t="22504" b="46404"/>
          <a:stretch/>
        </p:blipFill>
        <p:spPr>
          <a:xfrm>
            <a:off x="26387800" y="4818763"/>
            <a:ext cx="2418875" cy="939363"/>
          </a:xfrm>
          <a:prstGeom prst="rect">
            <a:avLst/>
          </a:prstGeom>
          <a:noFill/>
          <a:ln>
            <a:noFill/>
          </a:ln>
        </p:spPr>
      </p:pic>
      <p:sp>
        <p:nvSpPr>
          <p:cNvPr id="2762" name="Google Shape;2762;p212"/>
          <p:cNvSpPr/>
          <p:nvPr/>
        </p:nvSpPr>
        <p:spPr>
          <a:xfrm>
            <a:off x="1132575" y="8090300"/>
            <a:ext cx="4295700" cy="2302200"/>
          </a:xfrm>
          <a:prstGeom prst="roundRect">
            <a:avLst>
              <a:gd name="adj" fmla="val 48000"/>
            </a:avLst>
          </a:prstGeom>
          <a:solidFill>
            <a:schemeClr val="dk1"/>
          </a:solid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6"/>
                </a:solidFill>
              </a:rPr>
              <a:t>Question</a:t>
            </a:r>
            <a:endParaRPr sz="5400" b="1">
              <a:solidFill>
                <a:schemeClr val="accent6"/>
              </a:solidFill>
            </a:endParaRPr>
          </a:p>
        </p:txBody>
      </p:sp>
      <p:cxnSp>
        <p:nvCxnSpPr>
          <p:cNvPr id="2763" name="Google Shape;2763;p212"/>
          <p:cNvCxnSpPr/>
          <p:nvPr/>
        </p:nvCxnSpPr>
        <p:spPr>
          <a:xfrm rot="10800000" flipH="1">
            <a:off x="5336816" y="6636755"/>
            <a:ext cx="2027100" cy="1838700"/>
          </a:xfrm>
          <a:prstGeom prst="straightConnector1">
            <a:avLst/>
          </a:prstGeom>
          <a:noFill/>
          <a:ln w="152400" cap="flat" cmpd="sng">
            <a:solidFill>
              <a:schemeClr val="dk2"/>
            </a:solidFill>
            <a:prstDash val="solid"/>
            <a:round/>
            <a:headEnd type="none" w="med" len="med"/>
            <a:tailEnd type="triangle" w="med" len="med"/>
          </a:ln>
        </p:spPr>
      </p:cxnSp>
      <p:pic>
        <p:nvPicPr>
          <p:cNvPr id="2764" name="Google Shape;2764;p212"/>
          <p:cNvPicPr preferRelativeResize="0"/>
          <p:nvPr/>
        </p:nvPicPr>
        <p:blipFill>
          <a:blip r:embed="rId3">
            <a:alphaModFix/>
          </a:blip>
          <a:stretch>
            <a:fillRect/>
          </a:stretch>
        </p:blipFill>
        <p:spPr>
          <a:xfrm>
            <a:off x="1509751" y="4257863"/>
            <a:ext cx="2418875" cy="3021251"/>
          </a:xfrm>
          <a:prstGeom prst="rect">
            <a:avLst/>
          </a:prstGeom>
          <a:noFill/>
          <a:ln>
            <a:noFill/>
          </a:ln>
        </p:spPr>
      </p:pic>
      <p:sp>
        <p:nvSpPr>
          <p:cNvPr id="2765" name="Google Shape;2765;p212"/>
          <p:cNvSpPr/>
          <p:nvPr/>
        </p:nvSpPr>
        <p:spPr>
          <a:xfrm>
            <a:off x="18131000" y="9861675"/>
            <a:ext cx="172485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Iterative Refinement</a:t>
            </a:r>
            <a:endParaRPr sz="5400" b="1">
              <a:solidFill>
                <a:schemeClr val="accent1"/>
              </a:solidFill>
            </a:endParaRPr>
          </a:p>
        </p:txBody>
      </p:sp>
      <p:sp>
        <p:nvSpPr>
          <p:cNvPr id="2" name="Google Shape;1615;p157">
            <a:extLst>
              <a:ext uri="{FF2B5EF4-FFF2-40B4-BE49-F238E27FC236}">
                <a16:creationId xmlns:a16="http://schemas.microsoft.com/office/drawing/2014/main" id="{CA596C66-15F2-1903-A803-89D1945990C8}"/>
              </a:ext>
            </a:extLst>
          </p:cNvPr>
          <p:cNvSpPr txBox="1"/>
          <p:nvPr/>
        </p:nvSpPr>
        <p:spPr>
          <a:xfrm>
            <a:off x="10822241" y="19480947"/>
            <a:ext cx="1170525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Dive into Deep Learning (d2l.ai)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54211"/>
    </mc:Choice>
    <mc:Fallback xmlns="">
      <p:transition spd="slow" advTm="54211"/>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2769"/>
        <p:cNvGrpSpPr/>
        <p:nvPr/>
      </p:nvGrpSpPr>
      <p:grpSpPr>
        <a:xfrm>
          <a:off x="0" y="0"/>
          <a:ext cx="0" cy="0"/>
          <a:chOff x="0" y="0"/>
          <a:chExt cx="0" cy="0"/>
        </a:xfrm>
      </p:grpSpPr>
      <p:pic>
        <p:nvPicPr>
          <p:cNvPr id="2770" name="Google Shape;2770;p213"/>
          <p:cNvPicPr preferRelativeResize="0"/>
          <p:nvPr/>
        </p:nvPicPr>
        <p:blipFill rotWithShape="1">
          <a:blip r:embed="rId3">
            <a:alphaModFix/>
          </a:blip>
          <a:srcRect t="22504" b="46404"/>
          <a:stretch/>
        </p:blipFill>
        <p:spPr>
          <a:xfrm>
            <a:off x="26235400" y="4666363"/>
            <a:ext cx="2418875" cy="939363"/>
          </a:xfrm>
          <a:prstGeom prst="rect">
            <a:avLst/>
          </a:prstGeom>
          <a:noFill/>
          <a:ln>
            <a:noFill/>
          </a:ln>
        </p:spPr>
      </p:pic>
      <p:pic>
        <p:nvPicPr>
          <p:cNvPr id="2771" name="Google Shape;2771;p213"/>
          <p:cNvPicPr preferRelativeResize="0"/>
          <p:nvPr/>
        </p:nvPicPr>
        <p:blipFill>
          <a:blip r:embed="rId3">
            <a:alphaModFix/>
          </a:blip>
          <a:stretch>
            <a:fillRect/>
          </a:stretch>
        </p:blipFill>
        <p:spPr>
          <a:xfrm>
            <a:off x="7509980" y="14488953"/>
            <a:ext cx="3564300" cy="4451921"/>
          </a:xfrm>
          <a:prstGeom prst="rect">
            <a:avLst/>
          </a:prstGeom>
          <a:noFill/>
          <a:ln>
            <a:noFill/>
          </a:ln>
        </p:spPr>
      </p:pic>
      <p:graphicFrame>
        <p:nvGraphicFramePr>
          <p:cNvPr id="2772" name="Google Shape;2772;p213"/>
          <p:cNvGraphicFramePr/>
          <p:nvPr/>
        </p:nvGraphicFramePr>
        <p:xfrm>
          <a:off x="7560013" y="14520425"/>
          <a:ext cx="3564300" cy="4451850"/>
        </p:xfrm>
        <a:graphic>
          <a:graphicData uri="http://schemas.openxmlformats.org/drawingml/2006/table">
            <a:tbl>
              <a:tblPr>
                <a:noFill/>
                <a:tableStyleId>{89E95118-CC8F-4DD4-99C0-2ED3706FB02C}</a:tableStyleId>
              </a:tblPr>
              <a:tblGrid>
                <a:gridCol w="594050">
                  <a:extLst>
                    <a:ext uri="{9D8B030D-6E8A-4147-A177-3AD203B41FA5}">
                      <a16:colId xmlns:a16="http://schemas.microsoft.com/office/drawing/2014/main" val="20000"/>
                    </a:ext>
                  </a:extLst>
                </a:gridCol>
                <a:gridCol w="594050">
                  <a:extLst>
                    <a:ext uri="{9D8B030D-6E8A-4147-A177-3AD203B41FA5}">
                      <a16:colId xmlns:a16="http://schemas.microsoft.com/office/drawing/2014/main" val="20001"/>
                    </a:ext>
                  </a:extLst>
                </a:gridCol>
                <a:gridCol w="594050">
                  <a:extLst>
                    <a:ext uri="{9D8B030D-6E8A-4147-A177-3AD203B41FA5}">
                      <a16:colId xmlns:a16="http://schemas.microsoft.com/office/drawing/2014/main" val="20002"/>
                    </a:ext>
                  </a:extLst>
                </a:gridCol>
                <a:gridCol w="564150">
                  <a:extLst>
                    <a:ext uri="{9D8B030D-6E8A-4147-A177-3AD203B41FA5}">
                      <a16:colId xmlns:a16="http://schemas.microsoft.com/office/drawing/2014/main" val="20003"/>
                    </a:ext>
                  </a:extLst>
                </a:gridCol>
                <a:gridCol w="623950">
                  <a:extLst>
                    <a:ext uri="{9D8B030D-6E8A-4147-A177-3AD203B41FA5}">
                      <a16:colId xmlns:a16="http://schemas.microsoft.com/office/drawing/2014/main" val="20004"/>
                    </a:ext>
                  </a:extLst>
                </a:gridCol>
                <a:gridCol w="594050">
                  <a:extLst>
                    <a:ext uri="{9D8B030D-6E8A-4147-A177-3AD203B41FA5}">
                      <a16:colId xmlns:a16="http://schemas.microsoft.com/office/drawing/2014/main" val="20005"/>
                    </a:ext>
                  </a:extLst>
                </a:gridCol>
              </a:tblGrid>
              <a:tr h="95692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0"/>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1"/>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2"/>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3"/>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4"/>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5"/>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6"/>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7"/>
                  </a:ext>
                </a:extLst>
              </a:tr>
            </a:tbl>
          </a:graphicData>
        </a:graphic>
      </p:graphicFrame>
      <p:grpSp>
        <p:nvGrpSpPr>
          <p:cNvPr id="2773" name="Google Shape;2773;p213"/>
          <p:cNvGrpSpPr/>
          <p:nvPr/>
        </p:nvGrpSpPr>
        <p:grpSpPr>
          <a:xfrm>
            <a:off x="13477482" y="13076754"/>
            <a:ext cx="3013029" cy="2954044"/>
            <a:chOff x="18437942" y="6657149"/>
            <a:chExt cx="10684500" cy="10445700"/>
          </a:xfrm>
        </p:grpSpPr>
        <p:sp>
          <p:nvSpPr>
            <p:cNvPr id="2774" name="Google Shape;2774;p213"/>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75" name="Google Shape;2775;p213"/>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sp>
        <p:nvSpPr>
          <p:cNvPr id="2776" name="Google Shape;2776;p213"/>
          <p:cNvSpPr/>
          <p:nvPr/>
        </p:nvSpPr>
        <p:spPr>
          <a:xfrm>
            <a:off x="811075" y="13076750"/>
            <a:ext cx="4295700" cy="2302200"/>
          </a:xfrm>
          <a:prstGeom prst="roundRect">
            <a:avLst>
              <a:gd name="adj" fmla="val 48000"/>
            </a:avLst>
          </a:prstGeom>
          <a:solidFill>
            <a:schemeClr val="dk1"/>
          </a:solid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6"/>
                </a:solidFill>
              </a:rPr>
              <a:t>Question</a:t>
            </a:r>
            <a:endParaRPr sz="5400" b="1">
              <a:solidFill>
                <a:schemeClr val="accent6"/>
              </a:solidFill>
            </a:endParaRPr>
          </a:p>
        </p:txBody>
      </p:sp>
      <p:cxnSp>
        <p:nvCxnSpPr>
          <p:cNvPr id="2777" name="Google Shape;2777;p213"/>
          <p:cNvCxnSpPr/>
          <p:nvPr/>
        </p:nvCxnSpPr>
        <p:spPr>
          <a:xfrm>
            <a:off x="5547150" y="13741300"/>
            <a:ext cx="7646700" cy="38700"/>
          </a:xfrm>
          <a:prstGeom prst="straightConnector1">
            <a:avLst/>
          </a:prstGeom>
          <a:noFill/>
          <a:ln w="152400" cap="flat" cmpd="sng">
            <a:solidFill>
              <a:schemeClr val="dk2"/>
            </a:solidFill>
            <a:prstDash val="solid"/>
            <a:round/>
            <a:headEnd type="none" w="med" len="med"/>
            <a:tailEnd type="triangle" w="med" len="med"/>
          </a:ln>
        </p:spPr>
      </p:cxnSp>
      <p:sp>
        <p:nvSpPr>
          <p:cNvPr id="2778" name="Google Shape;2778;p213"/>
          <p:cNvSpPr/>
          <p:nvPr/>
        </p:nvSpPr>
        <p:spPr>
          <a:xfrm>
            <a:off x="12122438" y="16814963"/>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Synthesize Answer</a:t>
            </a:r>
            <a:endParaRPr sz="5400" b="1">
              <a:solidFill>
                <a:srgbClr val="E69138"/>
              </a:solidFill>
            </a:endParaRPr>
          </a:p>
        </p:txBody>
      </p:sp>
      <p:cxnSp>
        <p:nvCxnSpPr>
          <p:cNvPr id="2779" name="Google Shape;2779;p213"/>
          <p:cNvCxnSpPr/>
          <p:nvPr/>
        </p:nvCxnSpPr>
        <p:spPr>
          <a:xfrm>
            <a:off x="5403275" y="14872925"/>
            <a:ext cx="1600200" cy="2392500"/>
          </a:xfrm>
          <a:prstGeom prst="straightConnector1">
            <a:avLst/>
          </a:prstGeom>
          <a:noFill/>
          <a:ln w="152400" cap="flat" cmpd="sng">
            <a:solidFill>
              <a:schemeClr val="dk2"/>
            </a:solidFill>
            <a:prstDash val="solid"/>
            <a:round/>
            <a:headEnd type="none" w="med" len="med"/>
            <a:tailEnd type="triangle" w="med" len="med"/>
          </a:ln>
        </p:spPr>
      </p:cxnSp>
      <p:cxnSp>
        <p:nvCxnSpPr>
          <p:cNvPr id="2780" name="Google Shape;2780;p213"/>
          <p:cNvCxnSpPr/>
          <p:nvPr/>
        </p:nvCxnSpPr>
        <p:spPr>
          <a:xfrm rot="10800000" flipH="1">
            <a:off x="11555100" y="14768500"/>
            <a:ext cx="1586700" cy="2835000"/>
          </a:xfrm>
          <a:prstGeom prst="straightConnector1">
            <a:avLst/>
          </a:prstGeom>
          <a:noFill/>
          <a:ln w="152400" cap="flat" cmpd="sng">
            <a:solidFill>
              <a:schemeClr val="dk2"/>
            </a:solidFill>
            <a:prstDash val="solid"/>
            <a:round/>
            <a:headEnd type="none" w="med" len="med"/>
            <a:tailEnd type="triangle" w="med" len="med"/>
          </a:ln>
        </p:spPr>
      </p:cxnSp>
      <p:sp>
        <p:nvSpPr>
          <p:cNvPr id="2781" name="Google Shape;2781;p213"/>
          <p:cNvSpPr/>
          <p:nvPr/>
        </p:nvSpPr>
        <p:spPr>
          <a:xfrm>
            <a:off x="300325" y="18346775"/>
            <a:ext cx="96060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Retrieval</a:t>
            </a:r>
            <a:endParaRPr sz="5400" b="1">
              <a:solidFill>
                <a:schemeClr val="accent1"/>
              </a:solidFill>
            </a:endParaRPr>
          </a:p>
        </p:txBody>
      </p:sp>
      <p:grpSp>
        <p:nvGrpSpPr>
          <p:cNvPr id="2782" name="Google Shape;2782;p213"/>
          <p:cNvGrpSpPr/>
          <p:nvPr/>
        </p:nvGrpSpPr>
        <p:grpSpPr>
          <a:xfrm>
            <a:off x="7498957" y="4818767"/>
            <a:ext cx="3013029" cy="2954044"/>
            <a:chOff x="18437942" y="6657149"/>
            <a:chExt cx="10684500" cy="10445700"/>
          </a:xfrm>
        </p:grpSpPr>
        <p:sp>
          <p:nvSpPr>
            <p:cNvPr id="2783" name="Google Shape;2783;p213"/>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84" name="Google Shape;2784;p213"/>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785" name="Google Shape;2785;p213"/>
          <p:cNvGrpSpPr/>
          <p:nvPr/>
        </p:nvGrpSpPr>
        <p:grpSpPr>
          <a:xfrm>
            <a:off x="14541707" y="7525954"/>
            <a:ext cx="3013029" cy="2954044"/>
            <a:chOff x="18437942" y="6657149"/>
            <a:chExt cx="10684500" cy="10445700"/>
          </a:xfrm>
        </p:grpSpPr>
        <p:sp>
          <p:nvSpPr>
            <p:cNvPr id="2786" name="Google Shape;2786;p213"/>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87" name="Google Shape;2787;p213"/>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788" name="Google Shape;2788;p213"/>
          <p:cNvGrpSpPr/>
          <p:nvPr/>
        </p:nvGrpSpPr>
        <p:grpSpPr>
          <a:xfrm>
            <a:off x="22000857" y="4291479"/>
            <a:ext cx="3013029" cy="2954044"/>
            <a:chOff x="18437942" y="6657149"/>
            <a:chExt cx="10684500" cy="10445700"/>
          </a:xfrm>
        </p:grpSpPr>
        <p:sp>
          <p:nvSpPr>
            <p:cNvPr id="2789" name="Google Shape;2789;p213"/>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90" name="Google Shape;2790;p213"/>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791" name="Google Shape;2791;p213"/>
          <p:cNvGrpSpPr/>
          <p:nvPr/>
        </p:nvGrpSpPr>
        <p:grpSpPr>
          <a:xfrm>
            <a:off x="28496632" y="7076579"/>
            <a:ext cx="3013029" cy="2954044"/>
            <a:chOff x="18437942" y="6657149"/>
            <a:chExt cx="10684500" cy="10445700"/>
          </a:xfrm>
        </p:grpSpPr>
        <p:sp>
          <p:nvSpPr>
            <p:cNvPr id="2792" name="Google Shape;2792;p213"/>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793" name="Google Shape;2793;p213"/>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cxnSp>
        <p:nvCxnSpPr>
          <p:cNvPr id="2794" name="Google Shape;2794;p213"/>
          <p:cNvCxnSpPr/>
          <p:nvPr/>
        </p:nvCxnSpPr>
        <p:spPr>
          <a:xfrm>
            <a:off x="10822241" y="6232105"/>
            <a:ext cx="3564300" cy="2251500"/>
          </a:xfrm>
          <a:prstGeom prst="straightConnector1">
            <a:avLst/>
          </a:prstGeom>
          <a:noFill/>
          <a:ln w="152400" cap="flat" cmpd="sng">
            <a:solidFill>
              <a:schemeClr val="dk2"/>
            </a:solidFill>
            <a:prstDash val="solid"/>
            <a:round/>
            <a:headEnd type="none" w="med" len="med"/>
            <a:tailEnd type="triangle" w="med" len="med"/>
          </a:ln>
        </p:spPr>
      </p:cxnSp>
      <p:cxnSp>
        <p:nvCxnSpPr>
          <p:cNvPr id="2795" name="Google Shape;2795;p213"/>
          <p:cNvCxnSpPr/>
          <p:nvPr/>
        </p:nvCxnSpPr>
        <p:spPr>
          <a:xfrm rot="10800000" flipH="1">
            <a:off x="17871875" y="5388500"/>
            <a:ext cx="3771600" cy="3147000"/>
          </a:xfrm>
          <a:prstGeom prst="straightConnector1">
            <a:avLst/>
          </a:prstGeom>
          <a:noFill/>
          <a:ln w="152400" cap="flat" cmpd="sng">
            <a:solidFill>
              <a:schemeClr val="dk2"/>
            </a:solidFill>
            <a:prstDash val="solid"/>
            <a:round/>
            <a:headEnd type="none" w="med" len="med"/>
            <a:tailEnd type="triangle" w="med" len="med"/>
          </a:ln>
        </p:spPr>
      </p:cxnSp>
      <p:cxnSp>
        <p:nvCxnSpPr>
          <p:cNvPr id="2796" name="Google Shape;2796;p213"/>
          <p:cNvCxnSpPr/>
          <p:nvPr/>
        </p:nvCxnSpPr>
        <p:spPr>
          <a:xfrm>
            <a:off x="25234700" y="5810888"/>
            <a:ext cx="3041100" cy="1684200"/>
          </a:xfrm>
          <a:prstGeom prst="straightConnector1">
            <a:avLst/>
          </a:prstGeom>
          <a:noFill/>
          <a:ln w="152400" cap="flat" cmpd="sng">
            <a:solidFill>
              <a:schemeClr val="dk2"/>
            </a:solidFill>
            <a:prstDash val="solid"/>
            <a:round/>
            <a:headEnd type="none" w="med" len="med"/>
            <a:tailEnd type="triangle" w="med" len="med"/>
          </a:ln>
        </p:spPr>
      </p:cxnSp>
      <p:sp>
        <p:nvSpPr>
          <p:cNvPr id="2797" name="Google Shape;2797;p213"/>
          <p:cNvSpPr/>
          <p:nvPr/>
        </p:nvSpPr>
        <p:spPr>
          <a:xfrm>
            <a:off x="21233188" y="7624505"/>
            <a:ext cx="37821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sp>
        <p:nvSpPr>
          <p:cNvPr id="2798" name="Google Shape;2798;p213"/>
          <p:cNvSpPr/>
          <p:nvPr/>
        </p:nvSpPr>
        <p:spPr>
          <a:xfrm>
            <a:off x="10246000" y="9288300"/>
            <a:ext cx="4295700" cy="2302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sp>
        <p:nvSpPr>
          <p:cNvPr id="2799" name="Google Shape;2799;p213"/>
          <p:cNvSpPr/>
          <p:nvPr/>
        </p:nvSpPr>
        <p:spPr>
          <a:xfrm>
            <a:off x="31242775" y="6232088"/>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pic>
        <p:nvPicPr>
          <p:cNvPr id="2800" name="Google Shape;2800;p213"/>
          <p:cNvPicPr preferRelativeResize="0"/>
          <p:nvPr/>
        </p:nvPicPr>
        <p:blipFill rotWithShape="1">
          <a:blip r:embed="rId3">
            <a:alphaModFix/>
          </a:blip>
          <a:srcRect b="68908"/>
          <a:stretch/>
        </p:blipFill>
        <p:spPr>
          <a:xfrm>
            <a:off x="10511975" y="7928950"/>
            <a:ext cx="2418875" cy="939363"/>
          </a:xfrm>
          <a:prstGeom prst="rect">
            <a:avLst/>
          </a:prstGeom>
          <a:noFill/>
          <a:ln>
            <a:noFill/>
          </a:ln>
        </p:spPr>
      </p:pic>
      <p:pic>
        <p:nvPicPr>
          <p:cNvPr id="2801" name="Google Shape;2801;p213"/>
          <p:cNvPicPr preferRelativeResize="0"/>
          <p:nvPr/>
        </p:nvPicPr>
        <p:blipFill rotWithShape="1">
          <a:blip r:embed="rId3">
            <a:alphaModFix/>
          </a:blip>
          <a:srcRect t="14939" b="53968"/>
          <a:stretch/>
        </p:blipFill>
        <p:spPr>
          <a:xfrm>
            <a:off x="16984263" y="5826100"/>
            <a:ext cx="2418875" cy="939363"/>
          </a:xfrm>
          <a:prstGeom prst="rect">
            <a:avLst/>
          </a:prstGeom>
          <a:noFill/>
          <a:ln>
            <a:noFill/>
          </a:ln>
        </p:spPr>
      </p:pic>
      <p:pic>
        <p:nvPicPr>
          <p:cNvPr id="2802" name="Google Shape;2802;p213"/>
          <p:cNvPicPr preferRelativeResize="0"/>
          <p:nvPr/>
        </p:nvPicPr>
        <p:blipFill rotWithShape="1">
          <a:blip r:embed="rId3">
            <a:alphaModFix/>
          </a:blip>
          <a:srcRect t="22504" b="46404"/>
          <a:stretch/>
        </p:blipFill>
        <p:spPr>
          <a:xfrm>
            <a:off x="26387800" y="4818763"/>
            <a:ext cx="2418875" cy="939363"/>
          </a:xfrm>
          <a:prstGeom prst="rect">
            <a:avLst/>
          </a:prstGeom>
          <a:noFill/>
          <a:ln>
            <a:noFill/>
          </a:ln>
        </p:spPr>
      </p:pic>
      <p:sp>
        <p:nvSpPr>
          <p:cNvPr id="2803" name="Google Shape;2803;p213"/>
          <p:cNvSpPr/>
          <p:nvPr/>
        </p:nvSpPr>
        <p:spPr>
          <a:xfrm>
            <a:off x="1132575" y="8090300"/>
            <a:ext cx="4295700" cy="2302200"/>
          </a:xfrm>
          <a:prstGeom prst="roundRect">
            <a:avLst>
              <a:gd name="adj" fmla="val 48000"/>
            </a:avLst>
          </a:prstGeom>
          <a:solidFill>
            <a:schemeClr val="dk1"/>
          </a:solid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6"/>
                </a:solidFill>
              </a:rPr>
              <a:t>Question</a:t>
            </a:r>
            <a:endParaRPr sz="5400" b="1">
              <a:solidFill>
                <a:schemeClr val="accent6"/>
              </a:solidFill>
            </a:endParaRPr>
          </a:p>
        </p:txBody>
      </p:sp>
      <p:cxnSp>
        <p:nvCxnSpPr>
          <p:cNvPr id="2804" name="Google Shape;2804;p213"/>
          <p:cNvCxnSpPr/>
          <p:nvPr/>
        </p:nvCxnSpPr>
        <p:spPr>
          <a:xfrm rot="10800000" flipH="1">
            <a:off x="5336816" y="6636755"/>
            <a:ext cx="2027100" cy="1838700"/>
          </a:xfrm>
          <a:prstGeom prst="straightConnector1">
            <a:avLst/>
          </a:prstGeom>
          <a:noFill/>
          <a:ln w="152400" cap="flat" cmpd="sng">
            <a:solidFill>
              <a:schemeClr val="dk2"/>
            </a:solidFill>
            <a:prstDash val="solid"/>
            <a:round/>
            <a:headEnd type="none" w="med" len="med"/>
            <a:tailEnd type="triangle" w="med" len="med"/>
          </a:ln>
        </p:spPr>
      </p:cxnSp>
      <p:pic>
        <p:nvPicPr>
          <p:cNvPr id="2805" name="Google Shape;2805;p213"/>
          <p:cNvPicPr preferRelativeResize="0"/>
          <p:nvPr/>
        </p:nvPicPr>
        <p:blipFill>
          <a:blip r:embed="rId3">
            <a:alphaModFix/>
          </a:blip>
          <a:stretch>
            <a:fillRect/>
          </a:stretch>
        </p:blipFill>
        <p:spPr>
          <a:xfrm>
            <a:off x="1509751" y="4257863"/>
            <a:ext cx="2418875" cy="3021251"/>
          </a:xfrm>
          <a:prstGeom prst="rect">
            <a:avLst/>
          </a:prstGeom>
          <a:noFill/>
          <a:ln>
            <a:noFill/>
          </a:ln>
        </p:spPr>
      </p:pic>
      <p:sp>
        <p:nvSpPr>
          <p:cNvPr id="2806" name="Google Shape;2806;p213"/>
          <p:cNvSpPr/>
          <p:nvPr/>
        </p:nvSpPr>
        <p:spPr>
          <a:xfrm>
            <a:off x="18131000" y="9861675"/>
            <a:ext cx="172485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Iterative Refinement</a:t>
            </a:r>
            <a:endParaRPr sz="5400" b="1">
              <a:solidFill>
                <a:schemeClr val="accent1"/>
              </a:solidFill>
            </a:endParaRPr>
          </a:p>
        </p:txBody>
      </p:sp>
      <p:sp>
        <p:nvSpPr>
          <p:cNvPr id="2807" name="Google Shape;2807;p213"/>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Data Pipeline</a:t>
            </a:r>
            <a:endParaRPr sz="8400"/>
          </a:p>
        </p:txBody>
      </p:sp>
      <p:sp>
        <p:nvSpPr>
          <p:cNvPr id="2808" name="Google Shape;2808;p213"/>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Per-Agent Behavior</a:t>
            </a:r>
            <a:endParaRPr sz="5400" b="1"/>
          </a:p>
        </p:txBody>
      </p:sp>
      <p:sp>
        <p:nvSpPr>
          <p:cNvPr id="2" name="Google Shape;1615;p157">
            <a:extLst>
              <a:ext uri="{FF2B5EF4-FFF2-40B4-BE49-F238E27FC236}">
                <a16:creationId xmlns:a16="http://schemas.microsoft.com/office/drawing/2014/main" id="{B51CA7D7-0154-BD28-384A-EE4C00A8AB94}"/>
              </a:ext>
            </a:extLst>
          </p:cNvPr>
          <p:cNvSpPr txBox="1"/>
          <p:nvPr/>
        </p:nvSpPr>
        <p:spPr>
          <a:xfrm>
            <a:off x="10822241" y="19480947"/>
            <a:ext cx="1170525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Dive into Deep Learning (d2l.ai)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39000"/>
    </mc:Choice>
    <mc:Fallback xmlns="">
      <p:transition spd="slow" advTm="3900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2812"/>
        <p:cNvGrpSpPr/>
        <p:nvPr/>
      </p:nvGrpSpPr>
      <p:grpSpPr>
        <a:xfrm>
          <a:off x="0" y="0"/>
          <a:ext cx="0" cy="0"/>
          <a:chOff x="0" y="0"/>
          <a:chExt cx="0" cy="0"/>
        </a:xfrm>
      </p:grpSpPr>
      <p:pic>
        <p:nvPicPr>
          <p:cNvPr id="2813" name="Google Shape;2813;p214"/>
          <p:cNvPicPr preferRelativeResize="0"/>
          <p:nvPr/>
        </p:nvPicPr>
        <p:blipFill rotWithShape="1">
          <a:blip r:embed="rId3">
            <a:alphaModFix/>
          </a:blip>
          <a:srcRect t="22504" b="46404"/>
          <a:stretch/>
        </p:blipFill>
        <p:spPr>
          <a:xfrm>
            <a:off x="26235400" y="4666363"/>
            <a:ext cx="2418875" cy="939363"/>
          </a:xfrm>
          <a:prstGeom prst="rect">
            <a:avLst/>
          </a:prstGeom>
          <a:noFill/>
          <a:ln>
            <a:noFill/>
          </a:ln>
        </p:spPr>
      </p:pic>
      <p:pic>
        <p:nvPicPr>
          <p:cNvPr id="2814" name="Google Shape;2814;p214"/>
          <p:cNvPicPr preferRelativeResize="0"/>
          <p:nvPr/>
        </p:nvPicPr>
        <p:blipFill>
          <a:blip r:embed="rId3">
            <a:alphaModFix/>
          </a:blip>
          <a:stretch>
            <a:fillRect/>
          </a:stretch>
        </p:blipFill>
        <p:spPr>
          <a:xfrm>
            <a:off x="7509980" y="14488953"/>
            <a:ext cx="3564300" cy="4451921"/>
          </a:xfrm>
          <a:prstGeom prst="rect">
            <a:avLst/>
          </a:prstGeom>
          <a:noFill/>
          <a:ln>
            <a:noFill/>
          </a:ln>
        </p:spPr>
      </p:pic>
      <p:graphicFrame>
        <p:nvGraphicFramePr>
          <p:cNvPr id="2815" name="Google Shape;2815;p214"/>
          <p:cNvGraphicFramePr/>
          <p:nvPr/>
        </p:nvGraphicFramePr>
        <p:xfrm>
          <a:off x="7560013" y="14520425"/>
          <a:ext cx="3564300" cy="4451850"/>
        </p:xfrm>
        <a:graphic>
          <a:graphicData uri="http://schemas.openxmlformats.org/drawingml/2006/table">
            <a:tbl>
              <a:tblPr>
                <a:noFill/>
                <a:tableStyleId>{89E95118-CC8F-4DD4-99C0-2ED3706FB02C}</a:tableStyleId>
              </a:tblPr>
              <a:tblGrid>
                <a:gridCol w="594050">
                  <a:extLst>
                    <a:ext uri="{9D8B030D-6E8A-4147-A177-3AD203B41FA5}">
                      <a16:colId xmlns:a16="http://schemas.microsoft.com/office/drawing/2014/main" val="20000"/>
                    </a:ext>
                  </a:extLst>
                </a:gridCol>
                <a:gridCol w="594050">
                  <a:extLst>
                    <a:ext uri="{9D8B030D-6E8A-4147-A177-3AD203B41FA5}">
                      <a16:colId xmlns:a16="http://schemas.microsoft.com/office/drawing/2014/main" val="20001"/>
                    </a:ext>
                  </a:extLst>
                </a:gridCol>
                <a:gridCol w="594050">
                  <a:extLst>
                    <a:ext uri="{9D8B030D-6E8A-4147-A177-3AD203B41FA5}">
                      <a16:colId xmlns:a16="http://schemas.microsoft.com/office/drawing/2014/main" val="20002"/>
                    </a:ext>
                  </a:extLst>
                </a:gridCol>
                <a:gridCol w="564150">
                  <a:extLst>
                    <a:ext uri="{9D8B030D-6E8A-4147-A177-3AD203B41FA5}">
                      <a16:colId xmlns:a16="http://schemas.microsoft.com/office/drawing/2014/main" val="20003"/>
                    </a:ext>
                  </a:extLst>
                </a:gridCol>
                <a:gridCol w="623950">
                  <a:extLst>
                    <a:ext uri="{9D8B030D-6E8A-4147-A177-3AD203B41FA5}">
                      <a16:colId xmlns:a16="http://schemas.microsoft.com/office/drawing/2014/main" val="20004"/>
                    </a:ext>
                  </a:extLst>
                </a:gridCol>
                <a:gridCol w="594050">
                  <a:extLst>
                    <a:ext uri="{9D8B030D-6E8A-4147-A177-3AD203B41FA5}">
                      <a16:colId xmlns:a16="http://schemas.microsoft.com/office/drawing/2014/main" val="20005"/>
                    </a:ext>
                  </a:extLst>
                </a:gridCol>
              </a:tblGrid>
              <a:tr h="95692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0"/>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1"/>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2"/>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3"/>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4"/>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5"/>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6"/>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7"/>
                  </a:ext>
                </a:extLst>
              </a:tr>
            </a:tbl>
          </a:graphicData>
        </a:graphic>
      </p:graphicFrame>
      <p:grpSp>
        <p:nvGrpSpPr>
          <p:cNvPr id="2816" name="Google Shape;2816;p214"/>
          <p:cNvGrpSpPr/>
          <p:nvPr/>
        </p:nvGrpSpPr>
        <p:grpSpPr>
          <a:xfrm>
            <a:off x="13477482" y="13076754"/>
            <a:ext cx="3013029" cy="2954044"/>
            <a:chOff x="18437942" y="6657149"/>
            <a:chExt cx="10684500" cy="10445700"/>
          </a:xfrm>
        </p:grpSpPr>
        <p:sp>
          <p:nvSpPr>
            <p:cNvPr id="2817" name="Google Shape;2817;p214"/>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18" name="Google Shape;2818;p214"/>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sp>
        <p:nvSpPr>
          <p:cNvPr id="2819" name="Google Shape;2819;p214"/>
          <p:cNvSpPr/>
          <p:nvPr/>
        </p:nvSpPr>
        <p:spPr>
          <a:xfrm>
            <a:off x="811075" y="13076750"/>
            <a:ext cx="4295700" cy="2302200"/>
          </a:xfrm>
          <a:prstGeom prst="roundRect">
            <a:avLst>
              <a:gd name="adj" fmla="val 48000"/>
            </a:avLst>
          </a:prstGeom>
          <a:solidFill>
            <a:schemeClr val="dk1"/>
          </a:solid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6"/>
                </a:solidFill>
              </a:rPr>
              <a:t>Question</a:t>
            </a:r>
            <a:endParaRPr sz="5400" b="1">
              <a:solidFill>
                <a:schemeClr val="accent6"/>
              </a:solidFill>
            </a:endParaRPr>
          </a:p>
        </p:txBody>
      </p:sp>
      <p:cxnSp>
        <p:nvCxnSpPr>
          <p:cNvPr id="2820" name="Google Shape;2820;p214"/>
          <p:cNvCxnSpPr/>
          <p:nvPr/>
        </p:nvCxnSpPr>
        <p:spPr>
          <a:xfrm>
            <a:off x="5547150" y="13741300"/>
            <a:ext cx="7646700" cy="38700"/>
          </a:xfrm>
          <a:prstGeom prst="straightConnector1">
            <a:avLst/>
          </a:prstGeom>
          <a:noFill/>
          <a:ln w="152400" cap="flat" cmpd="sng">
            <a:solidFill>
              <a:schemeClr val="dk2"/>
            </a:solidFill>
            <a:prstDash val="solid"/>
            <a:round/>
            <a:headEnd type="none" w="med" len="med"/>
            <a:tailEnd type="triangle" w="med" len="med"/>
          </a:ln>
        </p:spPr>
      </p:cxnSp>
      <p:sp>
        <p:nvSpPr>
          <p:cNvPr id="2821" name="Google Shape;2821;p214"/>
          <p:cNvSpPr/>
          <p:nvPr/>
        </p:nvSpPr>
        <p:spPr>
          <a:xfrm>
            <a:off x="12122438" y="16814963"/>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Synthesize Answer</a:t>
            </a:r>
            <a:endParaRPr sz="5400" b="1">
              <a:solidFill>
                <a:srgbClr val="E69138"/>
              </a:solidFill>
            </a:endParaRPr>
          </a:p>
        </p:txBody>
      </p:sp>
      <p:cxnSp>
        <p:nvCxnSpPr>
          <p:cNvPr id="2822" name="Google Shape;2822;p214"/>
          <p:cNvCxnSpPr/>
          <p:nvPr/>
        </p:nvCxnSpPr>
        <p:spPr>
          <a:xfrm>
            <a:off x="5403275" y="14872925"/>
            <a:ext cx="1600200" cy="2392500"/>
          </a:xfrm>
          <a:prstGeom prst="straightConnector1">
            <a:avLst/>
          </a:prstGeom>
          <a:noFill/>
          <a:ln w="152400" cap="flat" cmpd="sng">
            <a:solidFill>
              <a:schemeClr val="dk2"/>
            </a:solidFill>
            <a:prstDash val="solid"/>
            <a:round/>
            <a:headEnd type="none" w="med" len="med"/>
            <a:tailEnd type="triangle" w="med" len="med"/>
          </a:ln>
        </p:spPr>
      </p:cxnSp>
      <p:cxnSp>
        <p:nvCxnSpPr>
          <p:cNvPr id="2823" name="Google Shape;2823;p214"/>
          <p:cNvCxnSpPr/>
          <p:nvPr/>
        </p:nvCxnSpPr>
        <p:spPr>
          <a:xfrm rot="10800000" flipH="1">
            <a:off x="11555100" y="14768500"/>
            <a:ext cx="1586700" cy="2835000"/>
          </a:xfrm>
          <a:prstGeom prst="straightConnector1">
            <a:avLst/>
          </a:prstGeom>
          <a:noFill/>
          <a:ln w="152400" cap="flat" cmpd="sng">
            <a:solidFill>
              <a:schemeClr val="dk2"/>
            </a:solidFill>
            <a:prstDash val="solid"/>
            <a:round/>
            <a:headEnd type="none" w="med" len="med"/>
            <a:tailEnd type="triangle" w="med" len="med"/>
          </a:ln>
        </p:spPr>
      </p:cxnSp>
      <p:pic>
        <p:nvPicPr>
          <p:cNvPr id="2824" name="Google Shape;2824;p214"/>
          <p:cNvPicPr preferRelativeResize="0"/>
          <p:nvPr/>
        </p:nvPicPr>
        <p:blipFill>
          <a:blip r:embed="rId3">
            <a:alphaModFix/>
          </a:blip>
          <a:stretch>
            <a:fillRect/>
          </a:stretch>
        </p:blipFill>
        <p:spPr>
          <a:xfrm>
            <a:off x="18544247" y="12431665"/>
            <a:ext cx="5323350" cy="6649035"/>
          </a:xfrm>
          <a:prstGeom prst="rect">
            <a:avLst/>
          </a:prstGeom>
          <a:noFill/>
          <a:ln>
            <a:noFill/>
          </a:ln>
        </p:spPr>
      </p:pic>
      <p:graphicFrame>
        <p:nvGraphicFramePr>
          <p:cNvPr id="2825" name="Google Shape;2825;p214"/>
          <p:cNvGraphicFramePr/>
          <p:nvPr/>
        </p:nvGraphicFramePr>
        <p:xfrm>
          <a:off x="18544238" y="12489850"/>
          <a:ext cx="5323350" cy="6493125"/>
        </p:xfrm>
        <a:graphic>
          <a:graphicData uri="http://schemas.openxmlformats.org/drawingml/2006/table">
            <a:tbl>
              <a:tblPr>
                <a:noFill/>
                <a:tableStyleId>{89E95118-CC8F-4DD4-99C0-2ED3706FB02C}</a:tableStyleId>
              </a:tblPr>
              <a:tblGrid>
                <a:gridCol w="887225">
                  <a:extLst>
                    <a:ext uri="{9D8B030D-6E8A-4147-A177-3AD203B41FA5}">
                      <a16:colId xmlns:a16="http://schemas.microsoft.com/office/drawing/2014/main" val="20000"/>
                    </a:ext>
                  </a:extLst>
                </a:gridCol>
                <a:gridCol w="887225">
                  <a:extLst>
                    <a:ext uri="{9D8B030D-6E8A-4147-A177-3AD203B41FA5}">
                      <a16:colId xmlns:a16="http://schemas.microsoft.com/office/drawing/2014/main" val="20001"/>
                    </a:ext>
                  </a:extLst>
                </a:gridCol>
                <a:gridCol w="887225">
                  <a:extLst>
                    <a:ext uri="{9D8B030D-6E8A-4147-A177-3AD203B41FA5}">
                      <a16:colId xmlns:a16="http://schemas.microsoft.com/office/drawing/2014/main" val="20002"/>
                    </a:ext>
                  </a:extLst>
                </a:gridCol>
                <a:gridCol w="842575">
                  <a:extLst>
                    <a:ext uri="{9D8B030D-6E8A-4147-A177-3AD203B41FA5}">
                      <a16:colId xmlns:a16="http://schemas.microsoft.com/office/drawing/2014/main" val="20003"/>
                    </a:ext>
                  </a:extLst>
                </a:gridCol>
                <a:gridCol w="931875">
                  <a:extLst>
                    <a:ext uri="{9D8B030D-6E8A-4147-A177-3AD203B41FA5}">
                      <a16:colId xmlns:a16="http://schemas.microsoft.com/office/drawing/2014/main" val="20004"/>
                    </a:ext>
                  </a:extLst>
                </a:gridCol>
                <a:gridCol w="887225">
                  <a:extLst>
                    <a:ext uri="{9D8B030D-6E8A-4147-A177-3AD203B41FA5}">
                      <a16:colId xmlns:a16="http://schemas.microsoft.com/office/drawing/2014/main" val="20005"/>
                    </a:ext>
                  </a:extLst>
                </a:gridCol>
              </a:tblGrid>
              <a:tr h="139572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0"/>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1"/>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2"/>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3"/>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4"/>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5"/>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6"/>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pic>
        <p:nvPicPr>
          <p:cNvPr id="2826" name="Google Shape;2826;p214"/>
          <p:cNvPicPr preferRelativeResize="0"/>
          <p:nvPr/>
        </p:nvPicPr>
        <p:blipFill>
          <a:blip r:embed="rId3">
            <a:alphaModFix/>
          </a:blip>
          <a:stretch>
            <a:fillRect/>
          </a:stretch>
        </p:blipFill>
        <p:spPr>
          <a:xfrm>
            <a:off x="25498399" y="13755101"/>
            <a:ext cx="3222191" cy="4024625"/>
          </a:xfrm>
          <a:prstGeom prst="rect">
            <a:avLst/>
          </a:prstGeom>
          <a:noFill/>
          <a:ln>
            <a:noFill/>
          </a:ln>
        </p:spPr>
      </p:pic>
      <p:graphicFrame>
        <p:nvGraphicFramePr>
          <p:cNvPr id="2827" name="Google Shape;2827;p214"/>
          <p:cNvGraphicFramePr/>
          <p:nvPr/>
        </p:nvGraphicFramePr>
        <p:xfrm>
          <a:off x="25548438" y="13693100"/>
          <a:ext cx="3222250" cy="4024575"/>
        </p:xfrm>
        <a:graphic>
          <a:graphicData uri="http://schemas.openxmlformats.org/drawingml/2006/table">
            <a:tbl>
              <a:tblPr>
                <a:noFill/>
                <a:tableStyleId>{89E95118-CC8F-4DD4-99C0-2ED3706FB02C}</a:tableStyleId>
              </a:tblPr>
              <a:tblGrid>
                <a:gridCol w="537050">
                  <a:extLst>
                    <a:ext uri="{9D8B030D-6E8A-4147-A177-3AD203B41FA5}">
                      <a16:colId xmlns:a16="http://schemas.microsoft.com/office/drawing/2014/main" val="20000"/>
                    </a:ext>
                  </a:extLst>
                </a:gridCol>
                <a:gridCol w="537050">
                  <a:extLst>
                    <a:ext uri="{9D8B030D-6E8A-4147-A177-3AD203B41FA5}">
                      <a16:colId xmlns:a16="http://schemas.microsoft.com/office/drawing/2014/main" val="20001"/>
                    </a:ext>
                  </a:extLst>
                </a:gridCol>
                <a:gridCol w="537050">
                  <a:extLst>
                    <a:ext uri="{9D8B030D-6E8A-4147-A177-3AD203B41FA5}">
                      <a16:colId xmlns:a16="http://schemas.microsoft.com/office/drawing/2014/main" val="20002"/>
                    </a:ext>
                  </a:extLst>
                </a:gridCol>
                <a:gridCol w="510000">
                  <a:extLst>
                    <a:ext uri="{9D8B030D-6E8A-4147-A177-3AD203B41FA5}">
                      <a16:colId xmlns:a16="http://schemas.microsoft.com/office/drawing/2014/main" val="20003"/>
                    </a:ext>
                  </a:extLst>
                </a:gridCol>
                <a:gridCol w="564050">
                  <a:extLst>
                    <a:ext uri="{9D8B030D-6E8A-4147-A177-3AD203B41FA5}">
                      <a16:colId xmlns:a16="http://schemas.microsoft.com/office/drawing/2014/main" val="20004"/>
                    </a:ext>
                  </a:extLst>
                </a:gridCol>
                <a:gridCol w="537050">
                  <a:extLst>
                    <a:ext uri="{9D8B030D-6E8A-4147-A177-3AD203B41FA5}">
                      <a16:colId xmlns:a16="http://schemas.microsoft.com/office/drawing/2014/main" val="20005"/>
                    </a:ext>
                  </a:extLst>
                </a:gridCol>
              </a:tblGrid>
              <a:tr h="865125">
                <a:tc rowSpan="2"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2" hMerge="1">
                  <a:txBody>
                    <a:bodyPr/>
                    <a:lstStyle/>
                    <a:p>
                      <a:endParaRPr lang="en-US"/>
                    </a:p>
                  </a:txBody>
                  <a:tcPr/>
                </a:tc>
                <a:tc rowSpan="2"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2" hMerge="1">
                  <a:txBody>
                    <a:bodyPr/>
                    <a:lstStyle/>
                    <a:p>
                      <a:endParaRPr lang="en-US"/>
                    </a:p>
                  </a:txBody>
                  <a:tcPr/>
                </a:tc>
                <a:tc rowSpan="2"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2" hMerge="1">
                  <a:txBody>
                    <a:bodyPr/>
                    <a:lstStyle/>
                    <a:p>
                      <a:endParaRPr lang="en-US"/>
                    </a:p>
                  </a:txBody>
                  <a:tcPr/>
                </a:tc>
                <a:extLst>
                  <a:ext uri="{0D108BD9-81ED-4DB2-BD59-A6C34878D82A}">
                    <a16:rowId xmlns:a16="http://schemas.microsoft.com/office/drawing/2014/main" val="10000"/>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1"/>
                  </a:ext>
                </a:extLst>
              </a:tr>
              <a:tr h="451350">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extLst>
                  <a:ext uri="{0D108BD9-81ED-4DB2-BD59-A6C34878D82A}">
                    <a16:rowId xmlns:a16="http://schemas.microsoft.com/office/drawing/2014/main" val="10002"/>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3"/>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4"/>
                  </a:ext>
                </a:extLst>
              </a:tr>
              <a:tr h="451350">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extLst>
                  <a:ext uri="{0D108BD9-81ED-4DB2-BD59-A6C34878D82A}">
                    <a16:rowId xmlns:a16="http://schemas.microsoft.com/office/drawing/2014/main" val="10005"/>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6"/>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7"/>
                  </a:ext>
                </a:extLst>
              </a:tr>
            </a:tbl>
          </a:graphicData>
        </a:graphic>
      </p:graphicFrame>
      <p:pic>
        <p:nvPicPr>
          <p:cNvPr id="2828" name="Google Shape;2828;p214"/>
          <p:cNvPicPr preferRelativeResize="0"/>
          <p:nvPr/>
        </p:nvPicPr>
        <p:blipFill>
          <a:blip r:embed="rId3">
            <a:alphaModFix/>
          </a:blip>
          <a:stretch>
            <a:fillRect/>
          </a:stretch>
        </p:blipFill>
        <p:spPr>
          <a:xfrm>
            <a:off x="30386374" y="13724076"/>
            <a:ext cx="3222191" cy="4024625"/>
          </a:xfrm>
          <a:prstGeom prst="rect">
            <a:avLst/>
          </a:prstGeom>
          <a:noFill/>
          <a:ln>
            <a:noFill/>
          </a:ln>
        </p:spPr>
      </p:pic>
      <p:graphicFrame>
        <p:nvGraphicFramePr>
          <p:cNvPr id="2829" name="Google Shape;2829;p214"/>
          <p:cNvGraphicFramePr/>
          <p:nvPr/>
        </p:nvGraphicFramePr>
        <p:xfrm>
          <a:off x="30436413" y="13662075"/>
          <a:ext cx="3222250" cy="4024575"/>
        </p:xfrm>
        <a:graphic>
          <a:graphicData uri="http://schemas.openxmlformats.org/drawingml/2006/table">
            <a:tbl>
              <a:tblPr>
                <a:noFill/>
                <a:tableStyleId>{89E95118-CC8F-4DD4-99C0-2ED3706FB02C}</a:tableStyleId>
              </a:tblPr>
              <a:tblGrid>
                <a:gridCol w="537050">
                  <a:extLst>
                    <a:ext uri="{9D8B030D-6E8A-4147-A177-3AD203B41FA5}">
                      <a16:colId xmlns:a16="http://schemas.microsoft.com/office/drawing/2014/main" val="20000"/>
                    </a:ext>
                  </a:extLst>
                </a:gridCol>
                <a:gridCol w="537050">
                  <a:extLst>
                    <a:ext uri="{9D8B030D-6E8A-4147-A177-3AD203B41FA5}">
                      <a16:colId xmlns:a16="http://schemas.microsoft.com/office/drawing/2014/main" val="20001"/>
                    </a:ext>
                  </a:extLst>
                </a:gridCol>
                <a:gridCol w="537050">
                  <a:extLst>
                    <a:ext uri="{9D8B030D-6E8A-4147-A177-3AD203B41FA5}">
                      <a16:colId xmlns:a16="http://schemas.microsoft.com/office/drawing/2014/main" val="20002"/>
                    </a:ext>
                  </a:extLst>
                </a:gridCol>
                <a:gridCol w="510000">
                  <a:extLst>
                    <a:ext uri="{9D8B030D-6E8A-4147-A177-3AD203B41FA5}">
                      <a16:colId xmlns:a16="http://schemas.microsoft.com/office/drawing/2014/main" val="20003"/>
                    </a:ext>
                  </a:extLst>
                </a:gridCol>
                <a:gridCol w="564050">
                  <a:extLst>
                    <a:ext uri="{9D8B030D-6E8A-4147-A177-3AD203B41FA5}">
                      <a16:colId xmlns:a16="http://schemas.microsoft.com/office/drawing/2014/main" val="20004"/>
                    </a:ext>
                  </a:extLst>
                </a:gridCol>
                <a:gridCol w="537050">
                  <a:extLst>
                    <a:ext uri="{9D8B030D-6E8A-4147-A177-3AD203B41FA5}">
                      <a16:colId xmlns:a16="http://schemas.microsoft.com/office/drawing/2014/main" val="20005"/>
                    </a:ext>
                  </a:extLst>
                </a:gridCol>
              </a:tblGrid>
              <a:tr h="865125">
                <a:tc rowSpan="5" gridSpan="2">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5" hMerge="1">
                  <a:txBody>
                    <a:bodyPr/>
                    <a:lstStyle/>
                    <a:p>
                      <a:endParaRPr lang="en-US"/>
                    </a:p>
                  </a:txBody>
                  <a:tcPr/>
                </a:tc>
                <a:tc rowSpan="2" gridSpan="4">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0000"/>
                  </a:ext>
                </a:extLst>
              </a:tr>
              <a:tr h="451350">
                <a:tc gridSpan="2"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1"/>
                  </a:ext>
                </a:extLst>
              </a:tr>
              <a:tr h="451350">
                <a:tc gridSpan="2" vMerge="1">
                  <a:txBody>
                    <a:bodyPr/>
                    <a:lstStyle/>
                    <a:p>
                      <a:endParaRPr lang="en-US"/>
                    </a:p>
                  </a:txBody>
                  <a:tcPr/>
                </a:tc>
                <a:tc hMerge="1" vMerge="1">
                  <a:txBody>
                    <a:bodyPr/>
                    <a:lstStyle/>
                    <a:p>
                      <a:endParaRPr lang="en-US"/>
                    </a:p>
                  </a:txBody>
                  <a:tcPr/>
                </a:tc>
                <a:tc rowSpan="3" gridSpan="4">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extLst>
                  <a:ext uri="{0D108BD9-81ED-4DB2-BD59-A6C34878D82A}">
                    <a16:rowId xmlns:a16="http://schemas.microsoft.com/office/drawing/2014/main" val="10002"/>
                  </a:ext>
                </a:extLst>
              </a:tr>
              <a:tr h="451350">
                <a:tc gridSpan="2"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3"/>
                  </a:ext>
                </a:extLst>
              </a:tr>
              <a:tr h="451350">
                <a:tc gridSpan="2"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4"/>
                  </a:ext>
                </a:extLst>
              </a:tr>
              <a:tr h="451350">
                <a:tc rowSpan="3" gridSpan="4">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3">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5"/>
                  </a:ext>
                </a:extLst>
              </a:tr>
              <a:tr h="451350">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6"/>
                  </a:ext>
                </a:extLst>
              </a:tr>
              <a:tr h="451350">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7"/>
                  </a:ext>
                </a:extLst>
              </a:tr>
            </a:tbl>
          </a:graphicData>
        </a:graphic>
      </p:graphicFrame>
      <p:grpSp>
        <p:nvGrpSpPr>
          <p:cNvPr id="2830" name="Google Shape;2830;p214"/>
          <p:cNvGrpSpPr/>
          <p:nvPr/>
        </p:nvGrpSpPr>
        <p:grpSpPr>
          <a:xfrm>
            <a:off x="22964511" y="12099087"/>
            <a:ext cx="3579015" cy="3782153"/>
            <a:chOff x="12783132" y="16210897"/>
            <a:chExt cx="4759329" cy="4650379"/>
          </a:xfrm>
        </p:grpSpPr>
        <p:sp>
          <p:nvSpPr>
            <p:cNvPr id="2831" name="Google Shape;2831;p214"/>
            <p:cNvSpPr/>
            <p:nvPr/>
          </p:nvSpPr>
          <p:spPr>
            <a:xfrm>
              <a:off x="13661500" y="17339150"/>
              <a:ext cx="2838000" cy="2838000"/>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2" name="Google Shape;2832;p214"/>
            <p:cNvSpPr/>
            <p:nvPr/>
          </p:nvSpPr>
          <p:spPr>
            <a:xfrm rot="3304617">
              <a:off x="13339982" y="16767748"/>
              <a:ext cx="2838198" cy="2838198"/>
            </a:xfrm>
            <a:prstGeom prst="star4">
              <a:avLst>
                <a:gd name="adj" fmla="val 847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3" name="Google Shape;2833;p214"/>
            <p:cNvSpPr/>
            <p:nvPr/>
          </p:nvSpPr>
          <p:spPr>
            <a:xfrm rot="2560694">
              <a:off x="14118205" y="17437020"/>
              <a:ext cx="2838111" cy="2838111"/>
            </a:xfrm>
            <a:prstGeom prst="star4">
              <a:avLst>
                <a:gd name="adj" fmla="val 7330"/>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4" name="Google Shape;2834;p214"/>
            <p:cNvSpPr/>
            <p:nvPr/>
          </p:nvSpPr>
          <p:spPr>
            <a:xfrm rot="-1372351">
              <a:off x="13449863" y="17876096"/>
              <a:ext cx="2145713" cy="2253530"/>
            </a:xfrm>
            <a:prstGeom prst="star4">
              <a:avLst>
                <a:gd name="adj" fmla="val 371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5" name="Google Shape;2835;p214"/>
            <p:cNvSpPr/>
            <p:nvPr/>
          </p:nvSpPr>
          <p:spPr>
            <a:xfrm rot="-1372351">
              <a:off x="14235663" y="17245071"/>
              <a:ext cx="2145713" cy="2253530"/>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6" name="Google Shape;2836;p214"/>
            <p:cNvSpPr/>
            <p:nvPr/>
          </p:nvSpPr>
          <p:spPr>
            <a:xfrm rot="1043155">
              <a:off x="13617407" y="17043463"/>
              <a:ext cx="1253990" cy="1315482"/>
            </a:xfrm>
            <a:prstGeom prst="star4">
              <a:avLst>
                <a:gd name="adj" fmla="val 3710"/>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7" name="Google Shape;2837;p214"/>
            <p:cNvSpPr/>
            <p:nvPr/>
          </p:nvSpPr>
          <p:spPr>
            <a:xfrm rot="-323730">
              <a:off x="14910321" y="16926607"/>
              <a:ext cx="1253855" cy="1315377"/>
            </a:xfrm>
            <a:prstGeom prst="star4">
              <a:avLst>
                <a:gd name="adj" fmla="val 3710"/>
              </a:avLst>
            </a:prstGeom>
            <a:solidFill>
              <a:srgbClr val="9E9E9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8" name="Google Shape;2838;p214"/>
            <p:cNvSpPr/>
            <p:nvPr/>
          </p:nvSpPr>
          <p:spPr>
            <a:xfrm rot="1687349">
              <a:off x="15062684" y="17079036"/>
              <a:ext cx="1253824" cy="1315412"/>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9" name="Google Shape;2839;p214"/>
            <p:cNvSpPr/>
            <p:nvPr/>
          </p:nvSpPr>
          <p:spPr>
            <a:xfrm rot="750212">
              <a:off x="13693634" y="18415057"/>
              <a:ext cx="1254043" cy="1315412"/>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0" name="Google Shape;2840;p214"/>
            <p:cNvSpPr/>
            <p:nvPr/>
          </p:nvSpPr>
          <p:spPr>
            <a:xfrm rot="-783129">
              <a:off x="13693651" y="18491330"/>
              <a:ext cx="1253997" cy="1315407"/>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1" name="Google Shape;2841;p214"/>
            <p:cNvSpPr/>
            <p:nvPr/>
          </p:nvSpPr>
          <p:spPr>
            <a:xfrm rot="3306744">
              <a:off x="15233906" y="18599762"/>
              <a:ext cx="1254090" cy="1315434"/>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2" name="Google Shape;2842;p214"/>
            <p:cNvSpPr txBox="1"/>
            <p:nvPr/>
          </p:nvSpPr>
          <p:spPr>
            <a:xfrm>
              <a:off x="13834456" y="17047040"/>
              <a:ext cx="484200" cy="264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843" name="Google Shape;2843;p214"/>
          <p:cNvGrpSpPr/>
          <p:nvPr/>
        </p:nvGrpSpPr>
        <p:grpSpPr>
          <a:xfrm>
            <a:off x="27927861" y="11967262"/>
            <a:ext cx="3579015" cy="3782153"/>
            <a:chOff x="12783132" y="16210897"/>
            <a:chExt cx="4759329" cy="4650379"/>
          </a:xfrm>
        </p:grpSpPr>
        <p:sp>
          <p:nvSpPr>
            <p:cNvPr id="2844" name="Google Shape;2844;p214"/>
            <p:cNvSpPr/>
            <p:nvPr/>
          </p:nvSpPr>
          <p:spPr>
            <a:xfrm>
              <a:off x="13661500" y="17339150"/>
              <a:ext cx="2838000" cy="2838000"/>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5" name="Google Shape;2845;p214"/>
            <p:cNvSpPr/>
            <p:nvPr/>
          </p:nvSpPr>
          <p:spPr>
            <a:xfrm rot="3304617">
              <a:off x="13339982" y="16767748"/>
              <a:ext cx="2838198" cy="2838198"/>
            </a:xfrm>
            <a:prstGeom prst="star4">
              <a:avLst>
                <a:gd name="adj" fmla="val 847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6" name="Google Shape;2846;p214"/>
            <p:cNvSpPr/>
            <p:nvPr/>
          </p:nvSpPr>
          <p:spPr>
            <a:xfrm rot="2560694">
              <a:off x="14118205" y="17437020"/>
              <a:ext cx="2838111" cy="2838111"/>
            </a:xfrm>
            <a:prstGeom prst="star4">
              <a:avLst>
                <a:gd name="adj" fmla="val 7330"/>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7" name="Google Shape;2847;p214"/>
            <p:cNvSpPr/>
            <p:nvPr/>
          </p:nvSpPr>
          <p:spPr>
            <a:xfrm rot="-1372351">
              <a:off x="13449863" y="17876096"/>
              <a:ext cx="2145713" cy="2253530"/>
            </a:xfrm>
            <a:prstGeom prst="star4">
              <a:avLst>
                <a:gd name="adj" fmla="val 371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8" name="Google Shape;2848;p214"/>
            <p:cNvSpPr/>
            <p:nvPr/>
          </p:nvSpPr>
          <p:spPr>
            <a:xfrm rot="-1372351">
              <a:off x="14235663" y="17245071"/>
              <a:ext cx="2145713" cy="2253530"/>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9" name="Google Shape;2849;p214"/>
            <p:cNvSpPr/>
            <p:nvPr/>
          </p:nvSpPr>
          <p:spPr>
            <a:xfrm rot="1043155">
              <a:off x="13617407" y="17043463"/>
              <a:ext cx="1253990" cy="1315482"/>
            </a:xfrm>
            <a:prstGeom prst="star4">
              <a:avLst>
                <a:gd name="adj" fmla="val 3710"/>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0" name="Google Shape;2850;p214"/>
            <p:cNvSpPr/>
            <p:nvPr/>
          </p:nvSpPr>
          <p:spPr>
            <a:xfrm rot="-323730">
              <a:off x="14910321" y="16926607"/>
              <a:ext cx="1253855" cy="1315377"/>
            </a:xfrm>
            <a:prstGeom prst="star4">
              <a:avLst>
                <a:gd name="adj" fmla="val 3710"/>
              </a:avLst>
            </a:prstGeom>
            <a:solidFill>
              <a:srgbClr val="9E9E9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1" name="Google Shape;2851;p214"/>
            <p:cNvSpPr/>
            <p:nvPr/>
          </p:nvSpPr>
          <p:spPr>
            <a:xfrm rot="1687349">
              <a:off x="15062684" y="17079036"/>
              <a:ext cx="1253824" cy="1315412"/>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2" name="Google Shape;2852;p214"/>
            <p:cNvSpPr/>
            <p:nvPr/>
          </p:nvSpPr>
          <p:spPr>
            <a:xfrm rot="750212">
              <a:off x="13693634" y="18415057"/>
              <a:ext cx="1254043" cy="1315412"/>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3" name="Google Shape;2853;p214"/>
            <p:cNvSpPr/>
            <p:nvPr/>
          </p:nvSpPr>
          <p:spPr>
            <a:xfrm rot="-783129">
              <a:off x="13693651" y="18491330"/>
              <a:ext cx="1253997" cy="1315407"/>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4" name="Google Shape;2854;p214"/>
            <p:cNvSpPr/>
            <p:nvPr/>
          </p:nvSpPr>
          <p:spPr>
            <a:xfrm rot="3306744">
              <a:off x="15233906" y="18599762"/>
              <a:ext cx="1254090" cy="1315434"/>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5" name="Google Shape;2855;p214"/>
            <p:cNvSpPr txBox="1"/>
            <p:nvPr/>
          </p:nvSpPr>
          <p:spPr>
            <a:xfrm>
              <a:off x="13834456" y="17047040"/>
              <a:ext cx="484200" cy="264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sp>
        <p:nvSpPr>
          <p:cNvPr id="2856" name="Google Shape;2856;p214"/>
          <p:cNvSpPr/>
          <p:nvPr/>
        </p:nvSpPr>
        <p:spPr>
          <a:xfrm>
            <a:off x="23311150" y="18496375"/>
            <a:ext cx="128124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Concurrent Processes</a:t>
            </a:r>
            <a:endParaRPr sz="5400" b="1">
              <a:solidFill>
                <a:schemeClr val="accent1"/>
              </a:solidFill>
            </a:endParaRPr>
          </a:p>
        </p:txBody>
      </p:sp>
      <p:sp>
        <p:nvSpPr>
          <p:cNvPr id="2857" name="Google Shape;2857;p214"/>
          <p:cNvSpPr/>
          <p:nvPr/>
        </p:nvSpPr>
        <p:spPr>
          <a:xfrm>
            <a:off x="300325" y="18346775"/>
            <a:ext cx="96060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Retrieval</a:t>
            </a:r>
            <a:endParaRPr sz="5400" b="1">
              <a:solidFill>
                <a:schemeClr val="accent1"/>
              </a:solidFill>
            </a:endParaRPr>
          </a:p>
        </p:txBody>
      </p:sp>
      <p:grpSp>
        <p:nvGrpSpPr>
          <p:cNvPr id="2858" name="Google Shape;2858;p214"/>
          <p:cNvGrpSpPr/>
          <p:nvPr/>
        </p:nvGrpSpPr>
        <p:grpSpPr>
          <a:xfrm>
            <a:off x="7498957" y="4818767"/>
            <a:ext cx="3013029" cy="2954044"/>
            <a:chOff x="18437942" y="6657149"/>
            <a:chExt cx="10684500" cy="10445700"/>
          </a:xfrm>
        </p:grpSpPr>
        <p:sp>
          <p:nvSpPr>
            <p:cNvPr id="2859" name="Google Shape;2859;p214"/>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60" name="Google Shape;2860;p214"/>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861" name="Google Shape;2861;p214"/>
          <p:cNvGrpSpPr/>
          <p:nvPr/>
        </p:nvGrpSpPr>
        <p:grpSpPr>
          <a:xfrm>
            <a:off x="14541707" y="7525954"/>
            <a:ext cx="3013029" cy="2954044"/>
            <a:chOff x="18437942" y="6657149"/>
            <a:chExt cx="10684500" cy="10445700"/>
          </a:xfrm>
        </p:grpSpPr>
        <p:sp>
          <p:nvSpPr>
            <p:cNvPr id="2862" name="Google Shape;2862;p214"/>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63" name="Google Shape;2863;p214"/>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864" name="Google Shape;2864;p214"/>
          <p:cNvGrpSpPr/>
          <p:nvPr/>
        </p:nvGrpSpPr>
        <p:grpSpPr>
          <a:xfrm>
            <a:off x="22000857" y="4291479"/>
            <a:ext cx="3013029" cy="2954044"/>
            <a:chOff x="18437942" y="6657149"/>
            <a:chExt cx="10684500" cy="10445700"/>
          </a:xfrm>
        </p:grpSpPr>
        <p:sp>
          <p:nvSpPr>
            <p:cNvPr id="2865" name="Google Shape;2865;p214"/>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66" name="Google Shape;2866;p214"/>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867" name="Google Shape;2867;p214"/>
          <p:cNvGrpSpPr/>
          <p:nvPr/>
        </p:nvGrpSpPr>
        <p:grpSpPr>
          <a:xfrm>
            <a:off x="28496632" y="7076579"/>
            <a:ext cx="3013029" cy="2954044"/>
            <a:chOff x="18437942" y="6657149"/>
            <a:chExt cx="10684500" cy="10445700"/>
          </a:xfrm>
        </p:grpSpPr>
        <p:sp>
          <p:nvSpPr>
            <p:cNvPr id="2868" name="Google Shape;2868;p214"/>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69" name="Google Shape;2869;p214"/>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cxnSp>
        <p:nvCxnSpPr>
          <p:cNvPr id="2870" name="Google Shape;2870;p214"/>
          <p:cNvCxnSpPr/>
          <p:nvPr/>
        </p:nvCxnSpPr>
        <p:spPr>
          <a:xfrm>
            <a:off x="10822241" y="6232105"/>
            <a:ext cx="3564300" cy="2251500"/>
          </a:xfrm>
          <a:prstGeom prst="straightConnector1">
            <a:avLst/>
          </a:prstGeom>
          <a:noFill/>
          <a:ln w="152400" cap="flat" cmpd="sng">
            <a:solidFill>
              <a:schemeClr val="dk2"/>
            </a:solidFill>
            <a:prstDash val="solid"/>
            <a:round/>
            <a:headEnd type="none" w="med" len="med"/>
            <a:tailEnd type="triangle" w="med" len="med"/>
          </a:ln>
        </p:spPr>
      </p:cxnSp>
      <p:cxnSp>
        <p:nvCxnSpPr>
          <p:cNvPr id="2871" name="Google Shape;2871;p214"/>
          <p:cNvCxnSpPr/>
          <p:nvPr/>
        </p:nvCxnSpPr>
        <p:spPr>
          <a:xfrm rot="10800000" flipH="1">
            <a:off x="17871875" y="5388500"/>
            <a:ext cx="3771600" cy="3147000"/>
          </a:xfrm>
          <a:prstGeom prst="straightConnector1">
            <a:avLst/>
          </a:prstGeom>
          <a:noFill/>
          <a:ln w="152400" cap="flat" cmpd="sng">
            <a:solidFill>
              <a:schemeClr val="dk2"/>
            </a:solidFill>
            <a:prstDash val="solid"/>
            <a:round/>
            <a:headEnd type="none" w="med" len="med"/>
            <a:tailEnd type="triangle" w="med" len="med"/>
          </a:ln>
        </p:spPr>
      </p:cxnSp>
      <p:cxnSp>
        <p:nvCxnSpPr>
          <p:cNvPr id="2872" name="Google Shape;2872;p214"/>
          <p:cNvCxnSpPr/>
          <p:nvPr/>
        </p:nvCxnSpPr>
        <p:spPr>
          <a:xfrm>
            <a:off x="25234700" y="5810888"/>
            <a:ext cx="3041100" cy="1684200"/>
          </a:xfrm>
          <a:prstGeom prst="straightConnector1">
            <a:avLst/>
          </a:prstGeom>
          <a:noFill/>
          <a:ln w="152400" cap="flat" cmpd="sng">
            <a:solidFill>
              <a:schemeClr val="dk2"/>
            </a:solidFill>
            <a:prstDash val="solid"/>
            <a:round/>
            <a:headEnd type="none" w="med" len="med"/>
            <a:tailEnd type="triangle" w="med" len="med"/>
          </a:ln>
        </p:spPr>
      </p:cxnSp>
      <p:sp>
        <p:nvSpPr>
          <p:cNvPr id="2873" name="Google Shape;2873;p214"/>
          <p:cNvSpPr/>
          <p:nvPr/>
        </p:nvSpPr>
        <p:spPr>
          <a:xfrm>
            <a:off x="21233188" y="7624505"/>
            <a:ext cx="37821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sp>
        <p:nvSpPr>
          <p:cNvPr id="2874" name="Google Shape;2874;p214"/>
          <p:cNvSpPr/>
          <p:nvPr/>
        </p:nvSpPr>
        <p:spPr>
          <a:xfrm>
            <a:off x="10246000" y="9288300"/>
            <a:ext cx="4295700" cy="2302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sp>
        <p:nvSpPr>
          <p:cNvPr id="2875" name="Google Shape;2875;p214"/>
          <p:cNvSpPr/>
          <p:nvPr/>
        </p:nvSpPr>
        <p:spPr>
          <a:xfrm>
            <a:off x="31242775" y="6232088"/>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pic>
        <p:nvPicPr>
          <p:cNvPr id="2876" name="Google Shape;2876;p214"/>
          <p:cNvPicPr preferRelativeResize="0"/>
          <p:nvPr/>
        </p:nvPicPr>
        <p:blipFill rotWithShape="1">
          <a:blip r:embed="rId3">
            <a:alphaModFix/>
          </a:blip>
          <a:srcRect b="68908"/>
          <a:stretch/>
        </p:blipFill>
        <p:spPr>
          <a:xfrm>
            <a:off x="10511975" y="7928950"/>
            <a:ext cx="2418875" cy="939363"/>
          </a:xfrm>
          <a:prstGeom prst="rect">
            <a:avLst/>
          </a:prstGeom>
          <a:noFill/>
          <a:ln>
            <a:noFill/>
          </a:ln>
        </p:spPr>
      </p:pic>
      <p:pic>
        <p:nvPicPr>
          <p:cNvPr id="2877" name="Google Shape;2877;p214"/>
          <p:cNvPicPr preferRelativeResize="0"/>
          <p:nvPr/>
        </p:nvPicPr>
        <p:blipFill rotWithShape="1">
          <a:blip r:embed="rId3">
            <a:alphaModFix/>
          </a:blip>
          <a:srcRect t="14939" b="53968"/>
          <a:stretch/>
        </p:blipFill>
        <p:spPr>
          <a:xfrm>
            <a:off x="16984263" y="5826100"/>
            <a:ext cx="2418875" cy="939363"/>
          </a:xfrm>
          <a:prstGeom prst="rect">
            <a:avLst/>
          </a:prstGeom>
          <a:noFill/>
          <a:ln>
            <a:noFill/>
          </a:ln>
        </p:spPr>
      </p:pic>
      <p:pic>
        <p:nvPicPr>
          <p:cNvPr id="2878" name="Google Shape;2878;p214"/>
          <p:cNvPicPr preferRelativeResize="0"/>
          <p:nvPr/>
        </p:nvPicPr>
        <p:blipFill rotWithShape="1">
          <a:blip r:embed="rId3">
            <a:alphaModFix/>
          </a:blip>
          <a:srcRect t="22504" b="46404"/>
          <a:stretch/>
        </p:blipFill>
        <p:spPr>
          <a:xfrm>
            <a:off x="26387800" y="4818763"/>
            <a:ext cx="2418875" cy="939363"/>
          </a:xfrm>
          <a:prstGeom prst="rect">
            <a:avLst/>
          </a:prstGeom>
          <a:noFill/>
          <a:ln>
            <a:noFill/>
          </a:ln>
        </p:spPr>
      </p:pic>
      <p:sp>
        <p:nvSpPr>
          <p:cNvPr id="2879" name="Google Shape;2879;p214"/>
          <p:cNvSpPr/>
          <p:nvPr/>
        </p:nvSpPr>
        <p:spPr>
          <a:xfrm>
            <a:off x="1132575" y="8090300"/>
            <a:ext cx="4295700" cy="2302200"/>
          </a:xfrm>
          <a:prstGeom prst="roundRect">
            <a:avLst>
              <a:gd name="adj" fmla="val 48000"/>
            </a:avLst>
          </a:prstGeom>
          <a:solidFill>
            <a:schemeClr val="dk1"/>
          </a:solid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6"/>
                </a:solidFill>
              </a:rPr>
              <a:t>Question</a:t>
            </a:r>
            <a:endParaRPr sz="5400" b="1">
              <a:solidFill>
                <a:schemeClr val="accent6"/>
              </a:solidFill>
            </a:endParaRPr>
          </a:p>
        </p:txBody>
      </p:sp>
      <p:cxnSp>
        <p:nvCxnSpPr>
          <p:cNvPr id="2880" name="Google Shape;2880;p214"/>
          <p:cNvCxnSpPr/>
          <p:nvPr/>
        </p:nvCxnSpPr>
        <p:spPr>
          <a:xfrm rot="10800000" flipH="1">
            <a:off x="5336816" y="6636755"/>
            <a:ext cx="2027100" cy="1838700"/>
          </a:xfrm>
          <a:prstGeom prst="straightConnector1">
            <a:avLst/>
          </a:prstGeom>
          <a:noFill/>
          <a:ln w="152400" cap="flat" cmpd="sng">
            <a:solidFill>
              <a:schemeClr val="dk2"/>
            </a:solidFill>
            <a:prstDash val="solid"/>
            <a:round/>
            <a:headEnd type="none" w="med" len="med"/>
            <a:tailEnd type="triangle" w="med" len="med"/>
          </a:ln>
        </p:spPr>
      </p:cxnSp>
      <p:pic>
        <p:nvPicPr>
          <p:cNvPr id="2881" name="Google Shape;2881;p214"/>
          <p:cNvPicPr preferRelativeResize="0"/>
          <p:nvPr/>
        </p:nvPicPr>
        <p:blipFill>
          <a:blip r:embed="rId3">
            <a:alphaModFix/>
          </a:blip>
          <a:stretch>
            <a:fillRect/>
          </a:stretch>
        </p:blipFill>
        <p:spPr>
          <a:xfrm>
            <a:off x="1509751" y="4257863"/>
            <a:ext cx="2418875" cy="3021251"/>
          </a:xfrm>
          <a:prstGeom prst="rect">
            <a:avLst/>
          </a:prstGeom>
          <a:noFill/>
          <a:ln>
            <a:noFill/>
          </a:ln>
        </p:spPr>
      </p:pic>
      <p:sp>
        <p:nvSpPr>
          <p:cNvPr id="2882" name="Google Shape;2882;p214"/>
          <p:cNvSpPr/>
          <p:nvPr/>
        </p:nvSpPr>
        <p:spPr>
          <a:xfrm>
            <a:off x="18131000" y="9861675"/>
            <a:ext cx="172485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Iterative Refinement</a:t>
            </a:r>
            <a:endParaRPr sz="5400" b="1">
              <a:solidFill>
                <a:schemeClr val="accent1"/>
              </a:solidFill>
            </a:endParaRPr>
          </a:p>
        </p:txBody>
      </p:sp>
      <p:sp>
        <p:nvSpPr>
          <p:cNvPr id="2883" name="Google Shape;2883;p214"/>
          <p:cNvSpPr/>
          <p:nvPr/>
        </p:nvSpPr>
        <p:spPr>
          <a:xfrm>
            <a:off x="20222875" y="16070175"/>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Combine</a:t>
            </a:r>
            <a:endParaRPr sz="5400" b="1">
              <a:solidFill>
                <a:srgbClr val="E69138"/>
              </a:solidFill>
            </a:endParaRPr>
          </a:p>
        </p:txBody>
      </p:sp>
      <p:sp>
        <p:nvSpPr>
          <p:cNvPr id="2884" name="Google Shape;2884;p214"/>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Data Pipeline</a:t>
            </a:r>
            <a:endParaRPr sz="8400"/>
          </a:p>
        </p:txBody>
      </p:sp>
      <p:sp>
        <p:nvSpPr>
          <p:cNvPr id="2885" name="Google Shape;2885;p214"/>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Per-Agent Behavior</a:t>
            </a:r>
            <a:endParaRPr/>
          </a:p>
        </p:txBody>
      </p:sp>
      <p:sp>
        <p:nvSpPr>
          <p:cNvPr id="2" name="Google Shape;1615;p157">
            <a:extLst>
              <a:ext uri="{FF2B5EF4-FFF2-40B4-BE49-F238E27FC236}">
                <a16:creationId xmlns:a16="http://schemas.microsoft.com/office/drawing/2014/main" id="{59D89DCA-A09D-BF08-C945-F677D51E517E}"/>
              </a:ext>
            </a:extLst>
          </p:cNvPr>
          <p:cNvSpPr txBox="1"/>
          <p:nvPr/>
        </p:nvSpPr>
        <p:spPr>
          <a:xfrm>
            <a:off x="10822241" y="19480947"/>
            <a:ext cx="1170525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Dive into Deep Learning (d2l.ai)</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88545"/>
    </mc:Choice>
    <mc:Fallback xmlns="">
      <p:transition spd="slow" advTm="88545"/>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2890"/>
        <p:cNvGrpSpPr/>
        <p:nvPr/>
      </p:nvGrpSpPr>
      <p:grpSpPr>
        <a:xfrm>
          <a:off x="0" y="0"/>
          <a:ext cx="0" cy="0"/>
          <a:chOff x="0" y="0"/>
          <a:chExt cx="0" cy="0"/>
        </a:xfrm>
      </p:grpSpPr>
      <p:sp>
        <p:nvSpPr>
          <p:cNvPr id="2891" name="Google Shape;2891;p215"/>
          <p:cNvSpPr/>
          <p:nvPr/>
        </p:nvSpPr>
        <p:spPr>
          <a:xfrm>
            <a:off x="11404024" y="8978600"/>
            <a:ext cx="36810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892" name="Google Shape;2892;p215" descr="🦜 Parrot Emoji – Meaning, Pictures, Codes – 📕 EmojiGuide"/>
          <p:cNvPicPr preferRelativeResize="0"/>
          <p:nvPr/>
        </p:nvPicPr>
        <p:blipFill>
          <a:blip r:embed="rId3">
            <a:alphaModFix/>
          </a:blip>
          <a:stretch>
            <a:fillRect/>
          </a:stretch>
        </p:blipFill>
        <p:spPr>
          <a:xfrm>
            <a:off x="12229589" y="7380640"/>
            <a:ext cx="2312427" cy="2268529"/>
          </a:xfrm>
          <a:prstGeom prst="rect">
            <a:avLst/>
          </a:prstGeom>
          <a:noFill/>
          <a:ln>
            <a:noFill/>
          </a:ln>
        </p:spPr>
      </p:pic>
      <p:sp>
        <p:nvSpPr>
          <p:cNvPr id="2893" name="Google Shape;2893;p215"/>
          <p:cNvSpPr/>
          <p:nvPr/>
        </p:nvSpPr>
        <p:spPr>
          <a:xfrm>
            <a:off x="7205250" y="8536560"/>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Update Knowledge</a:t>
            </a:r>
            <a:endParaRPr sz="3900">
              <a:solidFill>
                <a:srgbClr val="FF9900"/>
              </a:solidFill>
              <a:latin typeface="Roboto Mono"/>
              <a:ea typeface="Roboto Mono"/>
              <a:cs typeface="Roboto Mono"/>
              <a:sym typeface="Roboto Mono"/>
            </a:endParaRPr>
          </a:p>
        </p:txBody>
      </p:sp>
      <p:sp>
        <p:nvSpPr>
          <p:cNvPr id="2894" name="Google Shape;2894;p215"/>
          <p:cNvSpPr/>
          <p:nvPr/>
        </p:nvSpPr>
        <p:spPr>
          <a:xfrm>
            <a:off x="2162150" y="8536550"/>
            <a:ext cx="36810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Input</a:t>
            </a:r>
            <a:endParaRPr sz="6400" b="1">
              <a:solidFill>
                <a:srgbClr val="0071C5"/>
              </a:solidFill>
            </a:endParaRPr>
          </a:p>
        </p:txBody>
      </p:sp>
      <p:cxnSp>
        <p:nvCxnSpPr>
          <p:cNvPr id="2895" name="Google Shape;2895;p215"/>
          <p:cNvCxnSpPr/>
          <p:nvPr/>
        </p:nvCxnSpPr>
        <p:spPr>
          <a:xfrm flipH="1">
            <a:off x="5843350" y="10314488"/>
            <a:ext cx="1361700" cy="600"/>
          </a:xfrm>
          <a:prstGeom prst="curvedConnector3">
            <a:avLst>
              <a:gd name="adj1" fmla="val 28742"/>
            </a:avLst>
          </a:prstGeom>
          <a:noFill/>
          <a:ln w="114300" cap="flat" cmpd="sng">
            <a:solidFill>
              <a:schemeClr val="dk2"/>
            </a:solidFill>
            <a:prstDash val="solid"/>
            <a:round/>
            <a:headEnd type="stealth" w="med" len="med"/>
            <a:tailEnd type="none" w="med" len="med"/>
          </a:ln>
        </p:spPr>
      </p:cxnSp>
      <p:sp>
        <p:nvSpPr>
          <p:cNvPr id="2896" name="Google Shape;2896;p215"/>
          <p:cNvSpPr/>
          <p:nvPr/>
        </p:nvSpPr>
        <p:spPr>
          <a:xfrm>
            <a:off x="16614750" y="8627310"/>
            <a:ext cx="4495800" cy="35571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US" sz="6400" b="1">
                <a:solidFill>
                  <a:srgbClr val="9900FF"/>
                </a:solidFill>
              </a:rPr>
              <a:t>DB Lookup</a:t>
            </a:r>
            <a:endParaRPr sz="3900">
              <a:solidFill>
                <a:srgbClr val="9900FF"/>
              </a:solidFill>
              <a:latin typeface="Roboto Mono"/>
              <a:ea typeface="Roboto Mono"/>
              <a:cs typeface="Roboto Mono"/>
              <a:sym typeface="Roboto Mono"/>
            </a:endParaRPr>
          </a:p>
        </p:txBody>
      </p:sp>
      <p:cxnSp>
        <p:nvCxnSpPr>
          <p:cNvPr id="2897" name="Google Shape;2897;p215"/>
          <p:cNvCxnSpPr>
            <a:stCxn id="2896" idx="1"/>
          </p:cNvCxnSpPr>
          <p:nvPr/>
        </p:nvCxnSpPr>
        <p:spPr>
          <a:xfrm flipH="1">
            <a:off x="15085350" y="10405860"/>
            <a:ext cx="1529400" cy="6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898" name="Google Shape;2898;p215"/>
          <p:cNvSpPr/>
          <p:nvPr/>
        </p:nvSpPr>
        <p:spPr>
          <a:xfrm>
            <a:off x="20587800" y="8627600"/>
            <a:ext cx="42702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Format</a:t>
            </a:r>
            <a:endParaRPr sz="3900">
              <a:solidFill>
                <a:srgbClr val="FF9900"/>
              </a:solidFill>
              <a:latin typeface="Roboto Mono"/>
              <a:ea typeface="Roboto Mono"/>
              <a:cs typeface="Roboto Mono"/>
              <a:sym typeface="Roboto Mono"/>
            </a:endParaRPr>
          </a:p>
        </p:txBody>
      </p:sp>
      <p:sp>
        <p:nvSpPr>
          <p:cNvPr id="2899" name="Google Shape;2899;p215"/>
          <p:cNvSpPr/>
          <p:nvPr/>
        </p:nvSpPr>
        <p:spPr>
          <a:xfrm>
            <a:off x="30360774" y="9069650"/>
            <a:ext cx="33195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900" name="Google Shape;2900;p215" descr="🦜 Parrot Emoji – Meaning, Pictures, Codes – 📕 EmojiGuide"/>
          <p:cNvPicPr preferRelativeResize="0"/>
          <p:nvPr/>
        </p:nvPicPr>
        <p:blipFill>
          <a:blip r:embed="rId3">
            <a:alphaModFix/>
          </a:blip>
          <a:stretch>
            <a:fillRect/>
          </a:stretch>
        </p:blipFill>
        <p:spPr>
          <a:xfrm>
            <a:off x="30957739" y="7471690"/>
            <a:ext cx="2312427" cy="2268529"/>
          </a:xfrm>
          <a:prstGeom prst="rect">
            <a:avLst/>
          </a:prstGeom>
          <a:noFill/>
          <a:ln>
            <a:noFill/>
          </a:ln>
        </p:spPr>
      </p:pic>
      <p:sp>
        <p:nvSpPr>
          <p:cNvPr id="2901" name="Google Shape;2901;p215"/>
          <p:cNvSpPr/>
          <p:nvPr/>
        </p:nvSpPr>
        <p:spPr>
          <a:xfrm>
            <a:off x="26162000" y="8627610"/>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Update Knowledge</a:t>
            </a:r>
            <a:endParaRPr sz="3900">
              <a:solidFill>
                <a:srgbClr val="FF9900"/>
              </a:solidFill>
              <a:latin typeface="Roboto Mono"/>
              <a:ea typeface="Roboto Mono"/>
              <a:cs typeface="Roboto Mono"/>
              <a:sym typeface="Roboto Mono"/>
            </a:endParaRPr>
          </a:p>
        </p:txBody>
      </p:sp>
      <p:cxnSp>
        <p:nvCxnSpPr>
          <p:cNvPr id="2902" name="Google Shape;2902;p215"/>
          <p:cNvCxnSpPr>
            <a:stCxn id="2901" idx="1"/>
            <a:endCxn id="2898" idx="3"/>
          </p:cNvCxnSpPr>
          <p:nvPr/>
        </p:nvCxnSpPr>
        <p:spPr>
          <a:xfrm flipH="1">
            <a:off x="24857900" y="10406160"/>
            <a:ext cx="1304100" cy="600"/>
          </a:xfrm>
          <a:prstGeom prst="curvedConnector3">
            <a:avLst>
              <a:gd name="adj1" fmla="val 49996"/>
            </a:avLst>
          </a:prstGeom>
          <a:noFill/>
          <a:ln w="114300" cap="flat" cmpd="sng">
            <a:solidFill>
              <a:schemeClr val="dk2"/>
            </a:solidFill>
            <a:prstDash val="solid"/>
            <a:round/>
            <a:headEnd type="stealth" w="med" len="med"/>
            <a:tailEnd type="none" w="med" len="med"/>
          </a:ln>
        </p:spPr>
      </p:cxnSp>
      <p:cxnSp>
        <p:nvCxnSpPr>
          <p:cNvPr id="2903" name="Google Shape;2903;p215"/>
          <p:cNvCxnSpPr>
            <a:stCxn id="2894" idx="1"/>
            <a:endCxn id="2899" idx="3"/>
          </p:cNvCxnSpPr>
          <p:nvPr/>
        </p:nvCxnSpPr>
        <p:spPr>
          <a:xfrm>
            <a:off x="2162150" y="10315100"/>
            <a:ext cx="31518000" cy="181800"/>
          </a:xfrm>
          <a:prstGeom prst="curvedConnector5">
            <a:avLst>
              <a:gd name="adj1" fmla="val -756"/>
              <a:gd name="adj2" fmla="val 4267794"/>
              <a:gd name="adj3" fmla="val 100756"/>
            </a:avLst>
          </a:prstGeom>
          <a:noFill/>
          <a:ln w="114300" cap="flat" cmpd="sng">
            <a:solidFill>
              <a:schemeClr val="dk2"/>
            </a:solidFill>
            <a:prstDash val="solid"/>
            <a:round/>
            <a:headEnd type="stealth" w="med" len="med"/>
            <a:tailEnd type="none" w="med" len="med"/>
          </a:ln>
        </p:spPr>
      </p:cxnSp>
      <p:sp>
        <p:nvSpPr>
          <p:cNvPr id="2904" name="Google Shape;2904;p215"/>
          <p:cNvSpPr/>
          <p:nvPr/>
        </p:nvSpPr>
        <p:spPr>
          <a:xfrm>
            <a:off x="7555425" y="15321625"/>
            <a:ext cx="4888800" cy="3557100"/>
          </a:xfrm>
          <a:prstGeom prst="roundRect">
            <a:avLst>
              <a:gd name="adj" fmla="val 48000"/>
            </a:avLst>
          </a:prstGeom>
          <a:solidFill>
            <a:schemeClr val="dk1"/>
          </a:solidFill>
          <a:ln w="762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4"/>
                </a:solidFill>
              </a:rPr>
              <a:t>History</a:t>
            </a:r>
            <a:endParaRPr sz="6400" b="1">
              <a:solidFill>
                <a:schemeClr val="accent4"/>
              </a:solidFill>
            </a:endParaRPr>
          </a:p>
        </p:txBody>
      </p:sp>
      <p:sp>
        <p:nvSpPr>
          <p:cNvPr id="2905" name="Google Shape;2905;p215"/>
          <p:cNvSpPr/>
          <p:nvPr/>
        </p:nvSpPr>
        <p:spPr>
          <a:xfrm>
            <a:off x="23031250" y="15321625"/>
            <a:ext cx="4888800" cy="3557100"/>
          </a:xfrm>
          <a:prstGeom prst="roundRect">
            <a:avLst>
              <a:gd name="adj" fmla="val 48000"/>
            </a:avLst>
          </a:prstGeom>
          <a:solidFill>
            <a:schemeClr val="dk1"/>
          </a:solidFill>
          <a:ln w="762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4"/>
                </a:solidFill>
              </a:rPr>
              <a:t>User</a:t>
            </a:r>
            <a:endParaRPr sz="6400" b="1">
              <a:solidFill>
                <a:schemeClr val="accent4"/>
              </a:solidFill>
            </a:endParaRPr>
          </a:p>
        </p:txBody>
      </p:sp>
      <p:sp>
        <p:nvSpPr>
          <p:cNvPr id="2906" name="Google Shape;2906;p215"/>
          <p:cNvSpPr/>
          <p:nvPr/>
        </p:nvSpPr>
        <p:spPr>
          <a:xfrm rot="5160405" flipH="1">
            <a:off x="6725770" y="4712600"/>
            <a:ext cx="8180761" cy="95997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7" name="Google Shape;2907;p215"/>
          <p:cNvSpPr/>
          <p:nvPr/>
        </p:nvSpPr>
        <p:spPr>
          <a:xfrm rot="5160373">
            <a:off x="16449677" y="6067350"/>
            <a:ext cx="8347671" cy="95997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8" name="Google Shape;2908;p215"/>
          <p:cNvSpPr/>
          <p:nvPr/>
        </p:nvSpPr>
        <p:spPr>
          <a:xfrm rot="5160442" flipH="1">
            <a:off x="25523052" y="5395550"/>
            <a:ext cx="8074296" cy="83400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9" name="Google Shape;2909;p215"/>
          <p:cNvSpPr txBox="1"/>
          <p:nvPr/>
        </p:nvSpPr>
        <p:spPr>
          <a:xfrm>
            <a:off x="7555413" y="6275000"/>
            <a:ext cx="5282400" cy="215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+Knowledge Base</a:t>
            </a:r>
            <a:endParaRPr>
              <a:solidFill>
                <a:schemeClr val="lt1"/>
              </a:solidFill>
            </a:endParaRPr>
          </a:p>
        </p:txBody>
      </p:sp>
      <p:sp>
        <p:nvSpPr>
          <p:cNvPr id="2910" name="Google Shape;2910;p215"/>
          <p:cNvSpPr txBox="1"/>
          <p:nvPr/>
        </p:nvSpPr>
        <p:spPr>
          <a:xfrm>
            <a:off x="18535438" y="12258700"/>
            <a:ext cx="4495800" cy="215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+Customer Info</a:t>
            </a:r>
            <a:endParaRPr>
              <a:solidFill>
                <a:schemeClr val="lt1"/>
              </a:solidFill>
            </a:endParaRPr>
          </a:p>
        </p:txBody>
      </p:sp>
      <p:sp>
        <p:nvSpPr>
          <p:cNvPr id="2911" name="Google Shape;2911;p215"/>
          <p:cNvSpPr txBox="1"/>
          <p:nvPr/>
        </p:nvSpPr>
        <p:spPr>
          <a:xfrm>
            <a:off x="26513463" y="6275000"/>
            <a:ext cx="52824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+Response</a:t>
            </a:r>
            <a:endParaRPr>
              <a:solidFill>
                <a:schemeClr val="lt1"/>
              </a:solidFill>
            </a:endParaRPr>
          </a:p>
        </p:txBody>
      </p:sp>
      <p:sp>
        <p:nvSpPr>
          <p:cNvPr id="2912" name="Google Shape;2912;p215"/>
          <p:cNvSpPr txBox="1">
            <a:spLocks noGrp="1"/>
          </p:cNvSpPr>
          <p:nvPr>
            <p:ph type="sldNum" idx="12"/>
          </p:nvPr>
        </p:nvSpPr>
        <p:spPr>
          <a:xfrm>
            <a:off x="34227135" y="18999003"/>
            <a:ext cx="2194800" cy="1575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US"/>
              <a:t>184</a:t>
            </a:fld>
            <a:endParaRPr/>
          </a:p>
        </p:txBody>
      </p:sp>
      <p:sp>
        <p:nvSpPr>
          <p:cNvPr id="2913" name="Google Shape;2913;p215"/>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Local State Accumulation</a:t>
            </a:r>
            <a:endParaRPr sz="8400"/>
          </a:p>
        </p:txBody>
      </p:sp>
      <p:sp>
        <p:nvSpPr>
          <p:cNvPr id="2914" name="Google Shape;2914;p215"/>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Per-Agent Behavior</a:t>
            </a:r>
            <a:endParaRPr b="1"/>
          </a:p>
        </p:txBody>
      </p:sp>
    </p:spTree>
  </p:cSld>
  <p:clrMapOvr>
    <a:masterClrMapping/>
  </p:clrMapOvr>
  <mc:AlternateContent xmlns:mc="http://schemas.openxmlformats.org/markup-compatibility/2006" xmlns:p14="http://schemas.microsoft.com/office/powerpoint/2010/main">
    <mc:Choice Requires="p14">
      <p:transition spd="slow" p14:dur="2000" advTm="104943"/>
    </mc:Choice>
    <mc:Fallback xmlns="">
      <p:transition spd="slow" advTm="104943"/>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2918"/>
        <p:cNvGrpSpPr/>
        <p:nvPr/>
      </p:nvGrpSpPr>
      <p:grpSpPr>
        <a:xfrm>
          <a:off x="0" y="0"/>
          <a:ext cx="0" cy="0"/>
          <a:chOff x="0" y="0"/>
          <a:chExt cx="0" cy="0"/>
        </a:xfrm>
      </p:grpSpPr>
      <p:sp>
        <p:nvSpPr>
          <p:cNvPr id="2919" name="Google Shape;2919;p216"/>
          <p:cNvSpPr/>
          <p:nvPr/>
        </p:nvSpPr>
        <p:spPr>
          <a:xfrm rot="5541290" flipH="1">
            <a:off x="5282959" y="6599845"/>
            <a:ext cx="10441017" cy="10255509"/>
          </a:xfrm>
          <a:prstGeom prst="arc">
            <a:avLst>
              <a:gd name="adj1" fmla="val 5103067"/>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920" name="Google Shape;2920;p216"/>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Communication Protocols</a:t>
            </a:r>
            <a:endParaRPr sz="8400"/>
          </a:p>
        </p:txBody>
      </p:sp>
      <p:sp>
        <p:nvSpPr>
          <p:cNvPr id="2921" name="Google Shape;2921;p216"/>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Agentic Behavior</a:t>
            </a:r>
            <a:endParaRPr b="1"/>
          </a:p>
        </p:txBody>
      </p:sp>
      <p:pic>
        <p:nvPicPr>
          <p:cNvPr id="2922" name="Google Shape;2922;p216"/>
          <p:cNvPicPr preferRelativeResize="0"/>
          <p:nvPr/>
        </p:nvPicPr>
        <p:blipFill>
          <a:blip r:embed="rId3">
            <a:alphaModFix/>
          </a:blip>
          <a:stretch>
            <a:fillRect/>
          </a:stretch>
        </p:blipFill>
        <p:spPr>
          <a:xfrm>
            <a:off x="8258400" y="9192546"/>
            <a:ext cx="4490150" cy="4625900"/>
          </a:xfrm>
          <a:prstGeom prst="rect">
            <a:avLst/>
          </a:prstGeom>
          <a:noFill/>
          <a:ln>
            <a:noFill/>
          </a:ln>
        </p:spPr>
      </p:pic>
      <p:sp>
        <p:nvSpPr>
          <p:cNvPr id="2923" name="Google Shape;2923;p216"/>
          <p:cNvSpPr txBox="1"/>
          <p:nvPr/>
        </p:nvSpPr>
        <p:spPr>
          <a:xfrm>
            <a:off x="8025325" y="14155100"/>
            <a:ext cx="4956300" cy="960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Agent Loop 1</a:t>
            </a:r>
            <a:endParaRPr/>
          </a:p>
        </p:txBody>
      </p:sp>
      <p:sp>
        <p:nvSpPr>
          <p:cNvPr id="2924" name="Google Shape;2924;p216"/>
          <p:cNvSpPr/>
          <p:nvPr/>
        </p:nvSpPr>
        <p:spPr>
          <a:xfrm rot="5541290" flipH="1">
            <a:off x="22172259" y="7223020"/>
            <a:ext cx="10441017" cy="10255509"/>
          </a:xfrm>
          <a:prstGeom prst="arc">
            <a:avLst>
              <a:gd name="adj1" fmla="val 5103067"/>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925" name="Google Shape;2925;p216"/>
          <p:cNvPicPr preferRelativeResize="0"/>
          <p:nvPr/>
        </p:nvPicPr>
        <p:blipFill>
          <a:blip r:embed="rId3">
            <a:alphaModFix/>
          </a:blip>
          <a:stretch>
            <a:fillRect/>
          </a:stretch>
        </p:blipFill>
        <p:spPr>
          <a:xfrm>
            <a:off x="25147700" y="9815721"/>
            <a:ext cx="4490150" cy="4625900"/>
          </a:xfrm>
          <a:prstGeom prst="rect">
            <a:avLst/>
          </a:prstGeom>
          <a:noFill/>
          <a:ln>
            <a:noFill/>
          </a:ln>
        </p:spPr>
      </p:pic>
      <p:sp>
        <p:nvSpPr>
          <p:cNvPr id="2926" name="Google Shape;2926;p216"/>
          <p:cNvSpPr txBox="1"/>
          <p:nvPr/>
        </p:nvSpPr>
        <p:spPr>
          <a:xfrm>
            <a:off x="24914625" y="14778275"/>
            <a:ext cx="4956300" cy="960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Agent Loop 2</a:t>
            </a:r>
            <a:endParaRPr/>
          </a:p>
        </p:txBody>
      </p:sp>
      <p:sp>
        <p:nvSpPr>
          <p:cNvPr id="2927" name="Google Shape;2927;p216"/>
          <p:cNvSpPr/>
          <p:nvPr/>
        </p:nvSpPr>
        <p:spPr>
          <a:xfrm rot="5540801" flipH="1">
            <a:off x="17471795" y="80421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928" name="Google Shape;2928;p216"/>
          <p:cNvPicPr preferRelativeResize="0"/>
          <p:nvPr/>
        </p:nvPicPr>
        <p:blipFill>
          <a:blip r:embed="rId3">
            <a:alphaModFix/>
          </a:blip>
          <a:stretch>
            <a:fillRect/>
          </a:stretch>
        </p:blipFill>
        <p:spPr>
          <a:xfrm>
            <a:off x="17794625" y="8155093"/>
            <a:ext cx="2279761" cy="2348700"/>
          </a:xfrm>
          <a:prstGeom prst="rect">
            <a:avLst/>
          </a:prstGeom>
          <a:noFill/>
          <a:ln>
            <a:noFill/>
          </a:ln>
        </p:spPr>
      </p:pic>
      <p:sp>
        <p:nvSpPr>
          <p:cNvPr id="2929" name="Google Shape;2929;p216"/>
          <p:cNvSpPr/>
          <p:nvPr/>
        </p:nvSpPr>
        <p:spPr>
          <a:xfrm rot="5540801" flipH="1">
            <a:off x="17295332" y="1511196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930" name="Google Shape;2930;p216"/>
          <p:cNvPicPr preferRelativeResize="0"/>
          <p:nvPr/>
        </p:nvPicPr>
        <p:blipFill>
          <a:blip r:embed="rId3">
            <a:alphaModFix/>
          </a:blip>
          <a:stretch>
            <a:fillRect/>
          </a:stretch>
        </p:blipFill>
        <p:spPr>
          <a:xfrm>
            <a:off x="17618163" y="15224918"/>
            <a:ext cx="2279761" cy="2348700"/>
          </a:xfrm>
          <a:prstGeom prst="rect">
            <a:avLst/>
          </a:prstGeom>
          <a:noFill/>
          <a:ln>
            <a:noFill/>
          </a:ln>
        </p:spPr>
      </p:pic>
      <p:sp>
        <p:nvSpPr>
          <p:cNvPr id="2931" name="Google Shape;2931;p216"/>
          <p:cNvSpPr/>
          <p:nvPr/>
        </p:nvSpPr>
        <p:spPr>
          <a:xfrm rot="5540801" flipH="1">
            <a:off x="29667982" y="2747279"/>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932" name="Google Shape;2932;p216"/>
          <p:cNvPicPr preferRelativeResize="0"/>
          <p:nvPr/>
        </p:nvPicPr>
        <p:blipFill>
          <a:blip r:embed="rId3">
            <a:alphaModFix/>
          </a:blip>
          <a:stretch>
            <a:fillRect/>
          </a:stretch>
        </p:blipFill>
        <p:spPr>
          <a:xfrm>
            <a:off x="29990813" y="2860231"/>
            <a:ext cx="2279761" cy="2348700"/>
          </a:xfrm>
          <a:prstGeom prst="rect">
            <a:avLst/>
          </a:prstGeom>
          <a:noFill/>
          <a:ln>
            <a:noFill/>
          </a:ln>
        </p:spPr>
      </p:pic>
      <p:sp>
        <p:nvSpPr>
          <p:cNvPr id="2933" name="Google Shape;2933;p216"/>
          <p:cNvSpPr/>
          <p:nvPr/>
        </p:nvSpPr>
        <p:spPr>
          <a:xfrm rot="5540801" flipH="1">
            <a:off x="2982482" y="164304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934" name="Google Shape;2934;p216"/>
          <p:cNvPicPr preferRelativeResize="0"/>
          <p:nvPr/>
        </p:nvPicPr>
        <p:blipFill>
          <a:blip r:embed="rId3">
            <a:alphaModFix/>
          </a:blip>
          <a:stretch>
            <a:fillRect/>
          </a:stretch>
        </p:blipFill>
        <p:spPr>
          <a:xfrm>
            <a:off x="3318938" y="16497043"/>
            <a:ext cx="2279761" cy="2348700"/>
          </a:xfrm>
          <a:prstGeom prst="rect">
            <a:avLst/>
          </a:prstGeom>
          <a:noFill/>
          <a:ln>
            <a:noFill/>
          </a:ln>
        </p:spPr>
      </p:pic>
      <p:cxnSp>
        <p:nvCxnSpPr>
          <p:cNvPr id="2935" name="Google Shape;2935;p216"/>
          <p:cNvCxnSpPr>
            <a:stCxn id="2925" idx="0"/>
            <a:endCxn id="2932" idx="2"/>
          </p:cNvCxnSpPr>
          <p:nvPr/>
        </p:nvCxnSpPr>
        <p:spPr>
          <a:xfrm rot="-5400000">
            <a:off x="26958375" y="5643321"/>
            <a:ext cx="4606800" cy="3738000"/>
          </a:xfrm>
          <a:prstGeom prst="curvedConnector3">
            <a:avLst>
              <a:gd name="adj1" fmla="val 50000"/>
            </a:avLst>
          </a:prstGeom>
          <a:noFill/>
          <a:ln w="76200" cap="flat" cmpd="sng">
            <a:solidFill>
              <a:schemeClr val="dk2"/>
            </a:solidFill>
            <a:prstDash val="solid"/>
            <a:round/>
            <a:headEnd type="none" w="med" len="med"/>
            <a:tailEnd type="stealth" w="med" len="med"/>
          </a:ln>
        </p:spPr>
      </p:cxnSp>
      <p:cxnSp>
        <p:nvCxnSpPr>
          <p:cNvPr id="2936" name="Google Shape;2936;p216"/>
          <p:cNvCxnSpPr>
            <a:stCxn id="2928" idx="3"/>
            <a:endCxn id="2925" idx="1"/>
          </p:cNvCxnSpPr>
          <p:nvPr/>
        </p:nvCxnSpPr>
        <p:spPr>
          <a:xfrm>
            <a:off x="20074386" y="9329443"/>
            <a:ext cx="5073300" cy="2799300"/>
          </a:xfrm>
          <a:prstGeom prst="curvedConnector3">
            <a:avLst>
              <a:gd name="adj1" fmla="val 50000"/>
            </a:avLst>
          </a:prstGeom>
          <a:noFill/>
          <a:ln w="76200" cap="flat" cmpd="sng">
            <a:solidFill>
              <a:schemeClr val="dk2"/>
            </a:solidFill>
            <a:prstDash val="solid"/>
            <a:round/>
            <a:headEnd type="none" w="med" len="med"/>
            <a:tailEnd type="stealth" w="med" len="med"/>
          </a:ln>
        </p:spPr>
      </p:cxnSp>
      <p:cxnSp>
        <p:nvCxnSpPr>
          <p:cNvPr id="2937" name="Google Shape;2937;p216"/>
          <p:cNvCxnSpPr>
            <a:stCxn id="2922" idx="3"/>
            <a:endCxn id="2928" idx="1"/>
          </p:cNvCxnSpPr>
          <p:nvPr/>
        </p:nvCxnSpPr>
        <p:spPr>
          <a:xfrm rot="10800000" flipH="1">
            <a:off x="12748550" y="9329296"/>
            <a:ext cx="5046000" cy="2176200"/>
          </a:xfrm>
          <a:prstGeom prst="curvedConnector3">
            <a:avLst>
              <a:gd name="adj1" fmla="val 50001"/>
            </a:avLst>
          </a:prstGeom>
          <a:noFill/>
          <a:ln w="76200" cap="flat" cmpd="sng">
            <a:solidFill>
              <a:schemeClr val="dk2"/>
            </a:solidFill>
            <a:prstDash val="solid"/>
            <a:round/>
            <a:headEnd type="none" w="med" len="med"/>
            <a:tailEnd type="stealth" w="med" len="med"/>
          </a:ln>
        </p:spPr>
      </p:cxnSp>
      <p:cxnSp>
        <p:nvCxnSpPr>
          <p:cNvPr id="2938" name="Google Shape;2938;p216"/>
          <p:cNvCxnSpPr>
            <a:stCxn id="2932" idx="1"/>
            <a:endCxn id="2925" idx="0"/>
          </p:cNvCxnSpPr>
          <p:nvPr/>
        </p:nvCxnSpPr>
        <p:spPr>
          <a:xfrm flipH="1">
            <a:off x="27392813" y="4034581"/>
            <a:ext cx="2598000" cy="5781000"/>
          </a:xfrm>
          <a:prstGeom prst="curvedConnector2">
            <a:avLst/>
          </a:prstGeom>
          <a:noFill/>
          <a:ln w="76200" cap="flat" cmpd="sng">
            <a:solidFill>
              <a:schemeClr val="dk2"/>
            </a:solidFill>
            <a:prstDash val="solid"/>
            <a:round/>
            <a:headEnd type="none" w="med" len="med"/>
            <a:tailEnd type="stealth" w="med" len="med"/>
          </a:ln>
        </p:spPr>
      </p:cxnSp>
      <p:cxnSp>
        <p:nvCxnSpPr>
          <p:cNvPr id="2939" name="Google Shape;2939;p216"/>
          <p:cNvCxnSpPr>
            <a:stCxn id="2928" idx="2"/>
            <a:endCxn id="2930" idx="1"/>
          </p:cNvCxnSpPr>
          <p:nvPr/>
        </p:nvCxnSpPr>
        <p:spPr>
          <a:xfrm rot="5400000">
            <a:off x="15328506" y="12793394"/>
            <a:ext cx="5895600" cy="1316400"/>
          </a:xfrm>
          <a:prstGeom prst="curvedConnector4">
            <a:avLst>
              <a:gd name="adj1" fmla="val 40039"/>
              <a:gd name="adj2" fmla="val 118085"/>
            </a:avLst>
          </a:prstGeom>
          <a:noFill/>
          <a:ln w="76200" cap="flat" cmpd="sng">
            <a:solidFill>
              <a:schemeClr val="dk2"/>
            </a:solidFill>
            <a:prstDash val="solid"/>
            <a:round/>
            <a:headEnd type="none" w="med" len="med"/>
            <a:tailEnd type="stealth" w="med" len="med"/>
          </a:ln>
        </p:spPr>
      </p:cxnSp>
      <p:cxnSp>
        <p:nvCxnSpPr>
          <p:cNvPr id="2940" name="Google Shape;2940;p216"/>
          <p:cNvCxnSpPr>
            <a:stCxn id="2930" idx="3"/>
            <a:endCxn id="2928" idx="2"/>
          </p:cNvCxnSpPr>
          <p:nvPr/>
        </p:nvCxnSpPr>
        <p:spPr>
          <a:xfrm rot="10800000">
            <a:off x="18934624" y="10503668"/>
            <a:ext cx="963300" cy="5895600"/>
          </a:xfrm>
          <a:prstGeom prst="curvedConnector4">
            <a:avLst>
              <a:gd name="adj1" fmla="val -24720"/>
              <a:gd name="adj2" fmla="val 59958"/>
            </a:avLst>
          </a:prstGeom>
          <a:noFill/>
          <a:ln w="76200" cap="flat" cmpd="sng">
            <a:solidFill>
              <a:schemeClr val="dk2"/>
            </a:solidFill>
            <a:prstDash val="solid"/>
            <a:round/>
            <a:headEnd type="none" w="med" len="med"/>
            <a:tailEnd type="stealth" w="med" len="med"/>
          </a:ln>
        </p:spPr>
      </p:cxnSp>
      <p:sp>
        <p:nvSpPr>
          <p:cNvPr id="2941" name="Google Shape;2941;p216"/>
          <p:cNvSpPr txBox="1"/>
          <p:nvPr/>
        </p:nvSpPr>
        <p:spPr>
          <a:xfrm>
            <a:off x="19679000" y="7658513"/>
            <a:ext cx="4956300" cy="960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lt1"/>
                </a:solidFill>
                <a:latin typeface="NVIDIA Sans"/>
                <a:ea typeface="NVIDIA Sans"/>
                <a:cs typeface="NVIDIA Sans"/>
                <a:sym typeface="NVIDIA Sans"/>
              </a:rPr>
              <a:t>Interact</a:t>
            </a:r>
            <a:endParaRPr>
              <a:solidFill>
                <a:schemeClr val="lt1"/>
              </a:solidFill>
            </a:endParaRPr>
          </a:p>
        </p:txBody>
      </p:sp>
      <p:cxnSp>
        <p:nvCxnSpPr>
          <p:cNvPr id="2942" name="Google Shape;2942;p216"/>
          <p:cNvCxnSpPr>
            <a:stCxn id="2934" idx="3"/>
            <a:endCxn id="2922" idx="1"/>
          </p:cNvCxnSpPr>
          <p:nvPr/>
        </p:nvCxnSpPr>
        <p:spPr>
          <a:xfrm rot="10800000" flipH="1">
            <a:off x="5598699" y="11505493"/>
            <a:ext cx="2659800" cy="6165900"/>
          </a:xfrm>
          <a:prstGeom prst="curvedConnector3">
            <a:avLst>
              <a:gd name="adj1" fmla="val 49998"/>
            </a:avLst>
          </a:prstGeom>
          <a:noFill/>
          <a:ln w="76200" cap="flat" cmpd="sng">
            <a:solidFill>
              <a:schemeClr val="dk2"/>
            </a:solidFill>
            <a:prstDash val="solid"/>
            <a:round/>
            <a:headEnd type="none" w="med" len="med"/>
            <a:tailEnd type="stealth" w="med" len="med"/>
          </a:ln>
        </p:spPr>
      </p:cxnSp>
      <p:sp>
        <p:nvSpPr>
          <p:cNvPr id="2943" name="Google Shape;2943;p216"/>
          <p:cNvSpPr txBox="1"/>
          <p:nvPr/>
        </p:nvSpPr>
        <p:spPr>
          <a:xfrm>
            <a:off x="13798600" y="7658525"/>
            <a:ext cx="4956300" cy="960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lt1"/>
                </a:solidFill>
                <a:latin typeface="NVIDIA Sans"/>
                <a:ea typeface="NVIDIA Sans"/>
                <a:cs typeface="NVIDIA Sans"/>
                <a:sym typeface="NVIDIA Sans"/>
              </a:rPr>
              <a:t>Observe</a:t>
            </a:r>
            <a:endParaRPr>
              <a:solidFill>
                <a:schemeClr val="lt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8941"/>
    </mc:Choice>
    <mc:Fallback xmlns="">
      <p:transition spd="slow" advTm="58941"/>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2947"/>
        <p:cNvGrpSpPr/>
        <p:nvPr/>
      </p:nvGrpSpPr>
      <p:grpSpPr>
        <a:xfrm>
          <a:off x="0" y="0"/>
          <a:ext cx="0" cy="0"/>
          <a:chOff x="0" y="0"/>
          <a:chExt cx="0" cy="0"/>
        </a:xfrm>
      </p:grpSpPr>
      <p:sp>
        <p:nvSpPr>
          <p:cNvPr id="2948" name="Google Shape;2948;p217"/>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Case For Agents</a:t>
            </a:r>
            <a:endParaRPr sz="8400"/>
          </a:p>
        </p:txBody>
      </p:sp>
      <p:sp>
        <p:nvSpPr>
          <p:cNvPr id="2949" name="Google Shape;2949;p217"/>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Why Even Bother</a:t>
            </a:r>
            <a:endParaRPr b="1"/>
          </a:p>
        </p:txBody>
      </p:sp>
      <p:sp>
        <p:nvSpPr>
          <p:cNvPr id="2950" name="Google Shape;2950;p217"/>
          <p:cNvSpPr txBox="1">
            <a:spLocks noGrp="1"/>
          </p:cNvSpPr>
          <p:nvPr>
            <p:ph type="body" idx="1"/>
          </p:nvPr>
        </p:nvSpPr>
        <p:spPr>
          <a:xfrm>
            <a:off x="2596900" y="6988200"/>
            <a:ext cx="17529900" cy="105759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None/>
            </a:pPr>
            <a:r>
              <a:rPr lang="en-US" sz="8800" b="1"/>
              <a:t>Compartmentalization</a:t>
            </a:r>
            <a:endParaRPr sz="8800" b="1"/>
          </a:p>
          <a:p>
            <a:pPr marL="457200" lvl="0" indent="-685800" algn="l" rtl="0">
              <a:lnSpc>
                <a:spcPct val="150000"/>
              </a:lnSpc>
              <a:spcBef>
                <a:spcPts val="1000"/>
              </a:spcBef>
              <a:spcAft>
                <a:spcPts val="0"/>
              </a:spcAft>
              <a:buClr>
                <a:srgbClr val="363636"/>
              </a:buClr>
              <a:buSzPts val="7200"/>
              <a:buChar char="-"/>
            </a:pPr>
            <a:r>
              <a:rPr lang="en-US" sz="7200" b="1">
                <a:solidFill>
                  <a:srgbClr val="363636"/>
                </a:solidFill>
              </a:rPr>
              <a:t>Context bottlenecks</a:t>
            </a:r>
            <a:endParaRPr sz="7200" b="1">
              <a:solidFill>
                <a:srgbClr val="363636"/>
              </a:solidFill>
            </a:endParaRPr>
          </a:p>
          <a:p>
            <a:pPr marL="457200" lvl="0" indent="-685800" algn="l" rtl="0">
              <a:lnSpc>
                <a:spcPct val="150000"/>
              </a:lnSpc>
              <a:spcBef>
                <a:spcPts val="0"/>
              </a:spcBef>
              <a:spcAft>
                <a:spcPts val="0"/>
              </a:spcAft>
              <a:buClr>
                <a:srgbClr val="363636"/>
              </a:buClr>
              <a:buSzPts val="7200"/>
              <a:buChar char="-"/>
            </a:pPr>
            <a:r>
              <a:rPr lang="en-US" sz="7200" b="1">
                <a:solidFill>
                  <a:srgbClr val="363636"/>
                </a:solidFill>
              </a:rPr>
              <a:t>Modularity/Independence</a:t>
            </a:r>
            <a:endParaRPr sz="7200" b="1">
              <a:solidFill>
                <a:srgbClr val="363636"/>
              </a:solidFill>
            </a:endParaRPr>
          </a:p>
          <a:p>
            <a:pPr marL="457200" lvl="0" indent="-685800" algn="l" rtl="0">
              <a:lnSpc>
                <a:spcPct val="150000"/>
              </a:lnSpc>
              <a:spcBef>
                <a:spcPts val="0"/>
              </a:spcBef>
              <a:spcAft>
                <a:spcPts val="0"/>
              </a:spcAft>
              <a:buClr>
                <a:srgbClr val="363636"/>
              </a:buClr>
              <a:buSzPts val="7200"/>
              <a:buChar char="-"/>
            </a:pPr>
            <a:r>
              <a:rPr lang="en-US" sz="7200" b="1">
                <a:solidFill>
                  <a:srgbClr val="363636"/>
                </a:solidFill>
              </a:rPr>
              <a:t>Intuitive Design</a:t>
            </a:r>
            <a:endParaRPr sz="7200" b="1">
              <a:solidFill>
                <a:srgbClr val="363636"/>
              </a:solidFill>
            </a:endParaRPr>
          </a:p>
        </p:txBody>
      </p:sp>
      <p:sp>
        <p:nvSpPr>
          <p:cNvPr id="2951" name="Google Shape;2951;p217"/>
          <p:cNvSpPr/>
          <p:nvPr/>
        </p:nvSpPr>
        <p:spPr>
          <a:xfrm rot="5541290" flipH="1">
            <a:off x="16976884" y="6782570"/>
            <a:ext cx="10441017" cy="10255509"/>
          </a:xfrm>
          <a:prstGeom prst="arc">
            <a:avLst>
              <a:gd name="adj1" fmla="val 5103067"/>
              <a:gd name="adj2" fmla="val 4792625"/>
            </a:avLst>
          </a:prstGeom>
          <a:noFill/>
          <a:ln w="1524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cxnSp>
        <p:nvCxnSpPr>
          <p:cNvPr id="2952" name="Google Shape;2952;p217"/>
          <p:cNvCxnSpPr/>
          <p:nvPr/>
        </p:nvCxnSpPr>
        <p:spPr>
          <a:xfrm flipH="1">
            <a:off x="26949275" y="8225525"/>
            <a:ext cx="8942100" cy="1337400"/>
          </a:xfrm>
          <a:prstGeom prst="curvedConnector2">
            <a:avLst/>
          </a:prstGeom>
          <a:noFill/>
          <a:ln w="114300" cap="flat" cmpd="sng">
            <a:solidFill>
              <a:schemeClr val="dk2"/>
            </a:solidFill>
            <a:prstDash val="solid"/>
            <a:round/>
            <a:headEnd type="stealth" w="med" len="med"/>
            <a:tailEnd type="none" w="med" len="med"/>
          </a:ln>
        </p:spPr>
      </p:cxnSp>
      <p:cxnSp>
        <p:nvCxnSpPr>
          <p:cNvPr id="2953" name="Google Shape;2953;p217"/>
          <p:cNvCxnSpPr/>
          <p:nvPr/>
        </p:nvCxnSpPr>
        <p:spPr>
          <a:xfrm rot="10800000">
            <a:off x="27350375" y="11851231"/>
            <a:ext cx="8541000" cy="59100"/>
          </a:xfrm>
          <a:prstGeom prst="curvedConnector3">
            <a:avLst>
              <a:gd name="adj1" fmla="val 50000"/>
            </a:avLst>
          </a:prstGeom>
          <a:noFill/>
          <a:ln w="114300" cap="flat" cmpd="sng">
            <a:solidFill>
              <a:schemeClr val="dk2"/>
            </a:solidFill>
            <a:prstDash val="solid"/>
            <a:round/>
            <a:headEnd type="stealth" w="med" len="med"/>
            <a:tailEnd type="none" w="med" len="med"/>
          </a:ln>
        </p:spPr>
      </p:cxnSp>
      <p:cxnSp>
        <p:nvCxnSpPr>
          <p:cNvPr id="2954" name="Google Shape;2954;p217"/>
          <p:cNvCxnSpPr/>
          <p:nvPr/>
        </p:nvCxnSpPr>
        <p:spPr>
          <a:xfrm rot="10800000">
            <a:off x="26815550" y="14046225"/>
            <a:ext cx="8942100" cy="1337400"/>
          </a:xfrm>
          <a:prstGeom prst="curvedConnector2">
            <a:avLst/>
          </a:prstGeom>
          <a:noFill/>
          <a:ln w="114300" cap="flat" cmpd="sng">
            <a:solidFill>
              <a:schemeClr val="dk2"/>
            </a:solidFill>
            <a:prstDash val="solid"/>
            <a:round/>
            <a:headEnd type="stealth" w="med" len="med"/>
            <a:tailEnd type="none" w="med" len="med"/>
          </a:ln>
        </p:spPr>
      </p:cxnSp>
      <p:pic>
        <p:nvPicPr>
          <p:cNvPr id="2955" name="Google Shape;2955;p217"/>
          <p:cNvPicPr preferRelativeResize="0"/>
          <p:nvPr/>
        </p:nvPicPr>
        <p:blipFill>
          <a:blip r:embed="rId3">
            <a:alphaModFix/>
          </a:blip>
          <a:stretch>
            <a:fillRect/>
          </a:stretch>
        </p:blipFill>
        <p:spPr>
          <a:xfrm>
            <a:off x="19952325" y="9375271"/>
            <a:ext cx="4490150" cy="4625900"/>
          </a:xfrm>
          <a:prstGeom prst="rect">
            <a:avLst/>
          </a:prstGeom>
          <a:noFill/>
          <a:ln>
            <a:noFill/>
          </a:ln>
        </p:spPr>
      </p:pic>
      <p:sp>
        <p:nvSpPr>
          <p:cNvPr id="2956" name="Google Shape;2956;p217"/>
          <p:cNvSpPr/>
          <p:nvPr/>
        </p:nvSpPr>
        <p:spPr>
          <a:xfrm rot="5540801" flipH="1">
            <a:off x="30390520" y="7098841"/>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957" name="Google Shape;2957;p217"/>
          <p:cNvPicPr preferRelativeResize="0"/>
          <p:nvPr/>
        </p:nvPicPr>
        <p:blipFill>
          <a:blip r:embed="rId3">
            <a:alphaModFix/>
          </a:blip>
          <a:stretch>
            <a:fillRect/>
          </a:stretch>
        </p:blipFill>
        <p:spPr>
          <a:xfrm>
            <a:off x="30713350" y="7211793"/>
            <a:ext cx="2279761" cy="2348700"/>
          </a:xfrm>
          <a:prstGeom prst="rect">
            <a:avLst/>
          </a:prstGeom>
          <a:noFill/>
          <a:ln>
            <a:noFill/>
          </a:ln>
        </p:spPr>
      </p:pic>
      <p:sp>
        <p:nvSpPr>
          <p:cNvPr id="2958" name="Google Shape;2958;p217"/>
          <p:cNvSpPr/>
          <p:nvPr/>
        </p:nvSpPr>
        <p:spPr>
          <a:xfrm rot="5540801" flipH="1">
            <a:off x="30743470" y="1035856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959" name="Google Shape;2959;p217"/>
          <p:cNvPicPr preferRelativeResize="0"/>
          <p:nvPr/>
        </p:nvPicPr>
        <p:blipFill>
          <a:blip r:embed="rId3">
            <a:alphaModFix/>
          </a:blip>
          <a:stretch>
            <a:fillRect/>
          </a:stretch>
        </p:blipFill>
        <p:spPr>
          <a:xfrm>
            <a:off x="31066300" y="10471518"/>
            <a:ext cx="2279761" cy="2348700"/>
          </a:xfrm>
          <a:prstGeom prst="rect">
            <a:avLst/>
          </a:prstGeom>
          <a:noFill/>
          <a:ln>
            <a:noFill/>
          </a:ln>
        </p:spPr>
      </p:pic>
      <p:sp>
        <p:nvSpPr>
          <p:cNvPr id="2960" name="Google Shape;2960;p217"/>
          <p:cNvSpPr/>
          <p:nvPr/>
        </p:nvSpPr>
        <p:spPr>
          <a:xfrm rot="5540801" flipH="1">
            <a:off x="30390520" y="13759866"/>
            <a:ext cx="2952676" cy="2892003"/>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pic>
        <p:nvPicPr>
          <p:cNvPr id="2961" name="Google Shape;2961;p217"/>
          <p:cNvPicPr preferRelativeResize="0"/>
          <p:nvPr/>
        </p:nvPicPr>
        <p:blipFill>
          <a:blip r:embed="rId3">
            <a:alphaModFix/>
          </a:blip>
          <a:stretch>
            <a:fillRect/>
          </a:stretch>
        </p:blipFill>
        <p:spPr>
          <a:xfrm>
            <a:off x="30713350" y="13872818"/>
            <a:ext cx="2279761" cy="2348700"/>
          </a:xfrm>
          <a:prstGeom prst="rect">
            <a:avLst/>
          </a:prstGeom>
          <a:noFill/>
          <a:ln>
            <a:noFill/>
          </a:ln>
        </p:spPr>
      </p:pic>
      <p:sp>
        <p:nvSpPr>
          <p:cNvPr id="2962" name="Google Shape;2962;p217"/>
          <p:cNvSpPr txBox="1"/>
          <p:nvPr/>
        </p:nvSpPr>
        <p:spPr>
          <a:xfrm>
            <a:off x="19719250" y="14337825"/>
            <a:ext cx="4956300" cy="17361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5600" b="1">
                <a:solidFill>
                  <a:schemeClr val="dk2"/>
                </a:solidFill>
                <a:latin typeface="NVIDIA Sans"/>
                <a:ea typeface="NVIDIA Sans"/>
                <a:cs typeface="NVIDIA Sans"/>
                <a:sym typeface="NVIDIA Sans"/>
              </a:rPr>
              <a:t>Main Agent Loop</a:t>
            </a:r>
            <a:endParaRPr/>
          </a:p>
        </p:txBody>
      </p:sp>
    </p:spTree>
  </p:cSld>
  <p:clrMapOvr>
    <a:masterClrMapping/>
  </p:clrMapOvr>
  <mc:AlternateContent xmlns:mc="http://schemas.openxmlformats.org/markup-compatibility/2006" xmlns:p14="http://schemas.microsoft.com/office/powerpoint/2010/main">
    <mc:Choice Requires="p14">
      <p:transition spd="slow" p14:dur="2000" advTm="61838"/>
    </mc:Choice>
    <mc:Fallback xmlns="">
      <p:transition spd="slow" advTm="61838"/>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2966"/>
        <p:cNvGrpSpPr/>
        <p:nvPr/>
      </p:nvGrpSpPr>
      <p:grpSpPr>
        <a:xfrm>
          <a:off x="0" y="0"/>
          <a:ext cx="0" cy="0"/>
          <a:chOff x="0" y="0"/>
          <a:chExt cx="0" cy="0"/>
        </a:xfrm>
      </p:grpSpPr>
      <p:sp>
        <p:nvSpPr>
          <p:cNvPr id="2967" name="Google Shape;2967;p218"/>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LangGraph</a:t>
            </a:r>
            <a:endParaRPr sz="8400"/>
          </a:p>
        </p:txBody>
      </p:sp>
      <p:sp>
        <p:nvSpPr>
          <p:cNvPr id="2968" name="Google Shape;2968;p218"/>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Agent Development/Orchestration</a:t>
            </a:r>
            <a:endParaRPr b="1"/>
          </a:p>
        </p:txBody>
      </p:sp>
      <p:pic>
        <p:nvPicPr>
          <p:cNvPr id="2969" name="Google Shape;2969;p218"/>
          <p:cNvPicPr preferRelativeResize="0"/>
          <p:nvPr/>
        </p:nvPicPr>
        <p:blipFill>
          <a:blip r:embed="rId3">
            <a:alphaModFix/>
          </a:blip>
          <a:stretch>
            <a:fillRect/>
          </a:stretch>
        </p:blipFill>
        <p:spPr>
          <a:xfrm>
            <a:off x="76200" y="4742131"/>
            <a:ext cx="36423598" cy="14192398"/>
          </a:xfrm>
          <a:prstGeom prst="rect">
            <a:avLst/>
          </a:prstGeom>
          <a:noFill/>
          <a:ln>
            <a:noFill/>
          </a:ln>
        </p:spPr>
      </p:pic>
      <p:sp>
        <p:nvSpPr>
          <p:cNvPr id="2" name="Google Shape;1615;p157">
            <a:extLst>
              <a:ext uri="{FF2B5EF4-FFF2-40B4-BE49-F238E27FC236}">
                <a16:creationId xmlns:a16="http://schemas.microsoft.com/office/drawing/2014/main" id="{F193FB72-DECC-C1BD-0054-9F0D174805CF}"/>
              </a:ext>
            </a:extLst>
          </p:cNvPr>
          <p:cNvSpPr txBox="1"/>
          <p:nvPr/>
        </p:nvSpPr>
        <p:spPr>
          <a:xfrm>
            <a:off x="4588038" y="19480947"/>
            <a:ext cx="17939453"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LangGraph</a:t>
            </a:r>
            <a:endParaRPr lang="en-US" sz="3200" b="1" dirty="0"/>
          </a:p>
        </p:txBody>
      </p:sp>
    </p:spTree>
  </p:cSld>
  <p:clrMapOvr>
    <a:masterClrMapping/>
  </p:clrMapOvr>
  <mc:AlternateContent xmlns:mc="http://schemas.openxmlformats.org/markup-compatibility/2006" xmlns:p14="http://schemas.microsoft.com/office/powerpoint/2010/main">
    <mc:Choice Requires="p14">
      <p:transition spd="slow" p14:dur="2000" advTm="132283"/>
    </mc:Choice>
    <mc:Fallback xmlns="">
      <p:transition spd="slow" advTm="132283"/>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2658">
          <a:extLst>
            <a:ext uri="{FF2B5EF4-FFF2-40B4-BE49-F238E27FC236}">
              <a16:creationId xmlns:a16="http://schemas.microsoft.com/office/drawing/2014/main" id="{4B24C967-7D72-387F-88DE-2FE0AC23342D}"/>
            </a:ext>
          </a:extLst>
        </p:cNvPr>
        <p:cNvGrpSpPr/>
        <p:nvPr/>
      </p:nvGrpSpPr>
      <p:grpSpPr>
        <a:xfrm>
          <a:off x="0" y="0"/>
          <a:ext cx="0" cy="0"/>
          <a:chOff x="0" y="0"/>
          <a:chExt cx="0" cy="0"/>
        </a:xfrm>
      </p:grpSpPr>
      <p:sp>
        <p:nvSpPr>
          <p:cNvPr id="2660" name="Google Shape;2660;p208">
            <a:extLst>
              <a:ext uri="{FF2B5EF4-FFF2-40B4-BE49-F238E27FC236}">
                <a16:creationId xmlns:a16="http://schemas.microsoft.com/office/drawing/2014/main" id="{3A14CCA6-8177-B846-DFE6-44AACF1C4E5B}"/>
              </a:ext>
            </a:extLst>
          </p:cNvPr>
          <p:cNvSpPr txBox="1"/>
          <p:nvPr/>
        </p:nvSpPr>
        <p:spPr>
          <a:xfrm>
            <a:off x="19006975" y="5114475"/>
            <a:ext cx="15184500" cy="1569900"/>
          </a:xfrm>
          <a:prstGeom prst="rect">
            <a:avLst/>
          </a:prstGeom>
          <a:no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76B900"/>
              </a:buClr>
              <a:buSzPts val="9600"/>
              <a:buFont typeface="NVIDIA Sans"/>
              <a:buNone/>
            </a:pPr>
            <a:r>
              <a:rPr lang="en-US" sz="9600" b="1">
                <a:solidFill>
                  <a:srgbClr val="76B900"/>
                </a:solidFill>
                <a:latin typeface="NVIDIA Sans"/>
                <a:ea typeface="NVIDIA Sans"/>
                <a:cs typeface="NVIDIA Sans"/>
                <a:sym typeface="NVIDIA Sans"/>
              </a:rPr>
              <a:t>Part 3: Stateful Systems</a:t>
            </a:r>
            <a:endParaRPr/>
          </a:p>
        </p:txBody>
      </p:sp>
      <p:graphicFrame>
        <p:nvGraphicFramePr>
          <p:cNvPr id="3" name="Google Shape;2120;p181">
            <a:extLst>
              <a:ext uri="{FF2B5EF4-FFF2-40B4-BE49-F238E27FC236}">
                <a16:creationId xmlns:a16="http://schemas.microsoft.com/office/drawing/2014/main" id="{F6AE16C3-9AC8-D600-3EFC-F8ECB461DDE4}"/>
              </a:ext>
            </a:extLst>
          </p:cNvPr>
          <p:cNvGraphicFramePr/>
          <p:nvPr/>
        </p:nvGraphicFramePr>
        <p:xfrm>
          <a:off x="18651265" y="7034764"/>
          <a:ext cx="15895900" cy="5388675"/>
        </p:xfrm>
        <a:graphic>
          <a:graphicData uri="http://schemas.openxmlformats.org/drawingml/2006/table">
            <a:tbl>
              <a:tblPr firstRow="1" bandRow="1">
                <a:noFill/>
                <a:tableStyleId>{DAD6CAE1-352B-400B-BC37-460CE8BD4CD2}</a:tableStyleId>
              </a:tblPr>
              <a:tblGrid>
                <a:gridCol w="988250">
                  <a:extLst>
                    <a:ext uri="{9D8B030D-6E8A-4147-A177-3AD203B41FA5}">
                      <a16:colId xmlns:a16="http://schemas.microsoft.com/office/drawing/2014/main" val="20000"/>
                    </a:ext>
                  </a:extLst>
                </a:gridCol>
                <a:gridCol w="14907650">
                  <a:extLst>
                    <a:ext uri="{9D8B030D-6E8A-4147-A177-3AD203B41FA5}">
                      <a16:colId xmlns:a16="http://schemas.microsoft.com/office/drawing/2014/main" val="20001"/>
                    </a:ext>
                  </a:extLst>
                </a:gridCol>
              </a:tblGrid>
              <a:tr h="1796225">
                <a:tc>
                  <a:txBody>
                    <a:bodyPr/>
                    <a:lstStyle/>
                    <a:p>
                      <a:pPr marL="0" marR="0" lvl="0" indent="0" algn="ctr" defTabSz="914400" rtl="0" eaLnBrk="1" fontAlgn="auto" latinLnBrk="0" hangingPunct="1">
                        <a:lnSpc>
                          <a:spcPct val="100000"/>
                        </a:lnSpc>
                        <a:spcBef>
                          <a:spcPts val="0"/>
                        </a:spcBef>
                        <a:spcAft>
                          <a:spcPts val="0"/>
                        </a:spcAft>
                        <a:buClr>
                          <a:srgbClr val="76B900"/>
                        </a:buClr>
                        <a:buSzPts val="5400"/>
                        <a:buFont typeface="NVIDIA Sans"/>
                        <a:buNone/>
                        <a:tabLst/>
                        <a:defRPr/>
                      </a:pPr>
                      <a:r>
                        <a:rPr lang="en-US" sz="4800" u="none" strike="noStrike" cap="none">
                          <a:solidFill>
                            <a:schemeClr val="dk2"/>
                          </a:solidFill>
                        </a:rPr>
                        <a:t>•</a:t>
                      </a:r>
                      <a:endParaRPr lang="en-US" sz="4800"/>
                    </a:p>
                  </a:txBody>
                  <a:tcPr marL="91450" marR="914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lgn="ctr">
                      <a:solidFill>
                        <a:srgbClr val="F2F2F2"/>
                      </a:solidFill>
                      <a:prstDash val="solid"/>
                      <a:round/>
                      <a:headEnd type="none" w="sm" len="sm"/>
                      <a:tailEnd type="none" w="sm" len="sm"/>
                    </a:lnB>
                    <a:solidFill>
                      <a:srgbClr val="E6EFEA"/>
                    </a:solidFill>
                  </a:tcPr>
                </a:tc>
                <a:tc>
                  <a:txBody>
                    <a:bodyPr/>
                    <a:lstStyle/>
                    <a:p>
                      <a:pPr marL="457200" marR="0" lvl="0" indent="0" algn="l" rtl="0">
                        <a:spcBef>
                          <a:spcPts val="0"/>
                        </a:spcBef>
                        <a:spcAft>
                          <a:spcPts val="0"/>
                        </a:spcAft>
                        <a:buClr>
                          <a:srgbClr val="B6A56F"/>
                        </a:buClr>
                        <a:buSzPts val="4800"/>
                        <a:buFont typeface="NVIDIA Sans Medium"/>
                        <a:buNone/>
                      </a:pPr>
                      <a:r>
                        <a:rPr lang="en-US" sz="4800">
                          <a:solidFill>
                            <a:schemeClr val="bg1"/>
                          </a:solidFill>
                        </a:rPr>
                        <a:t>Towards Orchestration and </a:t>
                      </a:r>
                      <a:r>
                        <a:rPr lang="en-US" sz="4800" err="1">
                          <a:solidFill>
                            <a:schemeClr val="bg1"/>
                          </a:solidFill>
                        </a:rPr>
                        <a:t>Agentics</a:t>
                      </a:r>
                      <a:endParaRPr sz="4800">
                        <a:solidFill>
                          <a:schemeClr val="bg1"/>
                        </a:solidFill>
                      </a:endParaRPr>
                    </a:p>
                  </a:txBody>
                  <a:tcPr marL="0" marR="365750" marT="0" marB="0" anchor="ctr">
                    <a:lnL w="19050" cap="flat" cmpd="sng">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solidFill>
                        <a:srgbClr val="F2F2F2"/>
                      </a:solidFill>
                      <a:prstDash val="solid"/>
                      <a:round/>
                      <a:headEnd type="none" w="sm" len="sm"/>
                      <a:tailEnd type="none" w="sm" len="sm"/>
                    </a:lnT>
                    <a:lnB w="19050" cap="flat" cmpd="sng" algn="ctr">
                      <a:solidFill>
                        <a:srgbClr val="F2F2F2"/>
                      </a:solidFill>
                      <a:prstDash val="solid"/>
                      <a:round/>
                      <a:headEnd type="none" w="sm" len="sm"/>
                      <a:tailEnd type="none" w="sm" len="sm"/>
                    </a:lnB>
                    <a:solidFill>
                      <a:srgbClr val="E6EFEA"/>
                    </a:solidFill>
                  </a:tcPr>
                </a:tc>
                <a:extLst>
                  <a:ext uri="{0D108BD9-81ED-4DB2-BD59-A6C34878D82A}">
                    <a16:rowId xmlns:a16="http://schemas.microsoft.com/office/drawing/2014/main" val="10000"/>
                  </a:ext>
                </a:extLst>
              </a:tr>
              <a:tr h="1796225">
                <a:tc>
                  <a:txBody>
                    <a:bodyPr/>
                    <a:lstStyle/>
                    <a:p>
                      <a:pPr marL="0" marR="0" lvl="0" indent="0" algn="ctr" defTabSz="914400" rtl="0" eaLnBrk="1" fontAlgn="auto" latinLnBrk="0" hangingPunct="1">
                        <a:lnSpc>
                          <a:spcPct val="100000"/>
                        </a:lnSpc>
                        <a:spcBef>
                          <a:spcPts val="0"/>
                        </a:spcBef>
                        <a:spcAft>
                          <a:spcPts val="0"/>
                        </a:spcAft>
                        <a:buClr>
                          <a:srgbClr val="76B900"/>
                        </a:buClr>
                        <a:buSzPts val="5400"/>
                        <a:buFont typeface="NVIDIA Sans"/>
                        <a:buNone/>
                        <a:tabLst/>
                        <a:defRPr/>
                      </a:pPr>
                      <a:r>
                        <a:rPr lang="en-US" sz="4800" u="none" strike="noStrike" cap="none">
                          <a:solidFill>
                            <a:schemeClr val="dk2"/>
                          </a:solidFill>
                        </a:rPr>
                        <a:t>•</a:t>
                      </a:r>
                      <a:endParaRPr lang="en-US" sz="4800"/>
                    </a:p>
                  </a:txBody>
                  <a:tcPr marL="91450" marR="91450" marT="0" marB="0" anchor="ctr">
                    <a:lnL w="19050" cap="flat" cmpd="sng">
                      <a:solidFill>
                        <a:srgbClr val="F2F2F2"/>
                      </a:solidFill>
                      <a:prstDash val="solid"/>
                      <a:round/>
                      <a:headEnd type="none" w="sm" len="sm"/>
                      <a:tailEnd type="none" w="sm" len="sm"/>
                    </a:lnL>
                    <a:lnR w="19050" cap="flat" cmpd="sng" algn="ctr">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lgn="ctr">
                      <a:solidFill>
                        <a:srgbClr val="F2F2F2"/>
                      </a:solidFill>
                      <a:prstDash val="solid"/>
                      <a:round/>
                      <a:headEnd type="none" w="sm" len="sm"/>
                      <a:tailEnd type="none" w="sm" len="sm"/>
                    </a:lnB>
                    <a:solidFill>
                      <a:srgbClr val="CBD9D2"/>
                    </a:solidFill>
                  </a:tcPr>
                </a:tc>
                <a:tc>
                  <a:txBody>
                    <a:bodyPr/>
                    <a:lstStyle/>
                    <a:p>
                      <a:pPr marL="457200" marR="0" lvl="0" indent="0" algn="l" defTabSz="914400" rtl="0" eaLnBrk="1" fontAlgn="auto" latinLnBrk="0" hangingPunct="1">
                        <a:lnSpc>
                          <a:spcPct val="100000"/>
                        </a:lnSpc>
                        <a:spcBef>
                          <a:spcPts val="0"/>
                        </a:spcBef>
                        <a:spcAft>
                          <a:spcPts val="0"/>
                        </a:spcAft>
                        <a:buClr>
                          <a:srgbClr val="B6A56F"/>
                        </a:buClr>
                        <a:buSzPts val="4800"/>
                        <a:buFont typeface="NVIDIA Sans Medium"/>
                        <a:buNone/>
                        <a:tabLst/>
                        <a:defRPr/>
                      </a:pPr>
                      <a:r>
                        <a:rPr lang="en-US" sz="4800" b="1">
                          <a:solidFill>
                            <a:schemeClr val="lt1"/>
                          </a:solidFill>
                        </a:rPr>
                        <a:t>[Optional] Towards Multi-Agent Systems</a:t>
                      </a:r>
                    </a:p>
                  </a:txBody>
                  <a:tcPr marL="0" marR="365750" marT="0" marB="0" anchor="ctr">
                    <a:lnL w="19050" cap="flat" cmpd="sng" algn="ctr">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lgn="ctr">
                      <a:solidFill>
                        <a:srgbClr val="F2F2F2"/>
                      </a:solidFill>
                      <a:prstDash val="solid"/>
                      <a:round/>
                      <a:headEnd type="none" w="sm" len="sm"/>
                      <a:tailEnd type="none" w="sm" len="sm"/>
                    </a:lnB>
                    <a:solidFill>
                      <a:srgbClr val="CBD9D2"/>
                    </a:solidFill>
                  </a:tcPr>
                </a:tc>
                <a:extLst>
                  <a:ext uri="{0D108BD9-81ED-4DB2-BD59-A6C34878D82A}">
                    <a16:rowId xmlns:a16="http://schemas.microsoft.com/office/drawing/2014/main" val="1529294228"/>
                  </a:ext>
                </a:extLst>
              </a:tr>
              <a:tr h="1796225">
                <a:tc>
                  <a:txBody>
                    <a:bodyPr/>
                    <a:lstStyle/>
                    <a:p>
                      <a:pPr marL="0" marR="0" lvl="0" indent="0" algn="ctr" rtl="0">
                        <a:spcBef>
                          <a:spcPts val="0"/>
                        </a:spcBef>
                        <a:spcAft>
                          <a:spcPts val="0"/>
                        </a:spcAft>
                        <a:buClr>
                          <a:schemeClr val="dk2"/>
                        </a:buClr>
                        <a:buSzPts val="5400"/>
                        <a:buFont typeface="NVIDIA Sans"/>
                        <a:buNone/>
                      </a:pPr>
                      <a:r>
                        <a:rPr lang="en-US" sz="4800" u="none" strike="noStrike" cap="none">
                          <a:solidFill>
                            <a:schemeClr val="tx1"/>
                          </a:solidFill>
                        </a:rPr>
                        <a:t>•</a:t>
                      </a:r>
                      <a:endParaRPr sz="4800">
                        <a:solidFill>
                          <a:schemeClr val="tx1"/>
                        </a:solidFill>
                      </a:endParaRPr>
                    </a:p>
                  </a:txBody>
                  <a:tcPr marL="91450" marR="91450" marT="0" marB="0" anchor="ctr">
                    <a:lnL w="19050" cap="flat" cmpd="sng">
                      <a:solidFill>
                        <a:srgbClr val="F2F2F2"/>
                      </a:solidFill>
                      <a:prstDash val="solid"/>
                      <a:round/>
                      <a:headEnd type="none" w="sm" len="sm"/>
                      <a:tailEnd type="none" w="sm" len="sm"/>
                    </a:lnL>
                    <a:lnR w="19050" cap="flat" cmpd="sng" algn="ctr">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00634B"/>
                    </a:solidFill>
                  </a:tcPr>
                </a:tc>
                <a:tc>
                  <a:txBody>
                    <a:bodyPr/>
                    <a:lstStyle/>
                    <a:p>
                      <a:pPr marL="457200" lvl="0" indent="0" algn="l" rtl="0">
                        <a:spcBef>
                          <a:spcPts val="0"/>
                        </a:spcBef>
                        <a:spcAft>
                          <a:spcPts val="0"/>
                        </a:spcAft>
                        <a:buClr>
                          <a:schemeClr val="lt1"/>
                        </a:buClr>
                        <a:buSzPts val="1100"/>
                        <a:buFont typeface="Arial"/>
                        <a:buNone/>
                      </a:pPr>
                      <a:r>
                        <a:rPr lang="en-US" sz="4800" b="1">
                          <a:solidFill>
                            <a:schemeClr val="tx1"/>
                          </a:solidFill>
                        </a:rPr>
                        <a:t>[Assessment] Image Generator Pipeline</a:t>
                      </a:r>
                      <a:endParaRPr sz="4800" b="1">
                        <a:solidFill>
                          <a:schemeClr val="tx1"/>
                        </a:solidFill>
                      </a:endParaRPr>
                    </a:p>
                  </a:txBody>
                  <a:tcPr marL="0" marR="365750" marT="0" marB="0" anchor="ctr">
                    <a:lnL w="19050" cap="flat" cmpd="sng" algn="ctr">
                      <a:solidFill>
                        <a:srgbClr val="F2F2F2"/>
                      </a:solidFill>
                      <a:prstDash val="solid"/>
                      <a:round/>
                      <a:headEnd type="none" w="sm" len="sm"/>
                      <a:tailEnd type="none" w="sm" len="sm"/>
                    </a:lnL>
                    <a:lnR w="19050" cap="flat" cmpd="sng">
                      <a:solidFill>
                        <a:srgbClr val="F2F2F2"/>
                      </a:solidFill>
                      <a:prstDash val="solid"/>
                      <a:round/>
                      <a:headEnd type="none" w="sm" len="sm"/>
                      <a:tailEnd type="none" w="sm" len="sm"/>
                    </a:lnR>
                    <a:lnT w="19050" cap="flat" cmpd="sng" algn="ctr">
                      <a:solidFill>
                        <a:srgbClr val="F2F2F2"/>
                      </a:solidFill>
                      <a:prstDash val="solid"/>
                      <a:round/>
                      <a:headEnd type="none" w="sm" len="sm"/>
                      <a:tailEnd type="none" w="sm" len="sm"/>
                    </a:lnT>
                    <a:lnB w="19050" cap="flat" cmpd="sng">
                      <a:solidFill>
                        <a:srgbClr val="F2F2F2"/>
                      </a:solidFill>
                      <a:prstDash val="solid"/>
                      <a:round/>
                      <a:headEnd type="none" w="sm" len="sm"/>
                      <a:tailEnd type="none" w="sm" len="sm"/>
                    </a:lnB>
                    <a:solidFill>
                      <a:srgbClr val="028564"/>
                    </a:solidFill>
                  </a:tcPr>
                </a:tc>
                <a:extLst>
                  <a:ext uri="{0D108BD9-81ED-4DB2-BD59-A6C34878D82A}">
                    <a16:rowId xmlns:a16="http://schemas.microsoft.com/office/drawing/2014/main" val="1329891891"/>
                  </a:ext>
                </a:extLst>
              </a:tr>
            </a:tbl>
          </a:graphicData>
        </a:graphic>
      </p:graphicFrame>
    </p:spTree>
    <p:extLst>
      <p:ext uri="{BB962C8B-B14F-4D97-AF65-F5344CB8AC3E}">
        <p14:creationId xmlns:p14="http://schemas.microsoft.com/office/powerpoint/2010/main" val="320798497"/>
      </p:ext>
    </p:extLst>
  </p:cSld>
  <p:clrMapOvr>
    <a:masterClrMapping/>
  </p:clrMapOvr>
  <mc:AlternateContent xmlns:mc="http://schemas.openxmlformats.org/markup-compatibility/2006" xmlns:p14="http://schemas.microsoft.com/office/powerpoint/2010/main">
    <mc:Choice Requires="p14">
      <p:transition spd="slow" p14:dur="2000" advTm="43663"/>
    </mc:Choice>
    <mc:Fallback xmlns="">
      <p:transition spd="slow" advTm="43663"/>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2812">
          <a:extLst>
            <a:ext uri="{FF2B5EF4-FFF2-40B4-BE49-F238E27FC236}">
              <a16:creationId xmlns:a16="http://schemas.microsoft.com/office/drawing/2014/main" id="{6FDC4C35-ABBC-BAF7-F244-646BA5B45AE9}"/>
            </a:ext>
          </a:extLst>
        </p:cNvPr>
        <p:cNvGrpSpPr/>
        <p:nvPr/>
      </p:nvGrpSpPr>
      <p:grpSpPr>
        <a:xfrm>
          <a:off x="0" y="0"/>
          <a:ext cx="0" cy="0"/>
          <a:chOff x="0" y="0"/>
          <a:chExt cx="0" cy="0"/>
        </a:xfrm>
      </p:grpSpPr>
      <p:pic>
        <p:nvPicPr>
          <p:cNvPr id="2813" name="Google Shape;2813;p214">
            <a:extLst>
              <a:ext uri="{FF2B5EF4-FFF2-40B4-BE49-F238E27FC236}">
                <a16:creationId xmlns:a16="http://schemas.microsoft.com/office/drawing/2014/main" id="{6F7595E2-79EC-80FF-113B-31A82647371A}"/>
              </a:ext>
            </a:extLst>
          </p:cNvPr>
          <p:cNvPicPr preferRelativeResize="0"/>
          <p:nvPr/>
        </p:nvPicPr>
        <p:blipFill rotWithShape="1">
          <a:blip r:embed="rId3">
            <a:alphaModFix/>
          </a:blip>
          <a:srcRect t="22504" b="46404"/>
          <a:stretch/>
        </p:blipFill>
        <p:spPr>
          <a:xfrm>
            <a:off x="26235400" y="4666363"/>
            <a:ext cx="2418875" cy="939363"/>
          </a:xfrm>
          <a:prstGeom prst="rect">
            <a:avLst/>
          </a:prstGeom>
          <a:noFill/>
          <a:ln>
            <a:noFill/>
          </a:ln>
        </p:spPr>
      </p:pic>
      <p:pic>
        <p:nvPicPr>
          <p:cNvPr id="2814" name="Google Shape;2814;p214">
            <a:extLst>
              <a:ext uri="{FF2B5EF4-FFF2-40B4-BE49-F238E27FC236}">
                <a16:creationId xmlns:a16="http://schemas.microsoft.com/office/drawing/2014/main" id="{D22A88E2-5621-E970-3255-FF5B5859F02E}"/>
              </a:ext>
            </a:extLst>
          </p:cNvPr>
          <p:cNvPicPr preferRelativeResize="0"/>
          <p:nvPr/>
        </p:nvPicPr>
        <p:blipFill>
          <a:blip r:embed="rId3">
            <a:alphaModFix/>
          </a:blip>
          <a:stretch>
            <a:fillRect/>
          </a:stretch>
        </p:blipFill>
        <p:spPr>
          <a:xfrm>
            <a:off x="7509980" y="14488953"/>
            <a:ext cx="3564300" cy="4451921"/>
          </a:xfrm>
          <a:prstGeom prst="rect">
            <a:avLst/>
          </a:prstGeom>
          <a:noFill/>
          <a:ln>
            <a:noFill/>
          </a:ln>
        </p:spPr>
      </p:pic>
      <p:graphicFrame>
        <p:nvGraphicFramePr>
          <p:cNvPr id="2815" name="Google Shape;2815;p214">
            <a:extLst>
              <a:ext uri="{FF2B5EF4-FFF2-40B4-BE49-F238E27FC236}">
                <a16:creationId xmlns:a16="http://schemas.microsoft.com/office/drawing/2014/main" id="{B2F9D7BC-4C96-A8B2-3EE6-8DCEB89116DF}"/>
              </a:ext>
            </a:extLst>
          </p:cNvPr>
          <p:cNvGraphicFramePr/>
          <p:nvPr/>
        </p:nvGraphicFramePr>
        <p:xfrm>
          <a:off x="7560013" y="14520425"/>
          <a:ext cx="3564300" cy="4451850"/>
        </p:xfrm>
        <a:graphic>
          <a:graphicData uri="http://schemas.openxmlformats.org/drawingml/2006/table">
            <a:tbl>
              <a:tblPr>
                <a:noFill/>
                <a:tableStyleId>{89E95118-CC8F-4DD4-99C0-2ED3706FB02C}</a:tableStyleId>
              </a:tblPr>
              <a:tblGrid>
                <a:gridCol w="594050">
                  <a:extLst>
                    <a:ext uri="{9D8B030D-6E8A-4147-A177-3AD203B41FA5}">
                      <a16:colId xmlns:a16="http://schemas.microsoft.com/office/drawing/2014/main" val="20000"/>
                    </a:ext>
                  </a:extLst>
                </a:gridCol>
                <a:gridCol w="594050">
                  <a:extLst>
                    <a:ext uri="{9D8B030D-6E8A-4147-A177-3AD203B41FA5}">
                      <a16:colId xmlns:a16="http://schemas.microsoft.com/office/drawing/2014/main" val="20001"/>
                    </a:ext>
                  </a:extLst>
                </a:gridCol>
                <a:gridCol w="594050">
                  <a:extLst>
                    <a:ext uri="{9D8B030D-6E8A-4147-A177-3AD203B41FA5}">
                      <a16:colId xmlns:a16="http://schemas.microsoft.com/office/drawing/2014/main" val="20002"/>
                    </a:ext>
                  </a:extLst>
                </a:gridCol>
                <a:gridCol w="564150">
                  <a:extLst>
                    <a:ext uri="{9D8B030D-6E8A-4147-A177-3AD203B41FA5}">
                      <a16:colId xmlns:a16="http://schemas.microsoft.com/office/drawing/2014/main" val="20003"/>
                    </a:ext>
                  </a:extLst>
                </a:gridCol>
                <a:gridCol w="623950">
                  <a:extLst>
                    <a:ext uri="{9D8B030D-6E8A-4147-A177-3AD203B41FA5}">
                      <a16:colId xmlns:a16="http://schemas.microsoft.com/office/drawing/2014/main" val="20004"/>
                    </a:ext>
                  </a:extLst>
                </a:gridCol>
                <a:gridCol w="594050">
                  <a:extLst>
                    <a:ext uri="{9D8B030D-6E8A-4147-A177-3AD203B41FA5}">
                      <a16:colId xmlns:a16="http://schemas.microsoft.com/office/drawing/2014/main" val="20005"/>
                    </a:ext>
                  </a:extLst>
                </a:gridCol>
              </a:tblGrid>
              <a:tr h="95692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0"/>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1"/>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2"/>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3"/>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4"/>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5"/>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6"/>
                  </a:ext>
                </a:extLst>
              </a:tr>
              <a:tr h="49927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solidFill>
                      <a:schemeClr val="accent5"/>
                    </a:solidFill>
                  </a:tcPr>
                </a:tc>
                <a:extLst>
                  <a:ext uri="{0D108BD9-81ED-4DB2-BD59-A6C34878D82A}">
                    <a16:rowId xmlns:a16="http://schemas.microsoft.com/office/drawing/2014/main" val="10007"/>
                  </a:ext>
                </a:extLst>
              </a:tr>
            </a:tbl>
          </a:graphicData>
        </a:graphic>
      </p:graphicFrame>
      <p:grpSp>
        <p:nvGrpSpPr>
          <p:cNvPr id="2816" name="Google Shape;2816;p214">
            <a:extLst>
              <a:ext uri="{FF2B5EF4-FFF2-40B4-BE49-F238E27FC236}">
                <a16:creationId xmlns:a16="http://schemas.microsoft.com/office/drawing/2014/main" id="{0E91275C-366B-D1C2-B816-0C6F9194B377}"/>
              </a:ext>
            </a:extLst>
          </p:cNvPr>
          <p:cNvGrpSpPr/>
          <p:nvPr/>
        </p:nvGrpSpPr>
        <p:grpSpPr>
          <a:xfrm>
            <a:off x="13477482" y="13076754"/>
            <a:ext cx="3013029" cy="2954044"/>
            <a:chOff x="18437942" y="6657149"/>
            <a:chExt cx="10684500" cy="10445700"/>
          </a:xfrm>
        </p:grpSpPr>
        <p:sp>
          <p:nvSpPr>
            <p:cNvPr id="2817" name="Google Shape;2817;p214">
              <a:extLst>
                <a:ext uri="{FF2B5EF4-FFF2-40B4-BE49-F238E27FC236}">
                  <a16:creationId xmlns:a16="http://schemas.microsoft.com/office/drawing/2014/main" id="{B96E425B-7286-3AE6-60DF-E3694917DA29}"/>
                </a:ext>
              </a:extLst>
            </p:cNvPr>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18" name="Google Shape;2818;p214">
              <a:extLst>
                <a:ext uri="{FF2B5EF4-FFF2-40B4-BE49-F238E27FC236}">
                  <a16:creationId xmlns:a16="http://schemas.microsoft.com/office/drawing/2014/main" id="{24BB5131-F504-F6FA-0D4D-7871FBA09CBC}"/>
                </a:ext>
              </a:extLst>
            </p:cNvPr>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sp>
        <p:nvSpPr>
          <p:cNvPr id="2819" name="Google Shape;2819;p214">
            <a:extLst>
              <a:ext uri="{FF2B5EF4-FFF2-40B4-BE49-F238E27FC236}">
                <a16:creationId xmlns:a16="http://schemas.microsoft.com/office/drawing/2014/main" id="{ADED8C91-0A69-26E2-FBAD-7DCEE0371D83}"/>
              </a:ext>
            </a:extLst>
          </p:cNvPr>
          <p:cNvSpPr/>
          <p:nvPr/>
        </p:nvSpPr>
        <p:spPr>
          <a:xfrm>
            <a:off x="811075" y="13076750"/>
            <a:ext cx="4295700" cy="2302200"/>
          </a:xfrm>
          <a:prstGeom prst="roundRect">
            <a:avLst>
              <a:gd name="adj" fmla="val 48000"/>
            </a:avLst>
          </a:prstGeom>
          <a:solidFill>
            <a:schemeClr val="dk1"/>
          </a:solid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6"/>
                </a:solidFill>
              </a:rPr>
              <a:t>Question</a:t>
            </a:r>
            <a:endParaRPr sz="5400" b="1">
              <a:solidFill>
                <a:schemeClr val="accent6"/>
              </a:solidFill>
            </a:endParaRPr>
          </a:p>
        </p:txBody>
      </p:sp>
      <p:cxnSp>
        <p:nvCxnSpPr>
          <p:cNvPr id="2820" name="Google Shape;2820;p214">
            <a:extLst>
              <a:ext uri="{FF2B5EF4-FFF2-40B4-BE49-F238E27FC236}">
                <a16:creationId xmlns:a16="http://schemas.microsoft.com/office/drawing/2014/main" id="{E16271B5-9B2D-92F7-946A-CF0FF34C08F5}"/>
              </a:ext>
            </a:extLst>
          </p:cNvPr>
          <p:cNvCxnSpPr/>
          <p:nvPr/>
        </p:nvCxnSpPr>
        <p:spPr>
          <a:xfrm>
            <a:off x="5547150" y="13741300"/>
            <a:ext cx="7646700" cy="38700"/>
          </a:xfrm>
          <a:prstGeom prst="straightConnector1">
            <a:avLst/>
          </a:prstGeom>
          <a:noFill/>
          <a:ln w="152400" cap="flat" cmpd="sng">
            <a:solidFill>
              <a:schemeClr val="dk2"/>
            </a:solidFill>
            <a:prstDash val="solid"/>
            <a:round/>
            <a:headEnd type="none" w="med" len="med"/>
            <a:tailEnd type="triangle" w="med" len="med"/>
          </a:ln>
        </p:spPr>
      </p:cxnSp>
      <p:sp>
        <p:nvSpPr>
          <p:cNvPr id="2821" name="Google Shape;2821;p214">
            <a:extLst>
              <a:ext uri="{FF2B5EF4-FFF2-40B4-BE49-F238E27FC236}">
                <a16:creationId xmlns:a16="http://schemas.microsoft.com/office/drawing/2014/main" id="{8B016696-EA64-0F8B-C51A-E93EF626B781}"/>
              </a:ext>
            </a:extLst>
          </p:cNvPr>
          <p:cNvSpPr/>
          <p:nvPr/>
        </p:nvSpPr>
        <p:spPr>
          <a:xfrm>
            <a:off x="12122438" y="16814963"/>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Synthesize Answer</a:t>
            </a:r>
            <a:endParaRPr sz="5400" b="1">
              <a:solidFill>
                <a:srgbClr val="E69138"/>
              </a:solidFill>
            </a:endParaRPr>
          </a:p>
        </p:txBody>
      </p:sp>
      <p:cxnSp>
        <p:nvCxnSpPr>
          <p:cNvPr id="2822" name="Google Shape;2822;p214">
            <a:extLst>
              <a:ext uri="{FF2B5EF4-FFF2-40B4-BE49-F238E27FC236}">
                <a16:creationId xmlns:a16="http://schemas.microsoft.com/office/drawing/2014/main" id="{E875F404-2AA4-DFAB-8220-694A4454A6A7}"/>
              </a:ext>
            </a:extLst>
          </p:cNvPr>
          <p:cNvCxnSpPr/>
          <p:nvPr/>
        </p:nvCxnSpPr>
        <p:spPr>
          <a:xfrm>
            <a:off x="5403275" y="14872925"/>
            <a:ext cx="1600200" cy="2392500"/>
          </a:xfrm>
          <a:prstGeom prst="straightConnector1">
            <a:avLst/>
          </a:prstGeom>
          <a:noFill/>
          <a:ln w="152400" cap="flat" cmpd="sng">
            <a:solidFill>
              <a:schemeClr val="dk2"/>
            </a:solidFill>
            <a:prstDash val="solid"/>
            <a:round/>
            <a:headEnd type="none" w="med" len="med"/>
            <a:tailEnd type="triangle" w="med" len="med"/>
          </a:ln>
        </p:spPr>
      </p:cxnSp>
      <p:cxnSp>
        <p:nvCxnSpPr>
          <p:cNvPr id="2823" name="Google Shape;2823;p214">
            <a:extLst>
              <a:ext uri="{FF2B5EF4-FFF2-40B4-BE49-F238E27FC236}">
                <a16:creationId xmlns:a16="http://schemas.microsoft.com/office/drawing/2014/main" id="{D066CF4A-60C1-F6A6-BEE6-CE87EF5E9E08}"/>
              </a:ext>
            </a:extLst>
          </p:cNvPr>
          <p:cNvCxnSpPr/>
          <p:nvPr/>
        </p:nvCxnSpPr>
        <p:spPr>
          <a:xfrm rot="10800000" flipH="1">
            <a:off x="11555100" y="14768500"/>
            <a:ext cx="1586700" cy="2835000"/>
          </a:xfrm>
          <a:prstGeom prst="straightConnector1">
            <a:avLst/>
          </a:prstGeom>
          <a:noFill/>
          <a:ln w="152400" cap="flat" cmpd="sng">
            <a:solidFill>
              <a:schemeClr val="dk2"/>
            </a:solidFill>
            <a:prstDash val="solid"/>
            <a:round/>
            <a:headEnd type="none" w="med" len="med"/>
            <a:tailEnd type="triangle" w="med" len="med"/>
          </a:ln>
        </p:spPr>
      </p:cxnSp>
      <p:pic>
        <p:nvPicPr>
          <p:cNvPr id="2824" name="Google Shape;2824;p214">
            <a:extLst>
              <a:ext uri="{FF2B5EF4-FFF2-40B4-BE49-F238E27FC236}">
                <a16:creationId xmlns:a16="http://schemas.microsoft.com/office/drawing/2014/main" id="{0BA604EF-9817-D31F-46D4-88286FA9015E}"/>
              </a:ext>
            </a:extLst>
          </p:cNvPr>
          <p:cNvPicPr preferRelativeResize="0"/>
          <p:nvPr/>
        </p:nvPicPr>
        <p:blipFill>
          <a:blip r:embed="rId3">
            <a:alphaModFix/>
          </a:blip>
          <a:stretch>
            <a:fillRect/>
          </a:stretch>
        </p:blipFill>
        <p:spPr>
          <a:xfrm>
            <a:off x="18544247" y="12431665"/>
            <a:ext cx="5323350" cy="6649035"/>
          </a:xfrm>
          <a:prstGeom prst="rect">
            <a:avLst/>
          </a:prstGeom>
          <a:noFill/>
          <a:ln>
            <a:noFill/>
          </a:ln>
        </p:spPr>
      </p:pic>
      <p:graphicFrame>
        <p:nvGraphicFramePr>
          <p:cNvPr id="2825" name="Google Shape;2825;p214">
            <a:extLst>
              <a:ext uri="{FF2B5EF4-FFF2-40B4-BE49-F238E27FC236}">
                <a16:creationId xmlns:a16="http://schemas.microsoft.com/office/drawing/2014/main" id="{2ED6DD08-C44D-C9EC-9C42-04074ADA8F67}"/>
              </a:ext>
            </a:extLst>
          </p:cNvPr>
          <p:cNvGraphicFramePr/>
          <p:nvPr/>
        </p:nvGraphicFramePr>
        <p:xfrm>
          <a:off x="18544238" y="12489850"/>
          <a:ext cx="5323350" cy="6493125"/>
        </p:xfrm>
        <a:graphic>
          <a:graphicData uri="http://schemas.openxmlformats.org/drawingml/2006/table">
            <a:tbl>
              <a:tblPr>
                <a:noFill/>
                <a:tableStyleId>{89E95118-CC8F-4DD4-99C0-2ED3706FB02C}</a:tableStyleId>
              </a:tblPr>
              <a:tblGrid>
                <a:gridCol w="887225">
                  <a:extLst>
                    <a:ext uri="{9D8B030D-6E8A-4147-A177-3AD203B41FA5}">
                      <a16:colId xmlns:a16="http://schemas.microsoft.com/office/drawing/2014/main" val="20000"/>
                    </a:ext>
                  </a:extLst>
                </a:gridCol>
                <a:gridCol w="887225">
                  <a:extLst>
                    <a:ext uri="{9D8B030D-6E8A-4147-A177-3AD203B41FA5}">
                      <a16:colId xmlns:a16="http://schemas.microsoft.com/office/drawing/2014/main" val="20001"/>
                    </a:ext>
                  </a:extLst>
                </a:gridCol>
                <a:gridCol w="887225">
                  <a:extLst>
                    <a:ext uri="{9D8B030D-6E8A-4147-A177-3AD203B41FA5}">
                      <a16:colId xmlns:a16="http://schemas.microsoft.com/office/drawing/2014/main" val="20002"/>
                    </a:ext>
                  </a:extLst>
                </a:gridCol>
                <a:gridCol w="842575">
                  <a:extLst>
                    <a:ext uri="{9D8B030D-6E8A-4147-A177-3AD203B41FA5}">
                      <a16:colId xmlns:a16="http://schemas.microsoft.com/office/drawing/2014/main" val="20003"/>
                    </a:ext>
                  </a:extLst>
                </a:gridCol>
                <a:gridCol w="931875">
                  <a:extLst>
                    <a:ext uri="{9D8B030D-6E8A-4147-A177-3AD203B41FA5}">
                      <a16:colId xmlns:a16="http://schemas.microsoft.com/office/drawing/2014/main" val="20004"/>
                    </a:ext>
                  </a:extLst>
                </a:gridCol>
                <a:gridCol w="887225">
                  <a:extLst>
                    <a:ext uri="{9D8B030D-6E8A-4147-A177-3AD203B41FA5}">
                      <a16:colId xmlns:a16="http://schemas.microsoft.com/office/drawing/2014/main" val="20005"/>
                    </a:ext>
                  </a:extLst>
                </a:gridCol>
              </a:tblGrid>
              <a:tr h="1395725">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0"/>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1"/>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2"/>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3"/>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4"/>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5"/>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6"/>
                  </a:ext>
                </a:extLst>
              </a:tr>
              <a:tr h="728200">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pic>
        <p:nvPicPr>
          <p:cNvPr id="2826" name="Google Shape;2826;p214">
            <a:extLst>
              <a:ext uri="{FF2B5EF4-FFF2-40B4-BE49-F238E27FC236}">
                <a16:creationId xmlns:a16="http://schemas.microsoft.com/office/drawing/2014/main" id="{DAE23137-59A0-ADA4-F654-49B2CD09DABB}"/>
              </a:ext>
            </a:extLst>
          </p:cNvPr>
          <p:cNvPicPr preferRelativeResize="0"/>
          <p:nvPr/>
        </p:nvPicPr>
        <p:blipFill>
          <a:blip r:embed="rId3">
            <a:alphaModFix/>
          </a:blip>
          <a:stretch>
            <a:fillRect/>
          </a:stretch>
        </p:blipFill>
        <p:spPr>
          <a:xfrm>
            <a:off x="25498399" y="13755101"/>
            <a:ext cx="3222191" cy="4024625"/>
          </a:xfrm>
          <a:prstGeom prst="rect">
            <a:avLst/>
          </a:prstGeom>
          <a:noFill/>
          <a:ln>
            <a:noFill/>
          </a:ln>
        </p:spPr>
      </p:pic>
      <p:graphicFrame>
        <p:nvGraphicFramePr>
          <p:cNvPr id="2827" name="Google Shape;2827;p214">
            <a:extLst>
              <a:ext uri="{FF2B5EF4-FFF2-40B4-BE49-F238E27FC236}">
                <a16:creationId xmlns:a16="http://schemas.microsoft.com/office/drawing/2014/main" id="{208C0A0B-74EC-AFFA-86CA-34D540C23002}"/>
              </a:ext>
            </a:extLst>
          </p:cNvPr>
          <p:cNvGraphicFramePr/>
          <p:nvPr/>
        </p:nvGraphicFramePr>
        <p:xfrm>
          <a:off x="25548438" y="13693100"/>
          <a:ext cx="3222250" cy="4024575"/>
        </p:xfrm>
        <a:graphic>
          <a:graphicData uri="http://schemas.openxmlformats.org/drawingml/2006/table">
            <a:tbl>
              <a:tblPr>
                <a:noFill/>
                <a:tableStyleId>{89E95118-CC8F-4DD4-99C0-2ED3706FB02C}</a:tableStyleId>
              </a:tblPr>
              <a:tblGrid>
                <a:gridCol w="537050">
                  <a:extLst>
                    <a:ext uri="{9D8B030D-6E8A-4147-A177-3AD203B41FA5}">
                      <a16:colId xmlns:a16="http://schemas.microsoft.com/office/drawing/2014/main" val="20000"/>
                    </a:ext>
                  </a:extLst>
                </a:gridCol>
                <a:gridCol w="537050">
                  <a:extLst>
                    <a:ext uri="{9D8B030D-6E8A-4147-A177-3AD203B41FA5}">
                      <a16:colId xmlns:a16="http://schemas.microsoft.com/office/drawing/2014/main" val="20001"/>
                    </a:ext>
                  </a:extLst>
                </a:gridCol>
                <a:gridCol w="537050">
                  <a:extLst>
                    <a:ext uri="{9D8B030D-6E8A-4147-A177-3AD203B41FA5}">
                      <a16:colId xmlns:a16="http://schemas.microsoft.com/office/drawing/2014/main" val="20002"/>
                    </a:ext>
                  </a:extLst>
                </a:gridCol>
                <a:gridCol w="510000">
                  <a:extLst>
                    <a:ext uri="{9D8B030D-6E8A-4147-A177-3AD203B41FA5}">
                      <a16:colId xmlns:a16="http://schemas.microsoft.com/office/drawing/2014/main" val="20003"/>
                    </a:ext>
                  </a:extLst>
                </a:gridCol>
                <a:gridCol w="564050">
                  <a:extLst>
                    <a:ext uri="{9D8B030D-6E8A-4147-A177-3AD203B41FA5}">
                      <a16:colId xmlns:a16="http://schemas.microsoft.com/office/drawing/2014/main" val="20004"/>
                    </a:ext>
                  </a:extLst>
                </a:gridCol>
                <a:gridCol w="537050">
                  <a:extLst>
                    <a:ext uri="{9D8B030D-6E8A-4147-A177-3AD203B41FA5}">
                      <a16:colId xmlns:a16="http://schemas.microsoft.com/office/drawing/2014/main" val="20005"/>
                    </a:ext>
                  </a:extLst>
                </a:gridCol>
              </a:tblGrid>
              <a:tr h="865125">
                <a:tc rowSpan="2"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2" hMerge="1">
                  <a:txBody>
                    <a:bodyPr/>
                    <a:lstStyle/>
                    <a:p>
                      <a:endParaRPr lang="en-US"/>
                    </a:p>
                  </a:txBody>
                  <a:tcPr/>
                </a:tc>
                <a:tc rowSpan="2"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2" hMerge="1">
                  <a:txBody>
                    <a:bodyPr/>
                    <a:lstStyle/>
                    <a:p>
                      <a:endParaRPr lang="en-US"/>
                    </a:p>
                  </a:txBody>
                  <a:tcPr/>
                </a:tc>
                <a:tc rowSpan="2"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2" hMerge="1">
                  <a:txBody>
                    <a:bodyPr/>
                    <a:lstStyle/>
                    <a:p>
                      <a:endParaRPr lang="en-US"/>
                    </a:p>
                  </a:txBody>
                  <a:tcPr/>
                </a:tc>
                <a:extLst>
                  <a:ext uri="{0D108BD9-81ED-4DB2-BD59-A6C34878D82A}">
                    <a16:rowId xmlns:a16="http://schemas.microsoft.com/office/drawing/2014/main" val="10000"/>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1"/>
                  </a:ext>
                </a:extLst>
              </a:tr>
              <a:tr h="451350">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extLst>
                  <a:ext uri="{0D108BD9-81ED-4DB2-BD59-A6C34878D82A}">
                    <a16:rowId xmlns:a16="http://schemas.microsoft.com/office/drawing/2014/main" val="10002"/>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3"/>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4"/>
                  </a:ext>
                </a:extLst>
              </a:tr>
              <a:tr h="451350">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tc rowSpan="3" gridSpan="2">
                  <a:txBody>
                    <a:bodyPr/>
                    <a:lstStyle/>
                    <a:p>
                      <a:pPr marL="0" lvl="0" indent="0" algn="l" rtl="0">
                        <a:spcBef>
                          <a:spcPts val="0"/>
                        </a:spcBef>
                        <a:spcAft>
                          <a:spcPts val="0"/>
                        </a:spcAft>
                        <a:buNone/>
                      </a:pPr>
                      <a:endParaRPr/>
                    </a:p>
                  </a:txBody>
                  <a:tcPr marL="91425" marR="91425" marT="91425" marB="91425">
                    <a:lnL w="152400" cap="flat" cmpd="sng">
                      <a:solidFill>
                        <a:srgbClr val="51DA4B"/>
                      </a:solidFill>
                      <a:prstDash val="solid"/>
                      <a:round/>
                      <a:headEnd type="none" w="sm" len="sm"/>
                      <a:tailEnd type="none" w="sm" len="sm"/>
                    </a:lnL>
                    <a:lnR w="152400" cap="flat" cmpd="sng">
                      <a:solidFill>
                        <a:srgbClr val="51DA4B"/>
                      </a:solidFill>
                      <a:prstDash val="solid"/>
                      <a:round/>
                      <a:headEnd type="none" w="sm" len="sm"/>
                      <a:tailEnd type="none" w="sm" len="sm"/>
                    </a:lnR>
                    <a:lnT w="152400" cap="flat" cmpd="sng">
                      <a:solidFill>
                        <a:srgbClr val="51DA4B"/>
                      </a:solidFill>
                      <a:prstDash val="solid"/>
                      <a:round/>
                      <a:headEnd type="none" w="sm" len="sm"/>
                      <a:tailEnd type="none" w="sm" len="sm"/>
                    </a:lnT>
                    <a:lnB w="152400" cap="flat" cmpd="sng">
                      <a:solidFill>
                        <a:srgbClr val="51DA4B"/>
                      </a:solidFill>
                      <a:prstDash val="solid"/>
                      <a:round/>
                      <a:headEnd type="none" w="sm" len="sm"/>
                      <a:tailEnd type="none" w="sm" len="sm"/>
                    </a:lnB>
                  </a:tcPr>
                </a:tc>
                <a:tc rowSpan="3" hMerge="1">
                  <a:txBody>
                    <a:bodyPr/>
                    <a:lstStyle/>
                    <a:p>
                      <a:endParaRPr lang="en-US"/>
                    </a:p>
                  </a:txBody>
                  <a:tcPr/>
                </a:tc>
                <a:extLst>
                  <a:ext uri="{0D108BD9-81ED-4DB2-BD59-A6C34878D82A}">
                    <a16:rowId xmlns:a16="http://schemas.microsoft.com/office/drawing/2014/main" val="10005"/>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6"/>
                  </a:ext>
                </a:extLst>
              </a:tr>
              <a:tr h="45135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7"/>
                  </a:ext>
                </a:extLst>
              </a:tr>
            </a:tbl>
          </a:graphicData>
        </a:graphic>
      </p:graphicFrame>
      <p:pic>
        <p:nvPicPr>
          <p:cNvPr id="2828" name="Google Shape;2828;p214">
            <a:extLst>
              <a:ext uri="{FF2B5EF4-FFF2-40B4-BE49-F238E27FC236}">
                <a16:creationId xmlns:a16="http://schemas.microsoft.com/office/drawing/2014/main" id="{445213D6-86B5-D446-F425-C4FA700666CF}"/>
              </a:ext>
            </a:extLst>
          </p:cNvPr>
          <p:cNvPicPr preferRelativeResize="0"/>
          <p:nvPr/>
        </p:nvPicPr>
        <p:blipFill>
          <a:blip r:embed="rId3">
            <a:alphaModFix/>
          </a:blip>
          <a:stretch>
            <a:fillRect/>
          </a:stretch>
        </p:blipFill>
        <p:spPr>
          <a:xfrm>
            <a:off x="30386374" y="13724076"/>
            <a:ext cx="3222191" cy="4024625"/>
          </a:xfrm>
          <a:prstGeom prst="rect">
            <a:avLst/>
          </a:prstGeom>
          <a:noFill/>
          <a:ln>
            <a:noFill/>
          </a:ln>
        </p:spPr>
      </p:pic>
      <p:graphicFrame>
        <p:nvGraphicFramePr>
          <p:cNvPr id="2829" name="Google Shape;2829;p214">
            <a:extLst>
              <a:ext uri="{FF2B5EF4-FFF2-40B4-BE49-F238E27FC236}">
                <a16:creationId xmlns:a16="http://schemas.microsoft.com/office/drawing/2014/main" id="{A3AB0934-0A63-56C0-3808-0BE42DFA91FF}"/>
              </a:ext>
            </a:extLst>
          </p:cNvPr>
          <p:cNvGraphicFramePr/>
          <p:nvPr/>
        </p:nvGraphicFramePr>
        <p:xfrm>
          <a:off x="30436413" y="13662075"/>
          <a:ext cx="3222250" cy="4024575"/>
        </p:xfrm>
        <a:graphic>
          <a:graphicData uri="http://schemas.openxmlformats.org/drawingml/2006/table">
            <a:tbl>
              <a:tblPr>
                <a:noFill/>
                <a:tableStyleId>{89E95118-CC8F-4DD4-99C0-2ED3706FB02C}</a:tableStyleId>
              </a:tblPr>
              <a:tblGrid>
                <a:gridCol w="537050">
                  <a:extLst>
                    <a:ext uri="{9D8B030D-6E8A-4147-A177-3AD203B41FA5}">
                      <a16:colId xmlns:a16="http://schemas.microsoft.com/office/drawing/2014/main" val="20000"/>
                    </a:ext>
                  </a:extLst>
                </a:gridCol>
                <a:gridCol w="537050">
                  <a:extLst>
                    <a:ext uri="{9D8B030D-6E8A-4147-A177-3AD203B41FA5}">
                      <a16:colId xmlns:a16="http://schemas.microsoft.com/office/drawing/2014/main" val="20001"/>
                    </a:ext>
                  </a:extLst>
                </a:gridCol>
                <a:gridCol w="537050">
                  <a:extLst>
                    <a:ext uri="{9D8B030D-6E8A-4147-A177-3AD203B41FA5}">
                      <a16:colId xmlns:a16="http://schemas.microsoft.com/office/drawing/2014/main" val="20002"/>
                    </a:ext>
                  </a:extLst>
                </a:gridCol>
                <a:gridCol w="510000">
                  <a:extLst>
                    <a:ext uri="{9D8B030D-6E8A-4147-A177-3AD203B41FA5}">
                      <a16:colId xmlns:a16="http://schemas.microsoft.com/office/drawing/2014/main" val="20003"/>
                    </a:ext>
                  </a:extLst>
                </a:gridCol>
                <a:gridCol w="564050">
                  <a:extLst>
                    <a:ext uri="{9D8B030D-6E8A-4147-A177-3AD203B41FA5}">
                      <a16:colId xmlns:a16="http://schemas.microsoft.com/office/drawing/2014/main" val="20004"/>
                    </a:ext>
                  </a:extLst>
                </a:gridCol>
                <a:gridCol w="537050">
                  <a:extLst>
                    <a:ext uri="{9D8B030D-6E8A-4147-A177-3AD203B41FA5}">
                      <a16:colId xmlns:a16="http://schemas.microsoft.com/office/drawing/2014/main" val="20005"/>
                    </a:ext>
                  </a:extLst>
                </a:gridCol>
              </a:tblGrid>
              <a:tr h="865125">
                <a:tc rowSpan="5" gridSpan="2">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5" hMerge="1">
                  <a:txBody>
                    <a:bodyPr/>
                    <a:lstStyle/>
                    <a:p>
                      <a:endParaRPr lang="en-US"/>
                    </a:p>
                  </a:txBody>
                  <a:tcPr/>
                </a:tc>
                <a:tc rowSpan="2" gridSpan="4">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0000"/>
                  </a:ext>
                </a:extLst>
              </a:tr>
              <a:tr h="451350">
                <a:tc gridSpan="2"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1"/>
                  </a:ext>
                </a:extLst>
              </a:tr>
              <a:tr h="451350">
                <a:tc gridSpan="2" vMerge="1">
                  <a:txBody>
                    <a:bodyPr/>
                    <a:lstStyle/>
                    <a:p>
                      <a:endParaRPr lang="en-US"/>
                    </a:p>
                  </a:txBody>
                  <a:tcPr/>
                </a:tc>
                <a:tc hMerge="1" vMerge="1">
                  <a:txBody>
                    <a:bodyPr/>
                    <a:lstStyle/>
                    <a:p>
                      <a:endParaRPr lang="en-US"/>
                    </a:p>
                  </a:txBody>
                  <a:tcPr/>
                </a:tc>
                <a:tc rowSpan="3" gridSpan="4">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extLst>
                  <a:ext uri="{0D108BD9-81ED-4DB2-BD59-A6C34878D82A}">
                    <a16:rowId xmlns:a16="http://schemas.microsoft.com/office/drawing/2014/main" val="10002"/>
                  </a:ext>
                </a:extLst>
              </a:tr>
              <a:tr h="451350">
                <a:tc gridSpan="2"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3"/>
                  </a:ext>
                </a:extLst>
              </a:tr>
              <a:tr h="451350">
                <a:tc gridSpan="2"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4"/>
                  </a:ext>
                </a:extLst>
              </a:tr>
              <a:tr h="451350">
                <a:tc rowSpan="3" gridSpan="4">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3" hMerge="1">
                  <a:txBody>
                    <a:bodyPr/>
                    <a:lstStyle/>
                    <a:p>
                      <a:endParaRPr lang="en-US"/>
                    </a:p>
                  </a:txBody>
                  <a:tcPr/>
                </a:tc>
                <a:tc rowSpan="3" hMerge="1">
                  <a:txBody>
                    <a:bodyPr/>
                    <a:lstStyle/>
                    <a:p>
                      <a:endParaRPr lang="en-US"/>
                    </a:p>
                  </a:txBody>
                  <a:tcPr/>
                </a:tc>
                <a:tc rowSpan="3" hMerge="1">
                  <a:txBody>
                    <a:bodyPr/>
                    <a:lstStyle/>
                    <a:p>
                      <a:endParaRPr lang="en-US"/>
                    </a:p>
                  </a:txBody>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rowSpan="3">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extLst>
                  <a:ext uri="{0D108BD9-81ED-4DB2-BD59-A6C34878D82A}">
                    <a16:rowId xmlns:a16="http://schemas.microsoft.com/office/drawing/2014/main" val="10005"/>
                  </a:ext>
                </a:extLst>
              </a:tr>
              <a:tr h="451350">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6"/>
                  </a:ext>
                </a:extLst>
              </a:tr>
              <a:tr h="451350">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lvl="0" indent="0" algn="l" rtl="0">
                        <a:spcBef>
                          <a:spcPts val="0"/>
                        </a:spcBef>
                        <a:spcAft>
                          <a:spcPts val="0"/>
                        </a:spcAft>
                        <a:buNone/>
                      </a:pPr>
                      <a:endParaRPr/>
                    </a:p>
                  </a:txBody>
                  <a:tcPr marL="91425" marR="91425" marT="91425" marB="91425">
                    <a:lnL w="76200" cap="flat" cmpd="sng">
                      <a:solidFill>
                        <a:srgbClr val="51DA4B"/>
                      </a:solidFill>
                      <a:prstDash val="solid"/>
                      <a:round/>
                      <a:headEnd type="none" w="sm" len="sm"/>
                      <a:tailEnd type="none" w="sm" len="sm"/>
                    </a:lnL>
                    <a:lnR w="76200" cap="flat" cmpd="sng">
                      <a:solidFill>
                        <a:srgbClr val="51DA4B"/>
                      </a:solidFill>
                      <a:prstDash val="solid"/>
                      <a:round/>
                      <a:headEnd type="none" w="sm" len="sm"/>
                      <a:tailEnd type="none" w="sm" len="sm"/>
                    </a:lnR>
                    <a:lnT w="76200" cap="flat" cmpd="sng">
                      <a:solidFill>
                        <a:srgbClr val="51DA4B"/>
                      </a:solidFill>
                      <a:prstDash val="solid"/>
                      <a:round/>
                      <a:headEnd type="none" w="sm" len="sm"/>
                      <a:tailEnd type="none" w="sm" len="sm"/>
                    </a:lnT>
                    <a:lnB w="76200" cap="flat" cmpd="sng">
                      <a:solidFill>
                        <a:srgbClr val="51DA4B"/>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7"/>
                  </a:ext>
                </a:extLst>
              </a:tr>
            </a:tbl>
          </a:graphicData>
        </a:graphic>
      </p:graphicFrame>
      <p:grpSp>
        <p:nvGrpSpPr>
          <p:cNvPr id="2830" name="Google Shape;2830;p214">
            <a:extLst>
              <a:ext uri="{FF2B5EF4-FFF2-40B4-BE49-F238E27FC236}">
                <a16:creationId xmlns:a16="http://schemas.microsoft.com/office/drawing/2014/main" id="{693C7E10-EBC9-5983-77A8-5EE91E21FFD5}"/>
              </a:ext>
            </a:extLst>
          </p:cNvPr>
          <p:cNvGrpSpPr/>
          <p:nvPr/>
        </p:nvGrpSpPr>
        <p:grpSpPr>
          <a:xfrm>
            <a:off x="22964511" y="12099087"/>
            <a:ext cx="3579015" cy="3782153"/>
            <a:chOff x="12783132" y="16210897"/>
            <a:chExt cx="4759329" cy="4650379"/>
          </a:xfrm>
        </p:grpSpPr>
        <p:sp>
          <p:nvSpPr>
            <p:cNvPr id="2831" name="Google Shape;2831;p214">
              <a:extLst>
                <a:ext uri="{FF2B5EF4-FFF2-40B4-BE49-F238E27FC236}">
                  <a16:creationId xmlns:a16="http://schemas.microsoft.com/office/drawing/2014/main" id="{A83F1789-F241-CA6C-AF57-9E6F7A8C99A9}"/>
                </a:ext>
              </a:extLst>
            </p:cNvPr>
            <p:cNvSpPr/>
            <p:nvPr/>
          </p:nvSpPr>
          <p:spPr>
            <a:xfrm>
              <a:off x="13661500" y="17339150"/>
              <a:ext cx="2838000" cy="2838000"/>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2" name="Google Shape;2832;p214">
              <a:extLst>
                <a:ext uri="{FF2B5EF4-FFF2-40B4-BE49-F238E27FC236}">
                  <a16:creationId xmlns:a16="http://schemas.microsoft.com/office/drawing/2014/main" id="{12CD2707-FC51-E1AF-572F-92E1DEAB380A}"/>
                </a:ext>
              </a:extLst>
            </p:cNvPr>
            <p:cNvSpPr/>
            <p:nvPr/>
          </p:nvSpPr>
          <p:spPr>
            <a:xfrm rot="3304617">
              <a:off x="13339982" y="16767748"/>
              <a:ext cx="2838198" cy="2838198"/>
            </a:xfrm>
            <a:prstGeom prst="star4">
              <a:avLst>
                <a:gd name="adj" fmla="val 847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3" name="Google Shape;2833;p214">
              <a:extLst>
                <a:ext uri="{FF2B5EF4-FFF2-40B4-BE49-F238E27FC236}">
                  <a16:creationId xmlns:a16="http://schemas.microsoft.com/office/drawing/2014/main" id="{39D96868-6F73-FC6C-5F2D-9C9D46047198}"/>
                </a:ext>
              </a:extLst>
            </p:cNvPr>
            <p:cNvSpPr/>
            <p:nvPr/>
          </p:nvSpPr>
          <p:spPr>
            <a:xfrm rot="2560694">
              <a:off x="14118205" y="17437020"/>
              <a:ext cx="2838111" cy="2838111"/>
            </a:xfrm>
            <a:prstGeom prst="star4">
              <a:avLst>
                <a:gd name="adj" fmla="val 7330"/>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4" name="Google Shape;2834;p214">
              <a:extLst>
                <a:ext uri="{FF2B5EF4-FFF2-40B4-BE49-F238E27FC236}">
                  <a16:creationId xmlns:a16="http://schemas.microsoft.com/office/drawing/2014/main" id="{C380A011-7899-0211-23AA-493CB03D9241}"/>
                </a:ext>
              </a:extLst>
            </p:cNvPr>
            <p:cNvSpPr/>
            <p:nvPr/>
          </p:nvSpPr>
          <p:spPr>
            <a:xfrm rot="-1372351">
              <a:off x="13449863" y="17876096"/>
              <a:ext cx="2145713" cy="2253530"/>
            </a:xfrm>
            <a:prstGeom prst="star4">
              <a:avLst>
                <a:gd name="adj" fmla="val 371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5" name="Google Shape;2835;p214">
              <a:extLst>
                <a:ext uri="{FF2B5EF4-FFF2-40B4-BE49-F238E27FC236}">
                  <a16:creationId xmlns:a16="http://schemas.microsoft.com/office/drawing/2014/main" id="{0989198C-AAB3-96E2-F368-D1A3799312B3}"/>
                </a:ext>
              </a:extLst>
            </p:cNvPr>
            <p:cNvSpPr/>
            <p:nvPr/>
          </p:nvSpPr>
          <p:spPr>
            <a:xfrm rot="-1372351">
              <a:off x="14235663" y="17245071"/>
              <a:ext cx="2145713" cy="2253530"/>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6" name="Google Shape;2836;p214">
              <a:extLst>
                <a:ext uri="{FF2B5EF4-FFF2-40B4-BE49-F238E27FC236}">
                  <a16:creationId xmlns:a16="http://schemas.microsoft.com/office/drawing/2014/main" id="{9C954F78-B40B-2B9F-76AB-A17F1112A44E}"/>
                </a:ext>
              </a:extLst>
            </p:cNvPr>
            <p:cNvSpPr/>
            <p:nvPr/>
          </p:nvSpPr>
          <p:spPr>
            <a:xfrm rot="1043155">
              <a:off x="13617407" y="17043463"/>
              <a:ext cx="1253990" cy="1315482"/>
            </a:xfrm>
            <a:prstGeom prst="star4">
              <a:avLst>
                <a:gd name="adj" fmla="val 3710"/>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7" name="Google Shape;2837;p214">
              <a:extLst>
                <a:ext uri="{FF2B5EF4-FFF2-40B4-BE49-F238E27FC236}">
                  <a16:creationId xmlns:a16="http://schemas.microsoft.com/office/drawing/2014/main" id="{583DEF06-690A-2AB0-055A-025F66496C9C}"/>
                </a:ext>
              </a:extLst>
            </p:cNvPr>
            <p:cNvSpPr/>
            <p:nvPr/>
          </p:nvSpPr>
          <p:spPr>
            <a:xfrm rot="-323730">
              <a:off x="14910321" y="16926607"/>
              <a:ext cx="1253855" cy="1315377"/>
            </a:xfrm>
            <a:prstGeom prst="star4">
              <a:avLst>
                <a:gd name="adj" fmla="val 3710"/>
              </a:avLst>
            </a:prstGeom>
            <a:solidFill>
              <a:srgbClr val="9E9E9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8" name="Google Shape;2838;p214">
              <a:extLst>
                <a:ext uri="{FF2B5EF4-FFF2-40B4-BE49-F238E27FC236}">
                  <a16:creationId xmlns:a16="http://schemas.microsoft.com/office/drawing/2014/main" id="{CE7DF4C7-F04E-BFC4-851D-5BC99F9283D4}"/>
                </a:ext>
              </a:extLst>
            </p:cNvPr>
            <p:cNvSpPr/>
            <p:nvPr/>
          </p:nvSpPr>
          <p:spPr>
            <a:xfrm rot="1687349">
              <a:off x="15062684" y="17079036"/>
              <a:ext cx="1253824" cy="1315412"/>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9" name="Google Shape;2839;p214">
              <a:extLst>
                <a:ext uri="{FF2B5EF4-FFF2-40B4-BE49-F238E27FC236}">
                  <a16:creationId xmlns:a16="http://schemas.microsoft.com/office/drawing/2014/main" id="{793F5DFE-2079-4BE3-8626-4CA30783BDBC}"/>
                </a:ext>
              </a:extLst>
            </p:cNvPr>
            <p:cNvSpPr/>
            <p:nvPr/>
          </p:nvSpPr>
          <p:spPr>
            <a:xfrm rot="750212">
              <a:off x="13693634" y="18415057"/>
              <a:ext cx="1254043" cy="1315412"/>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0" name="Google Shape;2840;p214">
              <a:extLst>
                <a:ext uri="{FF2B5EF4-FFF2-40B4-BE49-F238E27FC236}">
                  <a16:creationId xmlns:a16="http://schemas.microsoft.com/office/drawing/2014/main" id="{5FA2798A-785B-A4E1-B3AD-91A15246C2F7}"/>
                </a:ext>
              </a:extLst>
            </p:cNvPr>
            <p:cNvSpPr/>
            <p:nvPr/>
          </p:nvSpPr>
          <p:spPr>
            <a:xfrm rot="-783129">
              <a:off x="13693651" y="18491330"/>
              <a:ext cx="1253997" cy="1315407"/>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1" name="Google Shape;2841;p214">
              <a:extLst>
                <a:ext uri="{FF2B5EF4-FFF2-40B4-BE49-F238E27FC236}">
                  <a16:creationId xmlns:a16="http://schemas.microsoft.com/office/drawing/2014/main" id="{0C1F00D7-9074-9599-D59A-5CF960CC456A}"/>
                </a:ext>
              </a:extLst>
            </p:cNvPr>
            <p:cNvSpPr/>
            <p:nvPr/>
          </p:nvSpPr>
          <p:spPr>
            <a:xfrm rot="3306744">
              <a:off x="15233906" y="18599762"/>
              <a:ext cx="1254090" cy="1315434"/>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2" name="Google Shape;2842;p214">
              <a:extLst>
                <a:ext uri="{FF2B5EF4-FFF2-40B4-BE49-F238E27FC236}">
                  <a16:creationId xmlns:a16="http://schemas.microsoft.com/office/drawing/2014/main" id="{06F43DD6-FF1B-FA77-EB1F-A5730C2F68B9}"/>
                </a:ext>
              </a:extLst>
            </p:cNvPr>
            <p:cNvSpPr txBox="1"/>
            <p:nvPr/>
          </p:nvSpPr>
          <p:spPr>
            <a:xfrm>
              <a:off x="13834456" y="17047040"/>
              <a:ext cx="484200" cy="264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843" name="Google Shape;2843;p214">
            <a:extLst>
              <a:ext uri="{FF2B5EF4-FFF2-40B4-BE49-F238E27FC236}">
                <a16:creationId xmlns:a16="http://schemas.microsoft.com/office/drawing/2014/main" id="{FADD738B-0427-5B23-58CB-5ADB7F444C91}"/>
              </a:ext>
            </a:extLst>
          </p:cNvPr>
          <p:cNvGrpSpPr/>
          <p:nvPr/>
        </p:nvGrpSpPr>
        <p:grpSpPr>
          <a:xfrm>
            <a:off x="27927861" y="11967262"/>
            <a:ext cx="3579015" cy="3782153"/>
            <a:chOff x="12783132" y="16210897"/>
            <a:chExt cx="4759329" cy="4650379"/>
          </a:xfrm>
        </p:grpSpPr>
        <p:sp>
          <p:nvSpPr>
            <p:cNvPr id="2844" name="Google Shape;2844;p214">
              <a:extLst>
                <a:ext uri="{FF2B5EF4-FFF2-40B4-BE49-F238E27FC236}">
                  <a16:creationId xmlns:a16="http://schemas.microsoft.com/office/drawing/2014/main" id="{F71A205A-F071-7B2D-B6D5-BA73B76BBC38}"/>
                </a:ext>
              </a:extLst>
            </p:cNvPr>
            <p:cNvSpPr/>
            <p:nvPr/>
          </p:nvSpPr>
          <p:spPr>
            <a:xfrm>
              <a:off x="13661500" y="17339150"/>
              <a:ext cx="2838000" cy="2838000"/>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5" name="Google Shape;2845;p214">
              <a:extLst>
                <a:ext uri="{FF2B5EF4-FFF2-40B4-BE49-F238E27FC236}">
                  <a16:creationId xmlns:a16="http://schemas.microsoft.com/office/drawing/2014/main" id="{F9425F46-DA10-38DC-CDD7-0A7BA41D7BE3}"/>
                </a:ext>
              </a:extLst>
            </p:cNvPr>
            <p:cNvSpPr/>
            <p:nvPr/>
          </p:nvSpPr>
          <p:spPr>
            <a:xfrm rot="3304617">
              <a:off x="13339982" y="16767748"/>
              <a:ext cx="2838198" cy="2838198"/>
            </a:xfrm>
            <a:prstGeom prst="star4">
              <a:avLst>
                <a:gd name="adj" fmla="val 847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6" name="Google Shape;2846;p214">
              <a:extLst>
                <a:ext uri="{FF2B5EF4-FFF2-40B4-BE49-F238E27FC236}">
                  <a16:creationId xmlns:a16="http://schemas.microsoft.com/office/drawing/2014/main" id="{E261ED9A-16E5-AED1-AB0A-3BDFBEC76F43}"/>
                </a:ext>
              </a:extLst>
            </p:cNvPr>
            <p:cNvSpPr/>
            <p:nvPr/>
          </p:nvSpPr>
          <p:spPr>
            <a:xfrm rot="2560694">
              <a:off x="14118205" y="17437020"/>
              <a:ext cx="2838111" cy="2838111"/>
            </a:xfrm>
            <a:prstGeom prst="star4">
              <a:avLst>
                <a:gd name="adj" fmla="val 7330"/>
              </a:avLst>
            </a:prstGeom>
            <a:solidFill>
              <a:srgbClr val="B7B7B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7" name="Google Shape;2847;p214">
              <a:extLst>
                <a:ext uri="{FF2B5EF4-FFF2-40B4-BE49-F238E27FC236}">
                  <a16:creationId xmlns:a16="http://schemas.microsoft.com/office/drawing/2014/main" id="{DC78B2F8-A1A2-FB58-BF32-98D0CB2F05F3}"/>
                </a:ext>
              </a:extLst>
            </p:cNvPr>
            <p:cNvSpPr/>
            <p:nvPr/>
          </p:nvSpPr>
          <p:spPr>
            <a:xfrm rot="-1372351">
              <a:off x="13449863" y="17876096"/>
              <a:ext cx="2145713" cy="2253530"/>
            </a:xfrm>
            <a:prstGeom prst="star4">
              <a:avLst>
                <a:gd name="adj" fmla="val 371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8" name="Google Shape;2848;p214">
              <a:extLst>
                <a:ext uri="{FF2B5EF4-FFF2-40B4-BE49-F238E27FC236}">
                  <a16:creationId xmlns:a16="http://schemas.microsoft.com/office/drawing/2014/main" id="{6AB0502F-7F67-380B-9DF4-D0B2BD0190BF}"/>
                </a:ext>
              </a:extLst>
            </p:cNvPr>
            <p:cNvSpPr/>
            <p:nvPr/>
          </p:nvSpPr>
          <p:spPr>
            <a:xfrm rot="-1372351">
              <a:off x="14235663" y="17245071"/>
              <a:ext cx="2145713" cy="2253530"/>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9" name="Google Shape;2849;p214">
              <a:extLst>
                <a:ext uri="{FF2B5EF4-FFF2-40B4-BE49-F238E27FC236}">
                  <a16:creationId xmlns:a16="http://schemas.microsoft.com/office/drawing/2014/main" id="{BCE78CCC-45B8-4F09-0DFA-2DAD3EEDC0A4}"/>
                </a:ext>
              </a:extLst>
            </p:cNvPr>
            <p:cNvSpPr/>
            <p:nvPr/>
          </p:nvSpPr>
          <p:spPr>
            <a:xfrm rot="1043155">
              <a:off x="13617407" y="17043463"/>
              <a:ext cx="1253990" cy="1315482"/>
            </a:xfrm>
            <a:prstGeom prst="star4">
              <a:avLst>
                <a:gd name="adj" fmla="val 3710"/>
              </a:avLst>
            </a:prstGeom>
            <a:solidFill>
              <a:srgbClr val="EFEFE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0" name="Google Shape;2850;p214">
              <a:extLst>
                <a:ext uri="{FF2B5EF4-FFF2-40B4-BE49-F238E27FC236}">
                  <a16:creationId xmlns:a16="http://schemas.microsoft.com/office/drawing/2014/main" id="{AEB01A3E-4F34-5C80-36D5-8FAF613C3D70}"/>
                </a:ext>
              </a:extLst>
            </p:cNvPr>
            <p:cNvSpPr/>
            <p:nvPr/>
          </p:nvSpPr>
          <p:spPr>
            <a:xfrm rot="-323730">
              <a:off x="14910321" y="16926607"/>
              <a:ext cx="1253855" cy="1315377"/>
            </a:xfrm>
            <a:prstGeom prst="star4">
              <a:avLst>
                <a:gd name="adj" fmla="val 3710"/>
              </a:avLst>
            </a:prstGeom>
            <a:solidFill>
              <a:srgbClr val="9E9E9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1" name="Google Shape;2851;p214">
              <a:extLst>
                <a:ext uri="{FF2B5EF4-FFF2-40B4-BE49-F238E27FC236}">
                  <a16:creationId xmlns:a16="http://schemas.microsoft.com/office/drawing/2014/main" id="{F005A318-6124-C857-D6CE-6D5BAD3B684A}"/>
                </a:ext>
              </a:extLst>
            </p:cNvPr>
            <p:cNvSpPr/>
            <p:nvPr/>
          </p:nvSpPr>
          <p:spPr>
            <a:xfrm rot="1687349">
              <a:off x="15062684" y="17079036"/>
              <a:ext cx="1253824" cy="1315412"/>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2" name="Google Shape;2852;p214">
              <a:extLst>
                <a:ext uri="{FF2B5EF4-FFF2-40B4-BE49-F238E27FC236}">
                  <a16:creationId xmlns:a16="http://schemas.microsoft.com/office/drawing/2014/main" id="{F899B9BB-6655-7836-AC9E-87347DFA9A0A}"/>
                </a:ext>
              </a:extLst>
            </p:cNvPr>
            <p:cNvSpPr/>
            <p:nvPr/>
          </p:nvSpPr>
          <p:spPr>
            <a:xfrm rot="750212">
              <a:off x="13693634" y="18415057"/>
              <a:ext cx="1254043" cy="1315412"/>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3" name="Google Shape;2853;p214">
              <a:extLst>
                <a:ext uri="{FF2B5EF4-FFF2-40B4-BE49-F238E27FC236}">
                  <a16:creationId xmlns:a16="http://schemas.microsoft.com/office/drawing/2014/main" id="{8196A5EE-72B3-1E9C-8568-3D3F744B88A9}"/>
                </a:ext>
              </a:extLst>
            </p:cNvPr>
            <p:cNvSpPr/>
            <p:nvPr/>
          </p:nvSpPr>
          <p:spPr>
            <a:xfrm rot="-783129">
              <a:off x="13693651" y="18491330"/>
              <a:ext cx="1253997" cy="1315407"/>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4" name="Google Shape;2854;p214">
              <a:extLst>
                <a:ext uri="{FF2B5EF4-FFF2-40B4-BE49-F238E27FC236}">
                  <a16:creationId xmlns:a16="http://schemas.microsoft.com/office/drawing/2014/main" id="{2E75C8CC-FE84-1EF2-9002-1BBF1E55DCAF}"/>
                </a:ext>
              </a:extLst>
            </p:cNvPr>
            <p:cNvSpPr/>
            <p:nvPr/>
          </p:nvSpPr>
          <p:spPr>
            <a:xfrm rot="3306744">
              <a:off x="15233906" y="18599762"/>
              <a:ext cx="1254090" cy="1315434"/>
            </a:xfrm>
            <a:prstGeom prst="star4">
              <a:avLst>
                <a:gd name="adj" fmla="val 371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5" name="Google Shape;2855;p214">
              <a:extLst>
                <a:ext uri="{FF2B5EF4-FFF2-40B4-BE49-F238E27FC236}">
                  <a16:creationId xmlns:a16="http://schemas.microsoft.com/office/drawing/2014/main" id="{ADE11D11-EE90-FAE8-E8E0-75926529A379}"/>
                </a:ext>
              </a:extLst>
            </p:cNvPr>
            <p:cNvSpPr txBox="1"/>
            <p:nvPr/>
          </p:nvSpPr>
          <p:spPr>
            <a:xfrm>
              <a:off x="13834456" y="17047040"/>
              <a:ext cx="484200" cy="264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sp>
        <p:nvSpPr>
          <p:cNvPr id="2856" name="Google Shape;2856;p214">
            <a:extLst>
              <a:ext uri="{FF2B5EF4-FFF2-40B4-BE49-F238E27FC236}">
                <a16:creationId xmlns:a16="http://schemas.microsoft.com/office/drawing/2014/main" id="{B4501CF3-CD54-4298-8ED2-1A584609E4E1}"/>
              </a:ext>
            </a:extLst>
          </p:cNvPr>
          <p:cNvSpPr/>
          <p:nvPr/>
        </p:nvSpPr>
        <p:spPr>
          <a:xfrm>
            <a:off x="23311150" y="18496375"/>
            <a:ext cx="128124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Concurrent Processes</a:t>
            </a:r>
            <a:endParaRPr sz="5400" b="1">
              <a:solidFill>
                <a:schemeClr val="accent1"/>
              </a:solidFill>
            </a:endParaRPr>
          </a:p>
        </p:txBody>
      </p:sp>
      <p:sp>
        <p:nvSpPr>
          <p:cNvPr id="2857" name="Google Shape;2857;p214">
            <a:extLst>
              <a:ext uri="{FF2B5EF4-FFF2-40B4-BE49-F238E27FC236}">
                <a16:creationId xmlns:a16="http://schemas.microsoft.com/office/drawing/2014/main" id="{90CAB978-84D2-93D9-F661-D8479D56172F}"/>
              </a:ext>
            </a:extLst>
          </p:cNvPr>
          <p:cNvSpPr/>
          <p:nvPr/>
        </p:nvSpPr>
        <p:spPr>
          <a:xfrm>
            <a:off x="300325" y="18346775"/>
            <a:ext cx="96060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Retrieval</a:t>
            </a:r>
            <a:endParaRPr sz="5400" b="1">
              <a:solidFill>
                <a:schemeClr val="accent1"/>
              </a:solidFill>
            </a:endParaRPr>
          </a:p>
        </p:txBody>
      </p:sp>
      <p:grpSp>
        <p:nvGrpSpPr>
          <p:cNvPr id="2858" name="Google Shape;2858;p214">
            <a:extLst>
              <a:ext uri="{FF2B5EF4-FFF2-40B4-BE49-F238E27FC236}">
                <a16:creationId xmlns:a16="http://schemas.microsoft.com/office/drawing/2014/main" id="{7437872F-CAB3-B401-7736-263BC8123181}"/>
              </a:ext>
            </a:extLst>
          </p:cNvPr>
          <p:cNvGrpSpPr/>
          <p:nvPr/>
        </p:nvGrpSpPr>
        <p:grpSpPr>
          <a:xfrm>
            <a:off x="7498957" y="4818767"/>
            <a:ext cx="3013029" cy="2954044"/>
            <a:chOff x="18437942" y="6657149"/>
            <a:chExt cx="10684500" cy="10445700"/>
          </a:xfrm>
        </p:grpSpPr>
        <p:sp>
          <p:nvSpPr>
            <p:cNvPr id="2859" name="Google Shape;2859;p214">
              <a:extLst>
                <a:ext uri="{FF2B5EF4-FFF2-40B4-BE49-F238E27FC236}">
                  <a16:creationId xmlns:a16="http://schemas.microsoft.com/office/drawing/2014/main" id="{3705CBBD-CCC7-109D-CF68-BCFB628E5BA7}"/>
                </a:ext>
              </a:extLst>
            </p:cNvPr>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60" name="Google Shape;2860;p214">
              <a:extLst>
                <a:ext uri="{FF2B5EF4-FFF2-40B4-BE49-F238E27FC236}">
                  <a16:creationId xmlns:a16="http://schemas.microsoft.com/office/drawing/2014/main" id="{2FF92547-E7F7-F65B-F1EC-9B95241D7B84}"/>
                </a:ext>
              </a:extLst>
            </p:cNvPr>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861" name="Google Shape;2861;p214">
            <a:extLst>
              <a:ext uri="{FF2B5EF4-FFF2-40B4-BE49-F238E27FC236}">
                <a16:creationId xmlns:a16="http://schemas.microsoft.com/office/drawing/2014/main" id="{FBA5A038-B632-B2A3-2BBB-C9928767D070}"/>
              </a:ext>
            </a:extLst>
          </p:cNvPr>
          <p:cNvGrpSpPr/>
          <p:nvPr/>
        </p:nvGrpSpPr>
        <p:grpSpPr>
          <a:xfrm>
            <a:off x="14541707" y="7525954"/>
            <a:ext cx="3013029" cy="2954044"/>
            <a:chOff x="18437942" y="6657149"/>
            <a:chExt cx="10684500" cy="10445700"/>
          </a:xfrm>
        </p:grpSpPr>
        <p:sp>
          <p:nvSpPr>
            <p:cNvPr id="2862" name="Google Shape;2862;p214">
              <a:extLst>
                <a:ext uri="{FF2B5EF4-FFF2-40B4-BE49-F238E27FC236}">
                  <a16:creationId xmlns:a16="http://schemas.microsoft.com/office/drawing/2014/main" id="{63227EE2-F0F0-2989-EA15-6E3BDA5F5A72}"/>
                </a:ext>
              </a:extLst>
            </p:cNvPr>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63" name="Google Shape;2863;p214">
              <a:extLst>
                <a:ext uri="{FF2B5EF4-FFF2-40B4-BE49-F238E27FC236}">
                  <a16:creationId xmlns:a16="http://schemas.microsoft.com/office/drawing/2014/main" id="{91237EAA-9B04-E9DB-9805-60B47C48DE49}"/>
                </a:ext>
              </a:extLst>
            </p:cNvPr>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864" name="Google Shape;2864;p214">
            <a:extLst>
              <a:ext uri="{FF2B5EF4-FFF2-40B4-BE49-F238E27FC236}">
                <a16:creationId xmlns:a16="http://schemas.microsoft.com/office/drawing/2014/main" id="{B2C11F17-9E5B-2CD6-5D5A-336C92BB7F0B}"/>
              </a:ext>
            </a:extLst>
          </p:cNvPr>
          <p:cNvGrpSpPr/>
          <p:nvPr/>
        </p:nvGrpSpPr>
        <p:grpSpPr>
          <a:xfrm>
            <a:off x="22000857" y="4291479"/>
            <a:ext cx="3013029" cy="2954044"/>
            <a:chOff x="18437942" y="6657149"/>
            <a:chExt cx="10684500" cy="10445700"/>
          </a:xfrm>
        </p:grpSpPr>
        <p:sp>
          <p:nvSpPr>
            <p:cNvPr id="2865" name="Google Shape;2865;p214">
              <a:extLst>
                <a:ext uri="{FF2B5EF4-FFF2-40B4-BE49-F238E27FC236}">
                  <a16:creationId xmlns:a16="http://schemas.microsoft.com/office/drawing/2014/main" id="{CB8CEA2B-C00B-659D-F48E-B60AC60D23C2}"/>
                </a:ext>
              </a:extLst>
            </p:cNvPr>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66" name="Google Shape;2866;p214">
              <a:extLst>
                <a:ext uri="{FF2B5EF4-FFF2-40B4-BE49-F238E27FC236}">
                  <a16:creationId xmlns:a16="http://schemas.microsoft.com/office/drawing/2014/main" id="{58EF54C8-9B95-CC32-D1DE-DAA45B04744D}"/>
                </a:ext>
              </a:extLst>
            </p:cNvPr>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grpSp>
        <p:nvGrpSpPr>
          <p:cNvPr id="2867" name="Google Shape;2867;p214">
            <a:extLst>
              <a:ext uri="{FF2B5EF4-FFF2-40B4-BE49-F238E27FC236}">
                <a16:creationId xmlns:a16="http://schemas.microsoft.com/office/drawing/2014/main" id="{2A19C081-6E04-6301-CBDD-542A10B81705}"/>
              </a:ext>
            </a:extLst>
          </p:cNvPr>
          <p:cNvGrpSpPr/>
          <p:nvPr/>
        </p:nvGrpSpPr>
        <p:grpSpPr>
          <a:xfrm>
            <a:off x="28496632" y="7076579"/>
            <a:ext cx="3013029" cy="2954044"/>
            <a:chOff x="18437942" y="6657149"/>
            <a:chExt cx="10684500" cy="10445700"/>
          </a:xfrm>
        </p:grpSpPr>
        <p:sp>
          <p:nvSpPr>
            <p:cNvPr id="2868" name="Google Shape;2868;p214">
              <a:extLst>
                <a:ext uri="{FF2B5EF4-FFF2-40B4-BE49-F238E27FC236}">
                  <a16:creationId xmlns:a16="http://schemas.microsoft.com/office/drawing/2014/main" id="{61FDD476-1EC6-F590-0FCF-132FEEA8D5B4}"/>
                </a:ext>
              </a:extLst>
            </p:cNvPr>
            <p:cNvSpPr/>
            <p:nvPr/>
          </p:nvSpPr>
          <p:spPr>
            <a:xfrm rot="5541290" flipH="1">
              <a:off x="18559684" y="6752245"/>
              <a:ext cx="10441017" cy="10255509"/>
            </a:xfrm>
            <a:prstGeom prst="arc">
              <a:avLst>
                <a:gd name="adj1" fmla="val 6792714"/>
                <a:gd name="adj2" fmla="val 4792625"/>
              </a:avLst>
            </a:prstGeom>
            <a:noFill/>
            <a:ln w="76200" cap="flat" cmpd="sng">
              <a:solidFill>
                <a:schemeClr val="dk2"/>
              </a:solidFill>
              <a:prstDash val="solid"/>
              <a:round/>
              <a:headEnd type="oval" w="lg" len="lg"/>
              <a:tailEnd type="stealth"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NVIDIA Sans"/>
                <a:ea typeface="NVIDIA Sans"/>
                <a:cs typeface="NVIDIA Sans"/>
                <a:sym typeface="NVIDIA Sans"/>
              </a:endParaRPr>
            </a:p>
          </p:txBody>
        </p:sp>
        <p:sp>
          <p:nvSpPr>
            <p:cNvPr id="2869" name="Google Shape;2869;p214">
              <a:extLst>
                <a:ext uri="{FF2B5EF4-FFF2-40B4-BE49-F238E27FC236}">
                  <a16:creationId xmlns:a16="http://schemas.microsoft.com/office/drawing/2014/main" id="{47DC3904-E143-1EFA-D0E3-E869CA86DC45}"/>
                </a:ext>
              </a:extLst>
            </p:cNvPr>
            <p:cNvSpPr txBox="1"/>
            <p:nvPr/>
          </p:nvSpPr>
          <p:spPr>
            <a:xfrm>
              <a:off x="20469679" y="8044113"/>
              <a:ext cx="1717500" cy="762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800"/>
                <a:t>🤖</a:t>
              </a:r>
              <a:endParaRPr sz="12800"/>
            </a:p>
          </p:txBody>
        </p:sp>
      </p:grpSp>
      <p:cxnSp>
        <p:nvCxnSpPr>
          <p:cNvPr id="2870" name="Google Shape;2870;p214">
            <a:extLst>
              <a:ext uri="{FF2B5EF4-FFF2-40B4-BE49-F238E27FC236}">
                <a16:creationId xmlns:a16="http://schemas.microsoft.com/office/drawing/2014/main" id="{C9680F54-56E9-AA42-15D9-BCC6E4024F04}"/>
              </a:ext>
            </a:extLst>
          </p:cNvPr>
          <p:cNvCxnSpPr/>
          <p:nvPr/>
        </p:nvCxnSpPr>
        <p:spPr>
          <a:xfrm>
            <a:off x="10822241" y="6232105"/>
            <a:ext cx="3564300" cy="2251500"/>
          </a:xfrm>
          <a:prstGeom prst="straightConnector1">
            <a:avLst/>
          </a:prstGeom>
          <a:noFill/>
          <a:ln w="152400" cap="flat" cmpd="sng">
            <a:solidFill>
              <a:schemeClr val="dk2"/>
            </a:solidFill>
            <a:prstDash val="solid"/>
            <a:round/>
            <a:headEnd type="none" w="med" len="med"/>
            <a:tailEnd type="triangle" w="med" len="med"/>
          </a:ln>
        </p:spPr>
      </p:cxnSp>
      <p:cxnSp>
        <p:nvCxnSpPr>
          <p:cNvPr id="2871" name="Google Shape;2871;p214">
            <a:extLst>
              <a:ext uri="{FF2B5EF4-FFF2-40B4-BE49-F238E27FC236}">
                <a16:creationId xmlns:a16="http://schemas.microsoft.com/office/drawing/2014/main" id="{13708551-7CBF-3A74-5E74-C371A062D996}"/>
              </a:ext>
            </a:extLst>
          </p:cNvPr>
          <p:cNvCxnSpPr/>
          <p:nvPr/>
        </p:nvCxnSpPr>
        <p:spPr>
          <a:xfrm rot="10800000" flipH="1">
            <a:off x="17871875" y="5388500"/>
            <a:ext cx="3771600" cy="3147000"/>
          </a:xfrm>
          <a:prstGeom prst="straightConnector1">
            <a:avLst/>
          </a:prstGeom>
          <a:noFill/>
          <a:ln w="152400" cap="flat" cmpd="sng">
            <a:solidFill>
              <a:schemeClr val="dk2"/>
            </a:solidFill>
            <a:prstDash val="solid"/>
            <a:round/>
            <a:headEnd type="none" w="med" len="med"/>
            <a:tailEnd type="triangle" w="med" len="med"/>
          </a:ln>
        </p:spPr>
      </p:cxnSp>
      <p:cxnSp>
        <p:nvCxnSpPr>
          <p:cNvPr id="2872" name="Google Shape;2872;p214">
            <a:extLst>
              <a:ext uri="{FF2B5EF4-FFF2-40B4-BE49-F238E27FC236}">
                <a16:creationId xmlns:a16="http://schemas.microsoft.com/office/drawing/2014/main" id="{90B9FB04-E715-A8D6-6B7A-932B74E5718C}"/>
              </a:ext>
            </a:extLst>
          </p:cNvPr>
          <p:cNvCxnSpPr/>
          <p:nvPr/>
        </p:nvCxnSpPr>
        <p:spPr>
          <a:xfrm>
            <a:off x="25234700" y="5810888"/>
            <a:ext cx="3041100" cy="1684200"/>
          </a:xfrm>
          <a:prstGeom prst="straightConnector1">
            <a:avLst/>
          </a:prstGeom>
          <a:noFill/>
          <a:ln w="152400" cap="flat" cmpd="sng">
            <a:solidFill>
              <a:schemeClr val="dk2"/>
            </a:solidFill>
            <a:prstDash val="solid"/>
            <a:round/>
            <a:headEnd type="none" w="med" len="med"/>
            <a:tailEnd type="triangle" w="med" len="med"/>
          </a:ln>
        </p:spPr>
      </p:cxnSp>
      <p:sp>
        <p:nvSpPr>
          <p:cNvPr id="2873" name="Google Shape;2873;p214">
            <a:extLst>
              <a:ext uri="{FF2B5EF4-FFF2-40B4-BE49-F238E27FC236}">
                <a16:creationId xmlns:a16="http://schemas.microsoft.com/office/drawing/2014/main" id="{ED19131A-6E63-F7D3-01DC-E4FBCD52956F}"/>
              </a:ext>
            </a:extLst>
          </p:cNvPr>
          <p:cNvSpPr/>
          <p:nvPr/>
        </p:nvSpPr>
        <p:spPr>
          <a:xfrm>
            <a:off x="21233188" y="7624505"/>
            <a:ext cx="37821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sp>
        <p:nvSpPr>
          <p:cNvPr id="2874" name="Google Shape;2874;p214">
            <a:extLst>
              <a:ext uri="{FF2B5EF4-FFF2-40B4-BE49-F238E27FC236}">
                <a16:creationId xmlns:a16="http://schemas.microsoft.com/office/drawing/2014/main" id="{55C99221-E9F5-404C-6BB3-1E61F61DD9B0}"/>
              </a:ext>
            </a:extLst>
          </p:cNvPr>
          <p:cNvSpPr/>
          <p:nvPr/>
        </p:nvSpPr>
        <p:spPr>
          <a:xfrm>
            <a:off x="10246000" y="9288300"/>
            <a:ext cx="4295700" cy="2302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sp>
        <p:nvSpPr>
          <p:cNvPr id="2875" name="Google Shape;2875;p214">
            <a:extLst>
              <a:ext uri="{FF2B5EF4-FFF2-40B4-BE49-F238E27FC236}">
                <a16:creationId xmlns:a16="http://schemas.microsoft.com/office/drawing/2014/main" id="{B208678B-1366-C625-F0A6-866C09DBFDFC}"/>
              </a:ext>
            </a:extLst>
          </p:cNvPr>
          <p:cNvSpPr/>
          <p:nvPr/>
        </p:nvSpPr>
        <p:spPr>
          <a:xfrm>
            <a:off x="31242775" y="6232088"/>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US" sz="5400" b="1">
                <a:solidFill>
                  <a:srgbClr val="E69138"/>
                </a:solidFill>
              </a:rPr>
              <a:t>Update</a:t>
            </a:r>
            <a:endParaRPr sz="5400" b="1">
              <a:solidFill>
                <a:srgbClr val="E69138"/>
              </a:solidFill>
            </a:endParaRPr>
          </a:p>
          <a:p>
            <a:pPr marL="0" lvl="0" indent="0" algn="ctr" rtl="0">
              <a:spcBef>
                <a:spcPts val="0"/>
              </a:spcBef>
              <a:spcAft>
                <a:spcPts val="0"/>
              </a:spcAft>
              <a:buNone/>
            </a:pPr>
            <a:r>
              <a:rPr lang="en-US" sz="5400" b="1">
                <a:solidFill>
                  <a:srgbClr val="E69138"/>
                </a:solidFill>
              </a:rPr>
              <a:t>Answer</a:t>
            </a:r>
            <a:endParaRPr sz="5400" b="1">
              <a:solidFill>
                <a:srgbClr val="E69138"/>
              </a:solidFill>
            </a:endParaRPr>
          </a:p>
        </p:txBody>
      </p:sp>
      <p:pic>
        <p:nvPicPr>
          <p:cNvPr id="2876" name="Google Shape;2876;p214">
            <a:extLst>
              <a:ext uri="{FF2B5EF4-FFF2-40B4-BE49-F238E27FC236}">
                <a16:creationId xmlns:a16="http://schemas.microsoft.com/office/drawing/2014/main" id="{2D614ECE-D91F-2E73-E12B-91AAB24028A7}"/>
              </a:ext>
            </a:extLst>
          </p:cNvPr>
          <p:cNvPicPr preferRelativeResize="0"/>
          <p:nvPr/>
        </p:nvPicPr>
        <p:blipFill rotWithShape="1">
          <a:blip r:embed="rId3">
            <a:alphaModFix/>
          </a:blip>
          <a:srcRect b="68908"/>
          <a:stretch/>
        </p:blipFill>
        <p:spPr>
          <a:xfrm>
            <a:off x="10511975" y="7928950"/>
            <a:ext cx="2418875" cy="939363"/>
          </a:xfrm>
          <a:prstGeom prst="rect">
            <a:avLst/>
          </a:prstGeom>
          <a:noFill/>
          <a:ln>
            <a:noFill/>
          </a:ln>
        </p:spPr>
      </p:pic>
      <p:pic>
        <p:nvPicPr>
          <p:cNvPr id="2877" name="Google Shape;2877;p214">
            <a:extLst>
              <a:ext uri="{FF2B5EF4-FFF2-40B4-BE49-F238E27FC236}">
                <a16:creationId xmlns:a16="http://schemas.microsoft.com/office/drawing/2014/main" id="{063E6D4C-9AFD-8CA3-009B-6947DA897D59}"/>
              </a:ext>
            </a:extLst>
          </p:cNvPr>
          <p:cNvPicPr preferRelativeResize="0"/>
          <p:nvPr/>
        </p:nvPicPr>
        <p:blipFill rotWithShape="1">
          <a:blip r:embed="rId3">
            <a:alphaModFix/>
          </a:blip>
          <a:srcRect t="14939" b="53968"/>
          <a:stretch/>
        </p:blipFill>
        <p:spPr>
          <a:xfrm>
            <a:off x="16984263" y="5826100"/>
            <a:ext cx="2418875" cy="939363"/>
          </a:xfrm>
          <a:prstGeom prst="rect">
            <a:avLst/>
          </a:prstGeom>
          <a:noFill/>
          <a:ln>
            <a:noFill/>
          </a:ln>
        </p:spPr>
      </p:pic>
      <p:pic>
        <p:nvPicPr>
          <p:cNvPr id="2878" name="Google Shape;2878;p214">
            <a:extLst>
              <a:ext uri="{FF2B5EF4-FFF2-40B4-BE49-F238E27FC236}">
                <a16:creationId xmlns:a16="http://schemas.microsoft.com/office/drawing/2014/main" id="{C0DBC478-31B5-EDBD-B047-B85B3578AE36}"/>
              </a:ext>
            </a:extLst>
          </p:cNvPr>
          <p:cNvPicPr preferRelativeResize="0"/>
          <p:nvPr/>
        </p:nvPicPr>
        <p:blipFill rotWithShape="1">
          <a:blip r:embed="rId3">
            <a:alphaModFix/>
          </a:blip>
          <a:srcRect t="22504" b="46404"/>
          <a:stretch/>
        </p:blipFill>
        <p:spPr>
          <a:xfrm>
            <a:off x="26387800" y="4818763"/>
            <a:ext cx="2418875" cy="939363"/>
          </a:xfrm>
          <a:prstGeom prst="rect">
            <a:avLst/>
          </a:prstGeom>
          <a:noFill/>
          <a:ln>
            <a:noFill/>
          </a:ln>
        </p:spPr>
      </p:pic>
      <p:sp>
        <p:nvSpPr>
          <p:cNvPr id="2879" name="Google Shape;2879;p214">
            <a:extLst>
              <a:ext uri="{FF2B5EF4-FFF2-40B4-BE49-F238E27FC236}">
                <a16:creationId xmlns:a16="http://schemas.microsoft.com/office/drawing/2014/main" id="{2E62BE3C-8F5D-1128-C09E-A5CD9DC8551B}"/>
              </a:ext>
            </a:extLst>
          </p:cNvPr>
          <p:cNvSpPr/>
          <p:nvPr/>
        </p:nvSpPr>
        <p:spPr>
          <a:xfrm>
            <a:off x="1132575" y="8090300"/>
            <a:ext cx="4295700" cy="2302200"/>
          </a:xfrm>
          <a:prstGeom prst="roundRect">
            <a:avLst>
              <a:gd name="adj" fmla="val 48000"/>
            </a:avLst>
          </a:prstGeom>
          <a:solidFill>
            <a:schemeClr val="dk1"/>
          </a:solid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6"/>
                </a:solidFill>
              </a:rPr>
              <a:t>Question</a:t>
            </a:r>
            <a:endParaRPr sz="5400" b="1">
              <a:solidFill>
                <a:schemeClr val="accent6"/>
              </a:solidFill>
            </a:endParaRPr>
          </a:p>
        </p:txBody>
      </p:sp>
      <p:cxnSp>
        <p:nvCxnSpPr>
          <p:cNvPr id="2880" name="Google Shape;2880;p214">
            <a:extLst>
              <a:ext uri="{FF2B5EF4-FFF2-40B4-BE49-F238E27FC236}">
                <a16:creationId xmlns:a16="http://schemas.microsoft.com/office/drawing/2014/main" id="{4C02F236-BB7C-099F-7AB7-47990AC08F0D}"/>
              </a:ext>
            </a:extLst>
          </p:cNvPr>
          <p:cNvCxnSpPr/>
          <p:nvPr/>
        </p:nvCxnSpPr>
        <p:spPr>
          <a:xfrm rot="10800000" flipH="1">
            <a:off x="5336816" y="6636755"/>
            <a:ext cx="2027100" cy="1838700"/>
          </a:xfrm>
          <a:prstGeom prst="straightConnector1">
            <a:avLst/>
          </a:prstGeom>
          <a:noFill/>
          <a:ln w="152400" cap="flat" cmpd="sng">
            <a:solidFill>
              <a:schemeClr val="dk2"/>
            </a:solidFill>
            <a:prstDash val="solid"/>
            <a:round/>
            <a:headEnd type="none" w="med" len="med"/>
            <a:tailEnd type="triangle" w="med" len="med"/>
          </a:ln>
        </p:spPr>
      </p:cxnSp>
      <p:pic>
        <p:nvPicPr>
          <p:cNvPr id="2881" name="Google Shape;2881;p214">
            <a:extLst>
              <a:ext uri="{FF2B5EF4-FFF2-40B4-BE49-F238E27FC236}">
                <a16:creationId xmlns:a16="http://schemas.microsoft.com/office/drawing/2014/main" id="{CF87B594-DA00-0DAF-11F7-80733425F077}"/>
              </a:ext>
            </a:extLst>
          </p:cNvPr>
          <p:cNvPicPr preferRelativeResize="0"/>
          <p:nvPr/>
        </p:nvPicPr>
        <p:blipFill>
          <a:blip r:embed="rId3">
            <a:alphaModFix/>
          </a:blip>
          <a:stretch>
            <a:fillRect/>
          </a:stretch>
        </p:blipFill>
        <p:spPr>
          <a:xfrm>
            <a:off x="1509751" y="4257863"/>
            <a:ext cx="2418875" cy="3021251"/>
          </a:xfrm>
          <a:prstGeom prst="rect">
            <a:avLst/>
          </a:prstGeom>
          <a:noFill/>
          <a:ln>
            <a:noFill/>
          </a:ln>
        </p:spPr>
      </p:pic>
      <p:sp>
        <p:nvSpPr>
          <p:cNvPr id="2882" name="Google Shape;2882;p214">
            <a:extLst>
              <a:ext uri="{FF2B5EF4-FFF2-40B4-BE49-F238E27FC236}">
                <a16:creationId xmlns:a16="http://schemas.microsoft.com/office/drawing/2014/main" id="{6014326D-6757-5773-1D3B-13EDB0214D3D}"/>
              </a:ext>
            </a:extLst>
          </p:cNvPr>
          <p:cNvSpPr/>
          <p:nvPr/>
        </p:nvSpPr>
        <p:spPr>
          <a:xfrm>
            <a:off x="18131000" y="9861675"/>
            <a:ext cx="17248500" cy="1858200"/>
          </a:xfrm>
          <a:prstGeom prst="roundRect">
            <a:avLst>
              <a:gd name="adj" fmla="val 48000"/>
            </a:avLst>
          </a:prstGeom>
          <a:solidFill>
            <a:srgbClr val="FFFF7D"/>
          </a:solidFill>
          <a:ln w="1524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chemeClr val="accent1"/>
                </a:solidFill>
              </a:rPr>
              <a:t>Iterative Refinement</a:t>
            </a:r>
            <a:endParaRPr sz="5400" b="1">
              <a:solidFill>
                <a:schemeClr val="accent1"/>
              </a:solidFill>
            </a:endParaRPr>
          </a:p>
        </p:txBody>
      </p:sp>
      <p:sp>
        <p:nvSpPr>
          <p:cNvPr id="2883" name="Google Shape;2883;p214">
            <a:extLst>
              <a:ext uri="{FF2B5EF4-FFF2-40B4-BE49-F238E27FC236}">
                <a16:creationId xmlns:a16="http://schemas.microsoft.com/office/drawing/2014/main" id="{57C65FB5-8D47-42D3-D331-E0D4ACB770C4}"/>
              </a:ext>
            </a:extLst>
          </p:cNvPr>
          <p:cNvSpPr/>
          <p:nvPr/>
        </p:nvSpPr>
        <p:spPr>
          <a:xfrm>
            <a:off x="20222875" y="16070175"/>
            <a:ext cx="4791000" cy="1858200"/>
          </a:xfrm>
          <a:prstGeom prst="roundRect">
            <a:avLst>
              <a:gd name="adj" fmla="val 48000"/>
            </a:avLst>
          </a:prstGeom>
          <a:solidFill>
            <a:schemeClr val="dk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5400" b="1">
                <a:solidFill>
                  <a:srgbClr val="E69138"/>
                </a:solidFill>
              </a:rPr>
              <a:t>Combine</a:t>
            </a:r>
            <a:endParaRPr sz="5400" b="1">
              <a:solidFill>
                <a:srgbClr val="E69138"/>
              </a:solidFill>
            </a:endParaRPr>
          </a:p>
        </p:txBody>
      </p:sp>
      <p:sp>
        <p:nvSpPr>
          <p:cNvPr id="2884" name="Google Shape;2884;p214">
            <a:extLst>
              <a:ext uri="{FF2B5EF4-FFF2-40B4-BE49-F238E27FC236}">
                <a16:creationId xmlns:a16="http://schemas.microsoft.com/office/drawing/2014/main" id="{BE03C47E-8BE6-6764-BC7E-FA7DF7190554}"/>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Data Pipeline</a:t>
            </a:r>
            <a:endParaRPr sz="8400"/>
          </a:p>
        </p:txBody>
      </p:sp>
      <p:sp>
        <p:nvSpPr>
          <p:cNvPr id="2885" name="Google Shape;2885;p214">
            <a:extLst>
              <a:ext uri="{FF2B5EF4-FFF2-40B4-BE49-F238E27FC236}">
                <a16:creationId xmlns:a16="http://schemas.microsoft.com/office/drawing/2014/main" id="{91B6831F-9DF0-6909-B04F-A9644196F7D6}"/>
              </a:ext>
            </a:extLst>
          </p:cNvPr>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400" b="1"/>
              <a:t>Per-Agent Behavior</a:t>
            </a:r>
            <a:endParaRPr/>
          </a:p>
        </p:txBody>
      </p:sp>
      <p:sp>
        <p:nvSpPr>
          <p:cNvPr id="2" name="Google Shape;1615;p157">
            <a:extLst>
              <a:ext uri="{FF2B5EF4-FFF2-40B4-BE49-F238E27FC236}">
                <a16:creationId xmlns:a16="http://schemas.microsoft.com/office/drawing/2014/main" id="{DD8312AC-D05F-E90F-63C5-FF1B97D86439}"/>
              </a:ext>
            </a:extLst>
          </p:cNvPr>
          <p:cNvSpPr txBox="1"/>
          <p:nvPr/>
        </p:nvSpPr>
        <p:spPr>
          <a:xfrm>
            <a:off x="10822241" y="19480947"/>
            <a:ext cx="1170525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dirty="0">
                <a:hlinkClick r:id="rId4"/>
              </a:rPr>
              <a:t>Dive into Deep Learning (d2l.ai)</a:t>
            </a:r>
            <a:endParaRPr lang="en-US" sz="3200" b="1" dirty="0"/>
          </a:p>
        </p:txBody>
      </p:sp>
    </p:spTree>
    <p:extLst>
      <p:ext uri="{BB962C8B-B14F-4D97-AF65-F5344CB8AC3E}">
        <p14:creationId xmlns:p14="http://schemas.microsoft.com/office/powerpoint/2010/main" val="2424143862"/>
      </p:ext>
    </p:extLst>
  </p:cSld>
  <p:clrMapOvr>
    <a:masterClrMapping/>
  </p:clrMapOvr>
  <mc:AlternateContent xmlns:mc="http://schemas.openxmlformats.org/markup-compatibility/2006" xmlns:p14="http://schemas.microsoft.com/office/powerpoint/2010/main">
    <mc:Choice Requires="p14">
      <p:transition spd="slow" p14:dur="2000" advTm="51697"/>
    </mc:Choice>
    <mc:Fallback xmlns="">
      <p:transition spd="slow" advTm="51697"/>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2890">
          <a:extLst>
            <a:ext uri="{FF2B5EF4-FFF2-40B4-BE49-F238E27FC236}">
              <a16:creationId xmlns:a16="http://schemas.microsoft.com/office/drawing/2014/main" id="{E9880243-FA60-8634-0F2F-415A0B4F62B7}"/>
            </a:ext>
          </a:extLst>
        </p:cNvPr>
        <p:cNvGrpSpPr/>
        <p:nvPr/>
      </p:nvGrpSpPr>
      <p:grpSpPr>
        <a:xfrm>
          <a:off x="0" y="0"/>
          <a:ext cx="0" cy="0"/>
          <a:chOff x="0" y="0"/>
          <a:chExt cx="0" cy="0"/>
        </a:xfrm>
      </p:grpSpPr>
      <p:sp>
        <p:nvSpPr>
          <p:cNvPr id="2891" name="Google Shape;2891;p215">
            <a:extLst>
              <a:ext uri="{FF2B5EF4-FFF2-40B4-BE49-F238E27FC236}">
                <a16:creationId xmlns:a16="http://schemas.microsoft.com/office/drawing/2014/main" id="{812569A1-82E5-D7E7-1785-6090E1A50CC6}"/>
              </a:ext>
            </a:extLst>
          </p:cNvPr>
          <p:cNvSpPr/>
          <p:nvPr/>
        </p:nvSpPr>
        <p:spPr>
          <a:xfrm>
            <a:off x="11404024" y="8978600"/>
            <a:ext cx="36810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892" name="Google Shape;2892;p215" descr="🦜 Parrot Emoji – Meaning, Pictures, Codes – 📕 EmojiGuide">
            <a:extLst>
              <a:ext uri="{FF2B5EF4-FFF2-40B4-BE49-F238E27FC236}">
                <a16:creationId xmlns:a16="http://schemas.microsoft.com/office/drawing/2014/main" id="{B7982D43-0722-4B8B-0658-0EA6DE2E387C}"/>
              </a:ext>
            </a:extLst>
          </p:cNvPr>
          <p:cNvPicPr preferRelativeResize="0"/>
          <p:nvPr/>
        </p:nvPicPr>
        <p:blipFill>
          <a:blip r:embed="rId3">
            <a:alphaModFix/>
          </a:blip>
          <a:stretch>
            <a:fillRect/>
          </a:stretch>
        </p:blipFill>
        <p:spPr>
          <a:xfrm>
            <a:off x="12229589" y="7380640"/>
            <a:ext cx="2312427" cy="2268529"/>
          </a:xfrm>
          <a:prstGeom prst="rect">
            <a:avLst/>
          </a:prstGeom>
          <a:noFill/>
          <a:ln>
            <a:noFill/>
          </a:ln>
        </p:spPr>
      </p:pic>
      <p:sp>
        <p:nvSpPr>
          <p:cNvPr id="2893" name="Google Shape;2893;p215">
            <a:extLst>
              <a:ext uri="{FF2B5EF4-FFF2-40B4-BE49-F238E27FC236}">
                <a16:creationId xmlns:a16="http://schemas.microsoft.com/office/drawing/2014/main" id="{13BD351B-AA41-ADA8-122A-5E3317547CE6}"/>
              </a:ext>
            </a:extLst>
          </p:cNvPr>
          <p:cNvSpPr/>
          <p:nvPr/>
        </p:nvSpPr>
        <p:spPr>
          <a:xfrm>
            <a:off x="7205250" y="8536560"/>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Update Knowledge</a:t>
            </a:r>
            <a:endParaRPr sz="3900">
              <a:solidFill>
                <a:srgbClr val="FF9900"/>
              </a:solidFill>
              <a:latin typeface="Roboto Mono"/>
              <a:ea typeface="Roboto Mono"/>
              <a:cs typeface="Roboto Mono"/>
              <a:sym typeface="Roboto Mono"/>
            </a:endParaRPr>
          </a:p>
        </p:txBody>
      </p:sp>
      <p:sp>
        <p:nvSpPr>
          <p:cNvPr id="2894" name="Google Shape;2894;p215">
            <a:extLst>
              <a:ext uri="{FF2B5EF4-FFF2-40B4-BE49-F238E27FC236}">
                <a16:creationId xmlns:a16="http://schemas.microsoft.com/office/drawing/2014/main" id="{9F0C79A9-2D1B-E565-21D2-EB52056120E8}"/>
              </a:ext>
            </a:extLst>
          </p:cNvPr>
          <p:cNvSpPr/>
          <p:nvPr/>
        </p:nvSpPr>
        <p:spPr>
          <a:xfrm>
            <a:off x="2162150" y="8536550"/>
            <a:ext cx="36810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Input</a:t>
            </a:r>
            <a:endParaRPr sz="6400" b="1">
              <a:solidFill>
                <a:srgbClr val="0071C5"/>
              </a:solidFill>
            </a:endParaRPr>
          </a:p>
        </p:txBody>
      </p:sp>
      <p:cxnSp>
        <p:nvCxnSpPr>
          <p:cNvPr id="2895" name="Google Shape;2895;p215">
            <a:extLst>
              <a:ext uri="{FF2B5EF4-FFF2-40B4-BE49-F238E27FC236}">
                <a16:creationId xmlns:a16="http://schemas.microsoft.com/office/drawing/2014/main" id="{3734B439-0801-E681-EE49-79B836F19502}"/>
              </a:ext>
            </a:extLst>
          </p:cNvPr>
          <p:cNvCxnSpPr/>
          <p:nvPr/>
        </p:nvCxnSpPr>
        <p:spPr>
          <a:xfrm flipH="1">
            <a:off x="5843350" y="10314488"/>
            <a:ext cx="1361700" cy="600"/>
          </a:xfrm>
          <a:prstGeom prst="curvedConnector3">
            <a:avLst>
              <a:gd name="adj1" fmla="val 28742"/>
            </a:avLst>
          </a:prstGeom>
          <a:noFill/>
          <a:ln w="114300" cap="flat" cmpd="sng">
            <a:solidFill>
              <a:schemeClr val="dk2"/>
            </a:solidFill>
            <a:prstDash val="solid"/>
            <a:round/>
            <a:headEnd type="stealth" w="med" len="med"/>
            <a:tailEnd type="none" w="med" len="med"/>
          </a:ln>
        </p:spPr>
      </p:cxnSp>
      <p:sp>
        <p:nvSpPr>
          <p:cNvPr id="2896" name="Google Shape;2896;p215">
            <a:extLst>
              <a:ext uri="{FF2B5EF4-FFF2-40B4-BE49-F238E27FC236}">
                <a16:creationId xmlns:a16="http://schemas.microsoft.com/office/drawing/2014/main" id="{D42BB62C-90AC-F7F2-0639-2EA295648517}"/>
              </a:ext>
            </a:extLst>
          </p:cNvPr>
          <p:cNvSpPr/>
          <p:nvPr/>
        </p:nvSpPr>
        <p:spPr>
          <a:xfrm>
            <a:off x="16614750" y="8627310"/>
            <a:ext cx="4495800" cy="35571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US" sz="6400" b="1">
                <a:solidFill>
                  <a:srgbClr val="9900FF"/>
                </a:solidFill>
              </a:rPr>
              <a:t>DB Lookup</a:t>
            </a:r>
            <a:endParaRPr sz="3900">
              <a:solidFill>
                <a:srgbClr val="9900FF"/>
              </a:solidFill>
              <a:latin typeface="Roboto Mono"/>
              <a:ea typeface="Roboto Mono"/>
              <a:cs typeface="Roboto Mono"/>
              <a:sym typeface="Roboto Mono"/>
            </a:endParaRPr>
          </a:p>
        </p:txBody>
      </p:sp>
      <p:cxnSp>
        <p:nvCxnSpPr>
          <p:cNvPr id="2897" name="Google Shape;2897;p215">
            <a:extLst>
              <a:ext uri="{FF2B5EF4-FFF2-40B4-BE49-F238E27FC236}">
                <a16:creationId xmlns:a16="http://schemas.microsoft.com/office/drawing/2014/main" id="{953C3401-6E5F-3158-0DA3-1FC8075D8945}"/>
              </a:ext>
            </a:extLst>
          </p:cNvPr>
          <p:cNvCxnSpPr>
            <a:stCxn id="2896" idx="1"/>
          </p:cNvCxnSpPr>
          <p:nvPr/>
        </p:nvCxnSpPr>
        <p:spPr>
          <a:xfrm flipH="1">
            <a:off x="15085350" y="10405860"/>
            <a:ext cx="1529400" cy="6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898" name="Google Shape;2898;p215">
            <a:extLst>
              <a:ext uri="{FF2B5EF4-FFF2-40B4-BE49-F238E27FC236}">
                <a16:creationId xmlns:a16="http://schemas.microsoft.com/office/drawing/2014/main" id="{57E2EDC9-D562-1692-9808-8E0BBC085B78}"/>
              </a:ext>
            </a:extLst>
          </p:cNvPr>
          <p:cNvSpPr/>
          <p:nvPr/>
        </p:nvSpPr>
        <p:spPr>
          <a:xfrm>
            <a:off x="20587800" y="8627600"/>
            <a:ext cx="42702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Format</a:t>
            </a:r>
            <a:endParaRPr sz="3900">
              <a:solidFill>
                <a:srgbClr val="FF9900"/>
              </a:solidFill>
              <a:latin typeface="Roboto Mono"/>
              <a:ea typeface="Roboto Mono"/>
              <a:cs typeface="Roboto Mono"/>
              <a:sym typeface="Roboto Mono"/>
            </a:endParaRPr>
          </a:p>
        </p:txBody>
      </p:sp>
      <p:sp>
        <p:nvSpPr>
          <p:cNvPr id="2899" name="Google Shape;2899;p215">
            <a:extLst>
              <a:ext uri="{FF2B5EF4-FFF2-40B4-BE49-F238E27FC236}">
                <a16:creationId xmlns:a16="http://schemas.microsoft.com/office/drawing/2014/main" id="{7A63346B-093D-4EFC-52EB-F33662B3685C}"/>
              </a:ext>
            </a:extLst>
          </p:cNvPr>
          <p:cNvSpPr/>
          <p:nvPr/>
        </p:nvSpPr>
        <p:spPr>
          <a:xfrm>
            <a:off x="30360774" y="9069650"/>
            <a:ext cx="33195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900" name="Google Shape;2900;p215" descr="🦜 Parrot Emoji – Meaning, Pictures, Codes – 📕 EmojiGuide">
            <a:extLst>
              <a:ext uri="{FF2B5EF4-FFF2-40B4-BE49-F238E27FC236}">
                <a16:creationId xmlns:a16="http://schemas.microsoft.com/office/drawing/2014/main" id="{E07A5F31-DF5C-8B26-B01F-8F23538CD86D}"/>
              </a:ext>
            </a:extLst>
          </p:cNvPr>
          <p:cNvPicPr preferRelativeResize="0"/>
          <p:nvPr/>
        </p:nvPicPr>
        <p:blipFill>
          <a:blip r:embed="rId3">
            <a:alphaModFix/>
          </a:blip>
          <a:stretch>
            <a:fillRect/>
          </a:stretch>
        </p:blipFill>
        <p:spPr>
          <a:xfrm>
            <a:off x="30957739" y="7471690"/>
            <a:ext cx="2312427" cy="2268529"/>
          </a:xfrm>
          <a:prstGeom prst="rect">
            <a:avLst/>
          </a:prstGeom>
          <a:noFill/>
          <a:ln>
            <a:noFill/>
          </a:ln>
        </p:spPr>
      </p:pic>
      <p:sp>
        <p:nvSpPr>
          <p:cNvPr id="2901" name="Google Shape;2901;p215">
            <a:extLst>
              <a:ext uri="{FF2B5EF4-FFF2-40B4-BE49-F238E27FC236}">
                <a16:creationId xmlns:a16="http://schemas.microsoft.com/office/drawing/2014/main" id="{F9AFEC2B-AAC8-00F2-20F3-7675D2054295}"/>
              </a:ext>
            </a:extLst>
          </p:cNvPr>
          <p:cNvSpPr/>
          <p:nvPr/>
        </p:nvSpPr>
        <p:spPr>
          <a:xfrm>
            <a:off x="26162000" y="8627610"/>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Update Knowledge</a:t>
            </a:r>
            <a:endParaRPr sz="3900">
              <a:solidFill>
                <a:srgbClr val="FF9900"/>
              </a:solidFill>
              <a:latin typeface="Roboto Mono"/>
              <a:ea typeface="Roboto Mono"/>
              <a:cs typeface="Roboto Mono"/>
              <a:sym typeface="Roboto Mono"/>
            </a:endParaRPr>
          </a:p>
        </p:txBody>
      </p:sp>
      <p:cxnSp>
        <p:nvCxnSpPr>
          <p:cNvPr id="2902" name="Google Shape;2902;p215">
            <a:extLst>
              <a:ext uri="{FF2B5EF4-FFF2-40B4-BE49-F238E27FC236}">
                <a16:creationId xmlns:a16="http://schemas.microsoft.com/office/drawing/2014/main" id="{32DF0CAD-1537-05C9-816C-D9BFDE95DEDD}"/>
              </a:ext>
            </a:extLst>
          </p:cNvPr>
          <p:cNvCxnSpPr>
            <a:stCxn id="2901" idx="1"/>
            <a:endCxn id="2898" idx="3"/>
          </p:cNvCxnSpPr>
          <p:nvPr/>
        </p:nvCxnSpPr>
        <p:spPr>
          <a:xfrm flipH="1">
            <a:off x="24857900" y="10406160"/>
            <a:ext cx="1304100" cy="600"/>
          </a:xfrm>
          <a:prstGeom prst="curvedConnector3">
            <a:avLst>
              <a:gd name="adj1" fmla="val 49996"/>
            </a:avLst>
          </a:prstGeom>
          <a:noFill/>
          <a:ln w="114300" cap="flat" cmpd="sng">
            <a:solidFill>
              <a:schemeClr val="dk2"/>
            </a:solidFill>
            <a:prstDash val="solid"/>
            <a:round/>
            <a:headEnd type="stealth" w="med" len="med"/>
            <a:tailEnd type="none" w="med" len="med"/>
          </a:ln>
        </p:spPr>
      </p:cxnSp>
      <p:cxnSp>
        <p:nvCxnSpPr>
          <p:cNvPr id="2903" name="Google Shape;2903;p215">
            <a:extLst>
              <a:ext uri="{FF2B5EF4-FFF2-40B4-BE49-F238E27FC236}">
                <a16:creationId xmlns:a16="http://schemas.microsoft.com/office/drawing/2014/main" id="{F879D723-F752-1F75-D055-9DAE0EF4E070}"/>
              </a:ext>
            </a:extLst>
          </p:cNvPr>
          <p:cNvCxnSpPr>
            <a:stCxn id="2894" idx="1"/>
            <a:endCxn id="2899" idx="3"/>
          </p:cNvCxnSpPr>
          <p:nvPr/>
        </p:nvCxnSpPr>
        <p:spPr>
          <a:xfrm>
            <a:off x="2162150" y="10315100"/>
            <a:ext cx="31518000" cy="181800"/>
          </a:xfrm>
          <a:prstGeom prst="curvedConnector5">
            <a:avLst>
              <a:gd name="adj1" fmla="val -756"/>
              <a:gd name="adj2" fmla="val 4267794"/>
              <a:gd name="adj3" fmla="val 100756"/>
            </a:avLst>
          </a:prstGeom>
          <a:noFill/>
          <a:ln w="114300" cap="flat" cmpd="sng">
            <a:solidFill>
              <a:schemeClr val="dk2"/>
            </a:solidFill>
            <a:prstDash val="solid"/>
            <a:round/>
            <a:headEnd type="stealth" w="med" len="med"/>
            <a:tailEnd type="none" w="med" len="med"/>
          </a:ln>
        </p:spPr>
      </p:cxnSp>
      <p:sp>
        <p:nvSpPr>
          <p:cNvPr id="2904" name="Google Shape;2904;p215">
            <a:extLst>
              <a:ext uri="{FF2B5EF4-FFF2-40B4-BE49-F238E27FC236}">
                <a16:creationId xmlns:a16="http://schemas.microsoft.com/office/drawing/2014/main" id="{C0A72757-565D-BCBE-28B3-6426A02505F8}"/>
              </a:ext>
            </a:extLst>
          </p:cNvPr>
          <p:cNvSpPr/>
          <p:nvPr/>
        </p:nvSpPr>
        <p:spPr>
          <a:xfrm>
            <a:off x="7555425" y="15321625"/>
            <a:ext cx="4888800" cy="3557100"/>
          </a:xfrm>
          <a:prstGeom prst="roundRect">
            <a:avLst>
              <a:gd name="adj" fmla="val 48000"/>
            </a:avLst>
          </a:prstGeom>
          <a:solidFill>
            <a:schemeClr val="dk1"/>
          </a:solidFill>
          <a:ln w="762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4"/>
                </a:solidFill>
              </a:rPr>
              <a:t>History</a:t>
            </a:r>
            <a:endParaRPr sz="6400" b="1">
              <a:solidFill>
                <a:schemeClr val="accent4"/>
              </a:solidFill>
            </a:endParaRPr>
          </a:p>
        </p:txBody>
      </p:sp>
      <p:sp>
        <p:nvSpPr>
          <p:cNvPr id="2905" name="Google Shape;2905;p215">
            <a:extLst>
              <a:ext uri="{FF2B5EF4-FFF2-40B4-BE49-F238E27FC236}">
                <a16:creationId xmlns:a16="http://schemas.microsoft.com/office/drawing/2014/main" id="{804805D7-E7F8-E498-0265-0D53EC72C6EC}"/>
              </a:ext>
            </a:extLst>
          </p:cNvPr>
          <p:cNvSpPr/>
          <p:nvPr/>
        </p:nvSpPr>
        <p:spPr>
          <a:xfrm>
            <a:off x="23031250" y="15321625"/>
            <a:ext cx="4888800" cy="3557100"/>
          </a:xfrm>
          <a:prstGeom prst="roundRect">
            <a:avLst>
              <a:gd name="adj" fmla="val 48000"/>
            </a:avLst>
          </a:prstGeom>
          <a:solidFill>
            <a:schemeClr val="dk1"/>
          </a:solidFill>
          <a:ln w="762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accent4"/>
                </a:solidFill>
              </a:rPr>
              <a:t>User</a:t>
            </a:r>
            <a:endParaRPr sz="6400" b="1">
              <a:solidFill>
                <a:schemeClr val="accent4"/>
              </a:solidFill>
            </a:endParaRPr>
          </a:p>
        </p:txBody>
      </p:sp>
      <p:sp>
        <p:nvSpPr>
          <p:cNvPr id="2906" name="Google Shape;2906;p215">
            <a:extLst>
              <a:ext uri="{FF2B5EF4-FFF2-40B4-BE49-F238E27FC236}">
                <a16:creationId xmlns:a16="http://schemas.microsoft.com/office/drawing/2014/main" id="{40F9B973-4888-59D4-EF01-3FB188C19BE9}"/>
              </a:ext>
            </a:extLst>
          </p:cNvPr>
          <p:cNvSpPr/>
          <p:nvPr/>
        </p:nvSpPr>
        <p:spPr>
          <a:xfrm rot="5160405" flipH="1">
            <a:off x="6725770" y="4712600"/>
            <a:ext cx="8180761" cy="95997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7" name="Google Shape;2907;p215">
            <a:extLst>
              <a:ext uri="{FF2B5EF4-FFF2-40B4-BE49-F238E27FC236}">
                <a16:creationId xmlns:a16="http://schemas.microsoft.com/office/drawing/2014/main" id="{89F5A625-D231-2271-9F7B-C0700FDC91E9}"/>
              </a:ext>
            </a:extLst>
          </p:cNvPr>
          <p:cNvSpPr/>
          <p:nvPr/>
        </p:nvSpPr>
        <p:spPr>
          <a:xfrm rot="5160373">
            <a:off x="16449677" y="6067350"/>
            <a:ext cx="8347671" cy="95997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8" name="Google Shape;2908;p215">
            <a:extLst>
              <a:ext uri="{FF2B5EF4-FFF2-40B4-BE49-F238E27FC236}">
                <a16:creationId xmlns:a16="http://schemas.microsoft.com/office/drawing/2014/main" id="{EFB3F202-7461-A86D-F75F-451292A89752}"/>
              </a:ext>
            </a:extLst>
          </p:cNvPr>
          <p:cNvSpPr/>
          <p:nvPr/>
        </p:nvSpPr>
        <p:spPr>
          <a:xfrm rot="5160442" flipH="1">
            <a:off x="25523052" y="5395550"/>
            <a:ext cx="8074296" cy="83400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9" name="Google Shape;2909;p215">
            <a:extLst>
              <a:ext uri="{FF2B5EF4-FFF2-40B4-BE49-F238E27FC236}">
                <a16:creationId xmlns:a16="http://schemas.microsoft.com/office/drawing/2014/main" id="{DCEFECD7-850A-96C2-F0AC-E7EF3908415D}"/>
              </a:ext>
            </a:extLst>
          </p:cNvPr>
          <p:cNvSpPr txBox="1"/>
          <p:nvPr/>
        </p:nvSpPr>
        <p:spPr>
          <a:xfrm>
            <a:off x="7555413" y="6275000"/>
            <a:ext cx="5282400" cy="215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+Knowledge Base</a:t>
            </a:r>
            <a:endParaRPr>
              <a:solidFill>
                <a:schemeClr val="lt1"/>
              </a:solidFill>
            </a:endParaRPr>
          </a:p>
        </p:txBody>
      </p:sp>
      <p:sp>
        <p:nvSpPr>
          <p:cNvPr id="2910" name="Google Shape;2910;p215">
            <a:extLst>
              <a:ext uri="{FF2B5EF4-FFF2-40B4-BE49-F238E27FC236}">
                <a16:creationId xmlns:a16="http://schemas.microsoft.com/office/drawing/2014/main" id="{9265E396-370F-985E-0FD4-008E51AEB572}"/>
              </a:ext>
            </a:extLst>
          </p:cNvPr>
          <p:cNvSpPr txBox="1"/>
          <p:nvPr/>
        </p:nvSpPr>
        <p:spPr>
          <a:xfrm>
            <a:off x="18535438" y="12258700"/>
            <a:ext cx="4495800" cy="215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+Customer Info</a:t>
            </a:r>
            <a:endParaRPr>
              <a:solidFill>
                <a:schemeClr val="lt1"/>
              </a:solidFill>
            </a:endParaRPr>
          </a:p>
        </p:txBody>
      </p:sp>
      <p:sp>
        <p:nvSpPr>
          <p:cNvPr id="2911" name="Google Shape;2911;p215">
            <a:extLst>
              <a:ext uri="{FF2B5EF4-FFF2-40B4-BE49-F238E27FC236}">
                <a16:creationId xmlns:a16="http://schemas.microsoft.com/office/drawing/2014/main" id="{BD4D7FE1-413E-8B1A-1BA4-CBEE53DE1C65}"/>
              </a:ext>
            </a:extLst>
          </p:cNvPr>
          <p:cNvSpPr txBox="1"/>
          <p:nvPr/>
        </p:nvSpPr>
        <p:spPr>
          <a:xfrm>
            <a:off x="26513463" y="6275000"/>
            <a:ext cx="52824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+Response</a:t>
            </a:r>
            <a:endParaRPr>
              <a:solidFill>
                <a:schemeClr val="lt1"/>
              </a:solidFill>
            </a:endParaRPr>
          </a:p>
        </p:txBody>
      </p:sp>
      <p:sp>
        <p:nvSpPr>
          <p:cNvPr id="2912" name="Google Shape;2912;p215">
            <a:extLst>
              <a:ext uri="{FF2B5EF4-FFF2-40B4-BE49-F238E27FC236}">
                <a16:creationId xmlns:a16="http://schemas.microsoft.com/office/drawing/2014/main" id="{977BC0A6-E6EE-B27B-698C-1CB8F7E271DA}"/>
              </a:ext>
            </a:extLst>
          </p:cNvPr>
          <p:cNvSpPr txBox="1">
            <a:spLocks noGrp="1"/>
          </p:cNvSpPr>
          <p:nvPr>
            <p:ph type="sldNum" idx="12"/>
          </p:nvPr>
        </p:nvSpPr>
        <p:spPr>
          <a:xfrm>
            <a:off x="34227135" y="18999003"/>
            <a:ext cx="2194800" cy="1575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US"/>
              <a:t>190</a:t>
            </a:fld>
            <a:endParaRPr/>
          </a:p>
        </p:txBody>
      </p:sp>
      <p:sp>
        <p:nvSpPr>
          <p:cNvPr id="2913" name="Google Shape;2913;p215">
            <a:extLst>
              <a:ext uri="{FF2B5EF4-FFF2-40B4-BE49-F238E27FC236}">
                <a16:creationId xmlns:a16="http://schemas.microsoft.com/office/drawing/2014/main" id="{0B8DD643-24D8-581B-B370-4E7A9FCEAD27}"/>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Local State Accumulation</a:t>
            </a:r>
            <a:endParaRPr sz="8400"/>
          </a:p>
        </p:txBody>
      </p:sp>
      <p:sp>
        <p:nvSpPr>
          <p:cNvPr id="2914" name="Google Shape;2914;p215">
            <a:extLst>
              <a:ext uri="{FF2B5EF4-FFF2-40B4-BE49-F238E27FC236}">
                <a16:creationId xmlns:a16="http://schemas.microsoft.com/office/drawing/2014/main" id="{4F0003EE-AF58-CE4D-0E87-F4016E0CA4D5}"/>
              </a:ext>
            </a:extLst>
          </p:cNvPr>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Per-Agent Behavior</a:t>
            </a:r>
            <a:endParaRPr b="1"/>
          </a:p>
        </p:txBody>
      </p:sp>
    </p:spTree>
    <p:extLst>
      <p:ext uri="{BB962C8B-B14F-4D97-AF65-F5344CB8AC3E}">
        <p14:creationId xmlns:p14="http://schemas.microsoft.com/office/powerpoint/2010/main" val="3266218664"/>
      </p:ext>
    </p:extLst>
  </p:cSld>
  <p:clrMapOvr>
    <a:masterClrMapping/>
  </p:clrMapOvr>
  <mc:AlternateContent xmlns:mc="http://schemas.openxmlformats.org/markup-compatibility/2006" xmlns:p14="http://schemas.microsoft.com/office/powerpoint/2010/main">
    <mc:Choice Requires="p14">
      <p:transition spd="slow" p14:dur="2000" advTm="16357"/>
    </mc:Choice>
    <mc:Fallback xmlns="">
      <p:transition spd="slow" advTm="16357"/>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2890">
          <a:extLst>
            <a:ext uri="{FF2B5EF4-FFF2-40B4-BE49-F238E27FC236}">
              <a16:creationId xmlns:a16="http://schemas.microsoft.com/office/drawing/2014/main" id="{7ED6A60C-AD64-5004-38FF-18971E8B01D2}"/>
            </a:ext>
          </a:extLst>
        </p:cNvPr>
        <p:cNvGrpSpPr/>
        <p:nvPr/>
      </p:nvGrpSpPr>
      <p:grpSpPr>
        <a:xfrm>
          <a:off x="0" y="0"/>
          <a:ext cx="0" cy="0"/>
          <a:chOff x="0" y="0"/>
          <a:chExt cx="0" cy="0"/>
        </a:xfrm>
      </p:grpSpPr>
      <p:sp>
        <p:nvSpPr>
          <p:cNvPr id="2891" name="Google Shape;2891;p215">
            <a:extLst>
              <a:ext uri="{FF2B5EF4-FFF2-40B4-BE49-F238E27FC236}">
                <a16:creationId xmlns:a16="http://schemas.microsoft.com/office/drawing/2014/main" id="{48E5FCFF-98DF-DE50-2FF1-3E1CDD28AC0B}"/>
              </a:ext>
            </a:extLst>
          </p:cNvPr>
          <p:cNvSpPr/>
          <p:nvPr/>
        </p:nvSpPr>
        <p:spPr>
          <a:xfrm>
            <a:off x="11404024" y="8978600"/>
            <a:ext cx="36810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892" name="Google Shape;2892;p215" descr="🦜 Parrot Emoji – Meaning, Pictures, Codes – 📕 EmojiGuide">
            <a:extLst>
              <a:ext uri="{FF2B5EF4-FFF2-40B4-BE49-F238E27FC236}">
                <a16:creationId xmlns:a16="http://schemas.microsoft.com/office/drawing/2014/main" id="{65522638-5E5D-6151-7B3C-E7884DCE565F}"/>
              </a:ext>
            </a:extLst>
          </p:cNvPr>
          <p:cNvPicPr preferRelativeResize="0"/>
          <p:nvPr/>
        </p:nvPicPr>
        <p:blipFill>
          <a:blip r:embed="rId3">
            <a:alphaModFix/>
          </a:blip>
          <a:stretch>
            <a:fillRect/>
          </a:stretch>
        </p:blipFill>
        <p:spPr>
          <a:xfrm>
            <a:off x="12229589" y="7380640"/>
            <a:ext cx="2312427" cy="2268529"/>
          </a:xfrm>
          <a:prstGeom prst="rect">
            <a:avLst/>
          </a:prstGeom>
          <a:noFill/>
          <a:ln>
            <a:noFill/>
          </a:ln>
        </p:spPr>
      </p:pic>
      <p:sp>
        <p:nvSpPr>
          <p:cNvPr id="2893" name="Google Shape;2893;p215">
            <a:extLst>
              <a:ext uri="{FF2B5EF4-FFF2-40B4-BE49-F238E27FC236}">
                <a16:creationId xmlns:a16="http://schemas.microsoft.com/office/drawing/2014/main" id="{22814851-8714-8A23-F923-6BD30AEA7970}"/>
              </a:ext>
            </a:extLst>
          </p:cNvPr>
          <p:cNvSpPr/>
          <p:nvPr/>
        </p:nvSpPr>
        <p:spPr>
          <a:xfrm>
            <a:off x="7205250" y="8536560"/>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Update Knowledge</a:t>
            </a:r>
            <a:endParaRPr sz="3900">
              <a:solidFill>
                <a:srgbClr val="FF9900"/>
              </a:solidFill>
              <a:latin typeface="Roboto Mono"/>
              <a:ea typeface="Roboto Mono"/>
              <a:cs typeface="Roboto Mono"/>
              <a:sym typeface="Roboto Mono"/>
            </a:endParaRPr>
          </a:p>
        </p:txBody>
      </p:sp>
      <p:sp>
        <p:nvSpPr>
          <p:cNvPr id="2894" name="Google Shape;2894;p215">
            <a:extLst>
              <a:ext uri="{FF2B5EF4-FFF2-40B4-BE49-F238E27FC236}">
                <a16:creationId xmlns:a16="http://schemas.microsoft.com/office/drawing/2014/main" id="{20081727-047D-886B-49EC-A1A556E2FA73}"/>
              </a:ext>
            </a:extLst>
          </p:cNvPr>
          <p:cNvSpPr/>
          <p:nvPr/>
        </p:nvSpPr>
        <p:spPr>
          <a:xfrm>
            <a:off x="2162150" y="8536550"/>
            <a:ext cx="36810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Input</a:t>
            </a:r>
            <a:endParaRPr sz="6400" b="1">
              <a:solidFill>
                <a:srgbClr val="0071C5"/>
              </a:solidFill>
            </a:endParaRPr>
          </a:p>
        </p:txBody>
      </p:sp>
      <p:cxnSp>
        <p:nvCxnSpPr>
          <p:cNvPr id="2895" name="Google Shape;2895;p215">
            <a:extLst>
              <a:ext uri="{FF2B5EF4-FFF2-40B4-BE49-F238E27FC236}">
                <a16:creationId xmlns:a16="http://schemas.microsoft.com/office/drawing/2014/main" id="{2A349BD8-BE6C-692F-A086-14DA2005B92E}"/>
              </a:ext>
            </a:extLst>
          </p:cNvPr>
          <p:cNvCxnSpPr/>
          <p:nvPr/>
        </p:nvCxnSpPr>
        <p:spPr>
          <a:xfrm flipH="1">
            <a:off x="5843350" y="10314488"/>
            <a:ext cx="1361700" cy="600"/>
          </a:xfrm>
          <a:prstGeom prst="curvedConnector3">
            <a:avLst>
              <a:gd name="adj1" fmla="val 28742"/>
            </a:avLst>
          </a:prstGeom>
          <a:noFill/>
          <a:ln w="114300" cap="flat" cmpd="sng">
            <a:solidFill>
              <a:schemeClr val="dk2"/>
            </a:solidFill>
            <a:prstDash val="solid"/>
            <a:round/>
            <a:headEnd type="stealth" w="med" len="med"/>
            <a:tailEnd type="none" w="med" len="med"/>
          </a:ln>
        </p:spPr>
      </p:cxnSp>
      <p:sp>
        <p:nvSpPr>
          <p:cNvPr id="2896" name="Google Shape;2896;p215">
            <a:extLst>
              <a:ext uri="{FF2B5EF4-FFF2-40B4-BE49-F238E27FC236}">
                <a16:creationId xmlns:a16="http://schemas.microsoft.com/office/drawing/2014/main" id="{3F835AAA-D533-F226-46B3-249095312D26}"/>
              </a:ext>
            </a:extLst>
          </p:cNvPr>
          <p:cNvSpPr/>
          <p:nvPr/>
        </p:nvSpPr>
        <p:spPr>
          <a:xfrm>
            <a:off x="16614750" y="8627310"/>
            <a:ext cx="4495800" cy="3557100"/>
          </a:xfrm>
          <a:prstGeom prst="roundRect">
            <a:avLst>
              <a:gd name="adj" fmla="val 48000"/>
            </a:avLst>
          </a:prstGeom>
          <a:solidFill>
            <a:schemeClr val="dk1"/>
          </a:solidFill>
          <a:ln w="76200"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US" sz="6400" b="1">
                <a:solidFill>
                  <a:srgbClr val="9900FF"/>
                </a:solidFill>
              </a:rPr>
              <a:t>DB Lookup</a:t>
            </a:r>
            <a:endParaRPr sz="3900">
              <a:solidFill>
                <a:srgbClr val="9900FF"/>
              </a:solidFill>
              <a:latin typeface="Roboto Mono"/>
              <a:ea typeface="Roboto Mono"/>
              <a:cs typeface="Roboto Mono"/>
              <a:sym typeface="Roboto Mono"/>
            </a:endParaRPr>
          </a:p>
        </p:txBody>
      </p:sp>
      <p:cxnSp>
        <p:nvCxnSpPr>
          <p:cNvPr id="2897" name="Google Shape;2897;p215">
            <a:extLst>
              <a:ext uri="{FF2B5EF4-FFF2-40B4-BE49-F238E27FC236}">
                <a16:creationId xmlns:a16="http://schemas.microsoft.com/office/drawing/2014/main" id="{39E27F5D-0F01-8D23-5BF1-56F187CCC10C}"/>
              </a:ext>
            </a:extLst>
          </p:cNvPr>
          <p:cNvCxnSpPr>
            <a:stCxn id="2896" idx="1"/>
          </p:cNvCxnSpPr>
          <p:nvPr/>
        </p:nvCxnSpPr>
        <p:spPr>
          <a:xfrm flipH="1">
            <a:off x="15085350" y="10405860"/>
            <a:ext cx="1529400" cy="6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898" name="Google Shape;2898;p215">
            <a:extLst>
              <a:ext uri="{FF2B5EF4-FFF2-40B4-BE49-F238E27FC236}">
                <a16:creationId xmlns:a16="http://schemas.microsoft.com/office/drawing/2014/main" id="{6D72F76D-7628-9F75-A5F0-A1CF798F0BDB}"/>
              </a:ext>
            </a:extLst>
          </p:cNvPr>
          <p:cNvSpPr/>
          <p:nvPr/>
        </p:nvSpPr>
        <p:spPr>
          <a:xfrm>
            <a:off x="20587800" y="8627600"/>
            <a:ext cx="42702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Format</a:t>
            </a:r>
            <a:endParaRPr sz="3900">
              <a:solidFill>
                <a:srgbClr val="FF9900"/>
              </a:solidFill>
              <a:latin typeface="Roboto Mono"/>
              <a:ea typeface="Roboto Mono"/>
              <a:cs typeface="Roboto Mono"/>
              <a:sym typeface="Roboto Mono"/>
            </a:endParaRPr>
          </a:p>
        </p:txBody>
      </p:sp>
      <p:sp>
        <p:nvSpPr>
          <p:cNvPr id="2899" name="Google Shape;2899;p215">
            <a:extLst>
              <a:ext uri="{FF2B5EF4-FFF2-40B4-BE49-F238E27FC236}">
                <a16:creationId xmlns:a16="http://schemas.microsoft.com/office/drawing/2014/main" id="{3B44DEA6-B0DD-824C-91B5-6F66CCD4100A}"/>
              </a:ext>
            </a:extLst>
          </p:cNvPr>
          <p:cNvSpPr/>
          <p:nvPr/>
        </p:nvSpPr>
        <p:spPr>
          <a:xfrm>
            <a:off x="30360774" y="9069650"/>
            <a:ext cx="33195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2900" name="Google Shape;2900;p215" descr="🦜 Parrot Emoji – Meaning, Pictures, Codes – 📕 EmojiGuide">
            <a:extLst>
              <a:ext uri="{FF2B5EF4-FFF2-40B4-BE49-F238E27FC236}">
                <a16:creationId xmlns:a16="http://schemas.microsoft.com/office/drawing/2014/main" id="{A00CBF42-92C7-9E7B-695D-29B7F94B69F3}"/>
              </a:ext>
            </a:extLst>
          </p:cNvPr>
          <p:cNvPicPr preferRelativeResize="0"/>
          <p:nvPr/>
        </p:nvPicPr>
        <p:blipFill>
          <a:blip r:embed="rId3">
            <a:alphaModFix/>
          </a:blip>
          <a:stretch>
            <a:fillRect/>
          </a:stretch>
        </p:blipFill>
        <p:spPr>
          <a:xfrm>
            <a:off x="30957739" y="7471690"/>
            <a:ext cx="2312427" cy="2268529"/>
          </a:xfrm>
          <a:prstGeom prst="rect">
            <a:avLst/>
          </a:prstGeom>
          <a:noFill/>
          <a:ln>
            <a:noFill/>
          </a:ln>
        </p:spPr>
      </p:pic>
      <p:sp>
        <p:nvSpPr>
          <p:cNvPr id="2901" name="Google Shape;2901;p215">
            <a:extLst>
              <a:ext uri="{FF2B5EF4-FFF2-40B4-BE49-F238E27FC236}">
                <a16:creationId xmlns:a16="http://schemas.microsoft.com/office/drawing/2014/main" id="{1FD39890-30ED-6FC8-4AD6-80D235C8AD9A}"/>
              </a:ext>
            </a:extLst>
          </p:cNvPr>
          <p:cNvSpPr/>
          <p:nvPr/>
        </p:nvSpPr>
        <p:spPr>
          <a:xfrm>
            <a:off x="26162000" y="8627610"/>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endParaRPr sz="6400" b="1">
              <a:solidFill>
                <a:srgbClr val="FF9900"/>
              </a:solidFill>
            </a:endParaRP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Update Knowledge</a:t>
            </a:r>
            <a:endParaRPr sz="3900">
              <a:solidFill>
                <a:srgbClr val="FF9900"/>
              </a:solidFill>
              <a:latin typeface="Roboto Mono"/>
              <a:ea typeface="Roboto Mono"/>
              <a:cs typeface="Roboto Mono"/>
              <a:sym typeface="Roboto Mono"/>
            </a:endParaRPr>
          </a:p>
        </p:txBody>
      </p:sp>
      <p:cxnSp>
        <p:nvCxnSpPr>
          <p:cNvPr id="2902" name="Google Shape;2902;p215">
            <a:extLst>
              <a:ext uri="{FF2B5EF4-FFF2-40B4-BE49-F238E27FC236}">
                <a16:creationId xmlns:a16="http://schemas.microsoft.com/office/drawing/2014/main" id="{23ED8964-3817-2D9C-D977-E0D2EE729FFE}"/>
              </a:ext>
            </a:extLst>
          </p:cNvPr>
          <p:cNvCxnSpPr>
            <a:stCxn id="2901" idx="1"/>
            <a:endCxn id="2898" idx="3"/>
          </p:cNvCxnSpPr>
          <p:nvPr/>
        </p:nvCxnSpPr>
        <p:spPr>
          <a:xfrm flipH="1">
            <a:off x="24857900" y="10406160"/>
            <a:ext cx="1304100" cy="600"/>
          </a:xfrm>
          <a:prstGeom prst="curvedConnector3">
            <a:avLst>
              <a:gd name="adj1" fmla="val 49996"/>
            </a:avLst>
          </a:prstGeom>
          <a:noFill/>
          <a:ln w="114300" cap="flat" cmpd="sng">
            <a:solidFill>
              <a:schemeClr val="dk2"/>
            </a:solidFill>
            <a:prstDash val="solid"/>
            <a:round/>
            <a:headEnd type="stealth" w="med" len="med"/>
            <a:tailEnd type="none" w="med" len="med"/>
          </a:ln>
        </p:spPr>
      </p:cxnSp>
      <p:sp>
        <p:nvSpPr>
          <p:cNvPr id="2906" name="Google Shape;2906;p215">
            <a:extLst>
              <a:ext uri="{FF2B5EF4-FFF2-40B4-BE49-F238E27FC236}">
                <a16:creationId xmlns:a16="http://schemas.microsoft.com/office/drawing/2014/main" id="{54B2EC1C-F12A-50AB-688B-5ECD37996991}"/>
              </a:ext>
            </a:extLst>
          </p:cNvPr>
          <p:cNvSpPr/>
          <p:nvPr/>
        </p:nvSpPr>
        <p:spPr>
          <a:xfrm rot="5160405" flipH="1">
            <a:off x="6725770" y="4712600"/>
            <a:ext cx="8180761" cy="95997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7" name="Google Shape;2907;p215">
            <a:extLst>
              <a:ext uri="{FF2B5EF4-FFF2-40B4-BE49-F238E27FC236}">
                <a16:creationId xmlns:a16="http://schemas.microsoft.com/office/drawing/2014/main" id="{1927D3FE-918F-A432-B3E9-8C75C79131BE}"/>
              </a:ext>
            </a:extLst>
          </p:cNvPr>
          <p:cNvSpPr/>
          <p:nvPr/>
        </p:nvSpPr>
        <p:spPr>
          <a:xfrm rot="5160373">
            <a:off x="16449677" y="6067350"/>
            <a:ext cx="8347671" cy="95997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8" name="Google Shape;2908;p215">
            <a:extLst>
              <a:ext uri="{FF2B5EF4-FFF2-40B4-BE49-F238E27FC236}">
                <a16:creationId xmlns:a16="http://schemas.microsoft.com/office/drawing/2014/main" id="{22BC97BF-55A7-433B-61FE-91F27CB66B91}"/>
              </a:ext>
            </a:extLst>
          </p:cNvPr>
          <p:cNvSpPr/>
          <p:nvPr/>
        </p:nvSpPr>
        <p:spPr>
          <a:xfrm rot="5160442" flipH="1">
            <a:off x="25523052" y="5395550"/>
            <a:ext cx="8074296" cy="83400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9" name="Google Shape;2909;p215">
            <a:extLst>
              <a:ext uri="{FF2B5EF4-FFF2-40B4-BE49-F238E27FC236}">
                <a16:creationId xmlns:a16="http://schemas.microsoft.com/office/drawing/2014/main" id="{55933188-F9B6-4189-45D8-3EA4D2FE8533}"/>
              </a:ext>
            </a:extLst>
          </p:cNvPr>
          <p:cNvSpPr txBox="1"/>
          <p:nvPr/>
        </p:nvSpPr>
        <p:spPr>
          <a:xfrm>
            <a:off x="7555413" y="6275000"/>
            <a:ext cx="5282400" cy="215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+Knowledge Base</a:t>
            </a:r>
            <a:endParaRPr>
              <a:solidFill>
                <a:schemeClr val="lt1"/>
              </a:solidFill>
            </a:endParaRPr>
          </a:p>
        </p:txBody>
      </p:sp>
      <p:sp>
        <p:nvSpPr>
          <p:cNvPr id="2910" name="Google Shape;2910;p215">
            <a:extLst>
              <a:ext uri="{FF2B5EF4-FFF2-40B4-BE49-F238E27FC236}">
                <a16:creationId xmlns:a16="http://schemas.microsoft.com/office/drawing/2014/main" id="{8731A59B-2402-58E9-E02C-622A964B9AD9}"/>
              </a:ext>
            </a:extLst>
          </p:cNvPr>
          <p:cNvSpPr txBox="1"/>
          <p:nvPr/>
        </p:nvSpPr>
        <p:spPr>
          <a:xfrm>
            <a:off x="18535438" y="12258700"/>
            <a:ext cx="4495800" cy="215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+Customer Info</a:t>
            </a:r>
            <a:endParaRPr>
              <a:solidFill>
                <a:schemeClr val="lt1"/>
              </a:solidFill>
            </a:endParaRPr>
          </a:p>
        </p:txBody>
      </p:sp>
      <p:sp>
        <p:nvSpPr>
          <p:cNvPr id="2911" name="Google Shape;2911;p215">
            <a:extLst>
              <a:ext uri="{FF2B5EF4-FFF2-40B4-BE49-F238E27FC236}">
                <a16:creationId xmlns:a16="http://schemas.microsoft.com/office/drawing/2014/main" id="{3A6941C7-3697-0A68-3916-391820AA95D4}"/>
              </a:ext>
            </a:extLst>
          </p:cNvPr>
          <p:cNvSpPr txBox="1"/>
          <p:nvPr/>
        </p:nvSpPr>
        <p:spPr>
          <a:xfrm>
            <a:off x="26513463" y="6275000"/>
            <a:ext cx="52824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+Response</a:t>
            </a:r>
            <a:endParaRPr>
              <a:solidFill>
                <a:schemeClr val="lt1"/>
              </a:solidFill>
            </a:endParaRPr>
          </a:p>
        </p:txBody>
      </p:sp>
      <p:sp>
        <p:nvSpPr>
          <p:cNvPr id="2913" name="Google Shape;2913;p215">
            <a:extLst>
              <a:ext uri="{FF2B5EF4-FFF2-40B4-BE49-F238E27FC236}">
                <a16:creationId xmlns:a16="http://schemas.microsoft.com/office/drawing/2014/main" id="{2D878B48-5477-AA44-95E9-527E6861932E}"/>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Typical Data Pipeline</a:t>
            </a:r>
            <a:endParaRPr sz="8400"/>
          </a:p>
        </p:txBody>
      </p:sp>
      <p:sp>
        <p:nvSpPr>
          <p:cNvPr id="2914" name="Google Shape;2914;p215">
            <a:extLst>
              <a:ext uri="{FF2B5EF4-FFF2-40B4-BE49-F238E27FC236}">
                <a16:creationId xmlns:a16="http://schemas.microsoft.com/office/drawing/2014/main" id="{77A5B582-97CE-946E-C77D-531A487746AD}"/>
              </a:ext>
            </a:extLst>
          </p:cNvPr>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Transitioning From One Representation To Another</a:t>
            </a:r>
            <a:endParaRPr b="1"/>
          </a:p>
        </p:txBody>
      </p:sp>
    </p:spTree>
    <p:extLst>
      <p:ext uri="{BB962C8B-B14F-4D97-AF65-F5344CB8AC3E}">
        <p14:creationId xmlns:p14="http://schemas.microsoft.com/office/powerpoint/2010/main" val="3000929695"/>
      </p:ext>
    </p:extLst>
  </p:cSld>
  <p:clrMapOvr>
    <a:masterClrMapping/>
  </p:clrMapOvr>
  <mc:AlternateContent xmlns:mc="http://schemas.openxmlformats.org/markup-compatibility/2006" xmlns:p14="http://schemas.microsoft.com/office/powerpoint/2010/main">
    <mc:Choice Requires="p14">
      <p:transition spd="slow" p14:dur="2000" advTm="54711"/>
    </mc:Choice>
    <mc:Fallback xmlns="">
      <p:transition spd="slow" advTm="54711"/>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2890">
          <a:extLst>
            <a:ext uri="{FF2B5EF4-FFF2-40B4-BE49-F238E27FC236}">
              <a16:creationId xmlns:a16="http://schemas.microsoft.com/office/drawing/2014/main" id="{B1F4E434-A594-35A8-411E-DED8CF908187}"/>
            </a:ext>
          </a:extLst>
        </p:cNvPr>
        <p:cNvGrpSpPr/>
        <p:nvPr/>
      </p:nvGrpSpPr>
      <p:grpSpPr>
        <a:xfrm>
          <a:off x="0" y="0"/>
          <a:ext cx="0" cy="0"/>
          <a:chOff x="0" y="0"/>
          <a:chExt cx="0" cy="0"/>
        </a:xfrm>
      </p:grpSpPr>
      <p:sp>
        <p:nvSpPr>
          <p:cNvPr id="2891" name="Google Shape;2891;p215">
            <a:extLst>
              <a:ext uri="{FF2B5EF4-FFF2-40B4-BE49-F238E27FC236}">
                <a16:creationId xmlns:a16="http://schemas.microsoft.com/office/drawing/2014/main" id="{099B5395-0052-57CF-473A-4CC2E1BD89B3}"/>
              </a:ext>
            </a:extLst>
          </p:cNvPr>
          <p:cNvSpPr/>
          <p:nvPr/>
        </p:nvSpPr>
        <p:spPr>
          <a:xfrm>
            <a:off x="11404024" y="8978600"/>
            <a:ext cx="36810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VLM</a:t>
            </a:r>
            <a:endParaRPr sz="6400" b="1">
              <a:solidFill>
                <a:schemeClr val="dk2"/>
              </a:solidFill>
            </a:endParaRPr>
          </a:p>
        </p:txBody>
      </p:sp>
      <p:pic>
        <p:nvPicPr>
          <p:cNvPr id="2892" name="Google Shape;2892;p215" descr="🦜 Parrot Emoji – Meaning, Pictures, Codes – 📕 EmojiGuide">
            <a:extLst>
              <a:ext uri="{FF2B5EF4-FFF2-40B4-BE49-F238E27FC236}">
                <a16:creationId xmlns:a16="http://schemas.microsoft.com/office/drawing/2014/main" id="{B60546C3-733B-DB22-B0DF-91CAD1E6A159}"/>
              </a:ext>
            </a:extLst>
          </p:cNvPr>
          <p:cNvPicPr preferRelativeResize="0"/>
          <p:nvPr/>
        </p:nvPicPr>
        <p:blipFill>
          <a:blip r:embed="rId3">
            <a:alphaModFix/>
          </a:blip>
          <a:stretch>
            <a:fillRect/>
          </a:stretch>
        </p:blipFill>
        <p:spPr>
          <a:xfrm>
            <a:off x="12229589" y="7380640"/>
            <a:ext cx="2312427" cy="2268529"/>
          </a:xfrm>
          <a:prstGeom prst="rect">
            <a:avLst/>
          </a:prstGeom>
          <a:noFill/>
          <a:ln>
            <a:noFill/>
          </a:ln>
        </p:spPr>
      </p:pic>
      <p:sp>
        <p:nvSpPr>
          <p:cNvPr id="2893" name="Google Shape;2893;p215">
            <a:extLst>
              <a:ext uri="{FF2B5EF4-FFF2-40B4-BE49-F238E27FC236}">
                <a16:creationId xmlns:a16="http://schemas.microsoft.com/office/drawing/2014/main" id="{B3EA24BD-452B-7746-EDC8-20EED8DCF235}"/>
              </a:ext>
            </a:extLst>
          </p:cNvPr>
          <p:cNvSpPr/>
          <p:nvPr/>
        </p:nvSpPr>
        <p:spPr>
          <a:xfrm>
            <a:off x="7205250" y="8536560"/>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Describe</a:t>
            </a:r>
          </a:p>
        </p:txBody>
      </p:sp>
      <p:sp>
        <p:nvSpPr>
          <p:cNvPr id="2894" name="Google Shape;2894;p215">
            <a:extLst>
              <a:ext uri="{FF2B5EF4-FFF2-40B4-BE49-F238E27FC236}">
                <a16:creationId xmlns:a16="http://schemas.microsoft.com/office/drawing/2014/main" id="{04662B90-F789-02F6-65A5-5C11E0E74FAA}"/>
              </a:ext>
            </a:extLst>
          </p:cNvPr>
          <p:cNvSpPr/>
          <p:nvPr/>
        </p:nvSpPr>
        <p:spPr>
          <a:xfrm>
            <a:off x="2162150" y="8536550"/>
            <a:ext cx="36810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Image</a:t>
            </a:r>
            <a:endParaRPr sz="6400" b="1">
              <a:solidFill>
                <a:srgbClr val="0071C5"/>
              </a:solidFill>
            </a:endParaRPr>
          </a:p>
        </p:txBody>
      </p:sp>
      <p:cxnSp>
        <p:nvCxnSpPr>
          <p:cNvPr id="2895" name="Google Shape;2895;p215">
            <a:extLst>
              <a:ext uri="{FF2B5EF4-FFF2-40B4-BE49-F238E27FC236}">
                <a16:creationId xmlns:a16="http://schemas.microsoft.com/office/drawing/2014/main" id="{7AD0789F-5EE3-67CC-42D4-471DFCB899CF}"/>
              </a:ext>
            </a:extLst>
          </p:cNvPr>
          <p:cNvCxnSpPr/>
          <p:nvPr/>
        </p:nvCxnSpPr>
        <p:spPr>
          <a:xfrm flipH="1">
            <a:off x="5843350" y="10314488"/>
            <a:ext cx="1361700" cy="600"/>
          </a:xfrm>
          <a:prstGeom prst="curvedConnector3">
            <a:avLst>
              <a:gd name="adj1" fmla="val 28742"/>
            </a:avLst>
          </a:prstGeom>
          <a:noFill/>
          <a:ln w="114300" cap="flat" cmpd="sng">
            <a:solidFill>
              <a:schemeClr val="dk2"/>
            </a:solidFill>
            <a:prstDash val="solid"/>
            <a:round/>
            <a:headEnd type="stealth" w="med" len="med"/>
            <a:tailEnd type="none" w="med" len="med"/>
          </a:ln>
        </p:spPr>
      </p:cxnSp>
      <p:cxnSp>
        <p:nvCxnSpPr>
          <p:cNvPr id="2897" name="Google Shape;2897;p215">
            <a:extLst>
              <a:ext uri="{FF2B5EF4-FFF2-40B4-BE49-F238E27FC236}">
                <a16:creationId xmlns:a16="http://schemas.microsoft.com/office/drawing/2014/main" id="{E5B8BEBA-F7FF-630C-725F-CBC200DA0C6C}"/>
              </a:ext>
            </a:extLst>
          </p:cNvPr>
          <p:cNvCxnSpPr>
            <a:cxnSpLocks/>
          </p:cNvCxnSpPr>
          <p:nvPr/>
        </p:nvCxnSpPr>
        <p:spPr>
          <a:xfrm flipH="1">
            <a:off x="15085350" y="10405860"/>
            <a:ext cx="1529400" cy="600"/>
          </a:xfrm>
          <a:prstGeom prst="curvedConnector3">
            <a:avLst>
              <a:gd name="adj1" fmla="val 50000"/>
            </a:avLst>
          </a:prstGeom>
          <a:noFill/>
          <a:ln w="114300" cap="flat" cmpd="sng">
            <a:solidFill>
              <a:schemeClr val="dk2"/>
            </a:solidFill>
            <a:prstDash val="solid"/>
            <a:round/>
            <a:headEnd type="stealth" w="med" len="med"/>
            <a:tailEnd type="none" w="med" len="med"/>
          </a:ln>
        </p:spPr>
      </p:cxnSp>
      <p:sp>
        <p:nvSpPr>
          <p:cNvPr id="2899" name="Google Shape;2899;p215">
            <a:extLst>
              <a:ext uri="{FF2B5EF4-FFF2-40B4-BE49-F238E27FC236}">
                <a16:creationId xmlns:a16="http://schemas.microsoft.com/office/drawing/2014/main" id="{D673F3C7-C408-3776-5E7D-9E464A9B6158}"/>
              </a:ext>
            </a:extLst>
          </p:cNvPr>
          <p:cNvSpPr/>
          <p:nvPr/>
        </p:nvSpPr>
        <p:spPr>
          <a:xfrm>
            <a:off x="26784608" y="9069650"/>
            <a:ext cx="6895666"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SDXL</a:t>
            </a:r>
            <a:endParaRPr sz="6400" b="1">
              <a:solidFill>
                <a:schemeClr val="dk2"/>
              </a:solidFill>
            </a:endParaRPr>
          </a:p>
        </p:txBody>
      </p:sp>
      <p:cxnSp>
        <p:nvCxnSpPr>
          <p:cNvPr id="2902" name="Google Shape;2902;p215">
            <a:extLst>
              <a:ext uri="{FF2B5EF4-FFF2-40B4-BE49-F238E27FC236}">
                <a16:creationId xmlns:a16="http://schemas.microsoft.com/office/drawing/2014/main" id="{17470250-5F93-B71D-C097-F34CBA6AACD0}"/>
              </a:ext>
            </a:extLst>
          </p:cNvPr>
          <p:cNvCxnSpPr>
            <a:cxnSpLocks/>
          </p:cNvCxnSpPr>
          <p:nvPr/>
        </p:nvCxnSpPr>
        <p:spPr>
          <a:xfrm flipH="1">
            <a:off x="24857900" y="10406160"/>
            <a:ext cx="1304100" cy="600"/>
          </a:xfrm>
          <a:prstGeom prst="curvedConnector3">
            <a:avLst>
              <a:gd name="adj1" fmla="val 49996"/>
            </a:avLst>
          </a:prstGeom>
          <a:noFill/>
          <a:ln w="114300" cap="flat" cmpd="sng">
            <a:solidFill>
              <a:schemeClr val="dk2"/>
            </a:solidFill>
            <a:prstDash val="solid"/>
            <a:round/>
            <a:headEnd type="stealth" w="med" len="med"/>
            <a:tailEnd type="none" w="med" len="med"/>
          </a:ln>
        </p:spPr>
      </p:cxnSp>
      <p:sp>
        <p:nvSpPr>
          <p:cNvPr id="2906" name="Google Shape;2906;p215">
            <a:extLst>
              <a:ext uri="{FF2B5EF4-FFF2-40B4-BE49-F238E27FC236}">
                <a16:creationId xmlns:a16="http://schemas.microsoft.com/office/drawing/2014/main" id="{4D871F5B-430D-4A8F-594C-A863D1C30010}"/>
              </a:ext>
            </a:extLst>
          </p:cNvPr>
          <p:cNvSpPr/>
          <p:nvPr/>
        </p:nvSpPr>
        <p:spPr>
          <a:xfrm rot="5160405" flipH="1">
            <a:off x="6725770" y="4712600"/>
            <a:ext cx="8180761" cy="95997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7" name="Google Shape;2907;p215">
            <a:extLst>
              <a:ext uri="{FF2B5EF4-FFF2-40B4-BE49-F238E27FC236}">
                <a16:creationId xmlns:a16="http://schemas.microsoft.com/office/drawing/2014/main" id="{3D3701CC-2AB7-43A5-6456-04BA0EE3CDDE}"/>
              </a:ext>
            </a:extLst>
          </p:cNvPr>
          <p:cNvSpPr/>
          <p:nvPr/>
        </p:nvSpPr>
        <p:spPr>
          <a:xfrm rot="5160373">
            <a:off x="16449677" y="6067350"/>
            <a:ext cx="8347671" cy="95997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8" name="Google Shape;2908;p215">
            <a:extLst>
              <a:ext uri="{FF2B5EF4-FFF2-40B4-BE49-F238E27FC236}">
                <a16:creationId xmlns:a16="http://schemas.microsoft.com/office/drawing/2014/main" id="{FC62F015-5CC6-F9A8-CD98-98EF5761CF22}"/>
              </a:ext>
            </a:extLst>
          </p:cNvPr>
          <p:cNvSpPr/>
          <p:nvPr/>
        </p:nvSpPr>
        <p:spPr>
          <a:xfrm rot="5160442" flipH="1">
            <a:off x="25523052" y="5395550"/>
            <a:ext cx="8074296" cy="8340000"/>
          </a:xfrm>
          <a:prstGeom prst="arc">
            <a:avLst>
              <a:gd name="adj1" fmla="val 16271068"/>
              <a:gd name="adj2" fmla="val 5375678"/>
            </a:avLst>
          </a:prstGeom>
          <a:noFill/>
          <a:ln w="76200" cap="flat" cmpd="sng">
            <a:solidFill>
              <a:schemeClr val="lt1"/>
            </a:solidFill>
            <a:prstDash val="solid"/>
            <a:round/>
            <a:headEnd type="stealth" w="lg" len="lg"/>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NVIDIA Sans"/>
              <a:ea typeface="NVIDIA Sans"/>
              <a:cs typeface="NVIDIA Sans"/>
              <a:sym typeface="NVIDIA Sans"/>
            </a:endParaRPr>
          </a:p>
        </p:txBody>
      </p:sp>
      <p:sp>
        <p:nvSpPr>
          <p:cNvPr id="2909" name="Google Shape;2909;p215">
            <a:extLst>
              <a:ext uri="{FF2B5EF4-FFF2-40B4-BE49-F238E27FC236}">
                <a16:creationId xmlns:a16="http://schemas.microsoft.com/office/drawing/2014/main" id="{6509C985-519A-32E5-C0F4-1250F2C2B322}"/>
              </a:ext>
            </a:extLst>
          </p:cNvPr>
          <p:cNvSpPr txBox="1"/>
          <p:nvPr/>
        </p:nvSpPr>
        <p:spPr>
          <a:xfrm>
            <a:off x="7074150" y="6275000"/>
            <a:ext cx="5282400" cy="215440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 Image Description</a:t>
            </a:r>
            <a:endParaRPr>
              <a:solidFill>
                <a:schemeClr val="lt1"/>
              </a:solidFill>
            </a:endParaRPr>
          </a:p>
        </p:txBody>
      </p:sp>
      <p:sp>
        <p:nvSpPr>
          <p:cNvPr id="2910" name="Google Shape;2910;p215">
            <a:extLst>
              <a:ext uri="{FF2B5EF4-FFF2-40B4-BE49-F238E27FC236}">
                <a16:creationId xmlns:a16="http://schemas.microsoft.com/office/drawing/2014/main" id="{10E13D71-9545-2138-4887-46AA3F4792CA}"/>
              </a:ext>
            </a:extLst>
          </p:cNvPr>
          <p:cNvSpPr txBox="1"/>
          <p:nvPr/>
        </p:nvSpPr>
        <p:spPr>
          <a:xfrm>
            <a:off x="18535438" y="12258700"/>
            <a:ext cx="4495800" cy="215440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 Diffusion Prompt</a:t>
            </a:r>
            <a:endParaRPr>
              <a:solidFill>
                <a:schemeClr val="lt1"/>
              </a:solidFill>
            </a:endParaRPr>
          </a:p>
        </p:txBody>
      </p:sp>
      <p:sp>
        <p:nvSpPr>
          <p:cNvPr id="2911" name="Google Shape;2911;p215">
            <a:extLst>
              <a:ext uri="{FF2B5EF4-FFF2-40B4-BE49-F238E27FC236}">
                <a16:creationId xmlns:a16="http://schemas.microsoft.com/office/drawing/2014/main" id="{5C6EDEFB-CAB6-1F10-5FD5-EAEA95FA6413}"/>
              </a:ext>
            </a:extLst>
          </p:cNvPr>
          <p:cNvSpPr txBox="1"/>
          <p:nvPr/>
        </p:nvSpPr>
        <p:spPr>
          <a:xfrm>
            <a:off x="26513463" y="6275000"/>
            <a:ext cx="5282400" cy="215440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6400" b="1">
                <a:solidFill>
                  <a:schemeClr val="lt1"/>
                </a:solidFill>
              </a:rPr>
              <a:t>+ Diffusion </a:t>
            </a:r>
          </a:p>
          <a:p>
            <a:pPr marL="0" lvl="0" indent="0" algn="ctr" rtl="0">
              <a:spcBef>
                <a:spcPts val="0"/>
              </a:spcBef>
              <a:spcAft>
                <a:spcPts val="0"/>
              </a:spcAft>
              <a:buNone/>
            </a:pPr>
            <a:r>
              <a:rPr lang="en-US" sz="6400" b="1">
                <a:solidFill>
                  <a:schemeClr val="lt1"/>
                </a:solidFill>
              </a:rPr>
              <a:t>Images</a:t>
            </a:r>
            <a:endParaRPr>
              <a:solidFill>
                <a:schemeClr val="lt1"/>
              </a:solidFill>
            </a:endParaRPr>
          </a:p>
        </p:txBody>
      </p:sp>
      <p:sp>
        <p:nvSpPr>
          <p:cNvPr id="2913" name="Google Shape;2913;p215">
            <a:extLst>
              <a:ext uri="{FF2B5EF4-FFF2-40B4-BE49-F238E27FC236}">
                <a16:creationId xmlns:a16="http://schemas.microsoft.com/office/drawing/2014/main" id="{4E2C9DB1-0C8E-43A6-746D-2A216A3AA12D}"/>
              </a:ext>
            </a:extLst>
          </p:cNvPr>
          <p:cNvSpPr txBox="1">
            <a:spLocks noGrp="1"/>
          </p:cNvSpPr>
          <p:nvPr>
            <p:ph type="title"/>
          </p:nvPr>
        </p:nvSpPr>
        <p:spPr>
          <a:xfrm>
            <a:off x="2514600" y="0"/>
            <a:ext cx="31546800" cy="25146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1"/>
              </a:buClr>
              <a:buSzPts val="7200"/>
              <a:buFont typeface="NVIDIA Sans"/>
              <a:buNone/>
            </a:pPr>
            <a:r>
              <a:rPr lang="en-US" sz="8400"/>
              <a:t>Assessment Diffusion Pipeline</a:t>
            </a:r>
            <a:endParaRPr sz="8400"/>
          </a:p>
        </p:txBody>
      </p:sp>
      <p:sp>
        <p:nvSpPr>
          <p:cNvPr id="2914" name="Google Shape;2914;p215">
            <a:extLst>
              <a:ext uri="{FF2B5EF4-FFF2-40B4-BE49-F238E27FC236}">
                <a16:creationId xmlns:a16="http://schemas.microsoft.com/office/drawing/2014/main" id="{EF88DD0F-6ECC-C61D-6AE8-47525E69217B}"/>
              </a:ext>
            </a:extLst>
          </p:cNvPr>
          <p:cNvSpPr txBox="1">
            <a:spLocks noGrp="1"/>
          </p:cNvSpPr>
          <p:nvPr>
            <p:ph type="body" idx="1"/>
          </p:nvPr>
        </p:nvSpPr>
        <p:spPr>
          <a:xfrm>
            <a:off x="2514600" y="2487168"/>
            <a:ext cx="31546800" cy="1408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5600" b="1"/>
              <a:t>Transitioning From Image To Images</a:t>
            </a:r>
            <a:endParaRPr b="1"/>
          </a:p>
        </p:txBody>
      </p:sp>
      <p:sp>
        <p:nvSpPr>
          <p:cNvPr id="2" name="Google Shape;2891;p215">
            <a:extLst>
              <a:ext uri="{FF2B5EF4-FFF2-40B4-BE49-F238E27FC236}">
                <a16:creationId xmlns:a16="http://schemas.microsoft.com/office/drawing/2014/main" id="{CD6B95A0-D722-1E61-E10E-B57DF3DDFDF0}"/>
              </a:ext>
            </a:extLst>
          </p:cNvPr>
          <p:cNvSpPr/>
          <p:nvPr/>
        </p:nvSpPr>
        <p:spPr>
          <a:xfrm>
            <a:off x="20899028" y="8978590"/>
            <a:ext cx="3681000" cy="2854500"/>
          </a:xfrm>
          <a:prstGeom prst="roundRect">
            <a:avLst>
              <a:gd name="adj" fmla="val 48000"/>
            </a:avLst>
          </a:prstGeom>
          <a:solidFill>
            <a:schemeClr val="dk1"/>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chemeClr val="dk2"/>
                </a:solidFill>
              </a:rPr>
              <a:t>LLM</a:t>
            </a:r>
            <a:endParaRPr sz="6400" b="1">
              <a:solidFill>
                <a:schemeClr val="dk2"/>
              </a:solidFill>
            </a:endParaRPr>
          </a:p>
        </p:txBody>
      </p:sp>
      <p:pic>
        <p:nvPicPr>
          <p:cNvPr id="3" name="Google Shape;2892;p215" descr="🦜 Parrot Emoji – Meaning, Pictures, Codes – 📕 EmojiGuide">
            <a:extLst>
              <a:ext uri="{FF2B5EF4-FFF2-40B4-BE49-F238E27FC236}">
                <a16:creationId xmlns:a16="http://schemas.microsoft.com/office/drawing/2014/main" id="{A3284D7D-3797-38D6-5CA8-3876B2ED6301}"/>
              </a:ext>
            </a:extLst>
          </p:cNvPr>
          <p:cNvPicPr preferRelativeResize="0"/>
          <p:nvPr/>
        </p:nvPicPr>
        <p:blipFill>
          <a:blip r:embed="rId3">
            <a:alphaModFix/>
          </a:blip>
          <a:stretch>
            <a:fillRect/>
          </a:stretch>
        </p:blipFill>
        <p:spPr>
          <a:xfrm>
            <a:off x="21724593" y="7380630"/>
            <a:ext cx="2312427" cy="2268529"/>
          </a:xfrm>
          <a:prstGeom prst="rect">
            <a:avLst/>
          </a:prstGeom>
          <a:noFill/>
          <a:ln>
            <a:noFill/>
          </a:ln>
        </p:spPr>
      </p:pic>
      <p:sp>
        <p:nvSpPr>
          <p:cNvPr id="4" name="Google Shape;2893;p215">
            <a:extLst>
              <a:ext uri="{FF2B5EF4-FFF2-40B4-BE49-F238E27FC236}">
                <a16:creationId xmlns:a16="http://schemas.microsoft.com/office/drawing/2014/main" id="{CB37DC06-86E9-D855-F906-BAD4BA25CC8C}"/>
              </a:ext>
            </a:extLst>
          </p:cNvPr>
          <p:cNvSpPr/>
          <p:nvPr/>
        </p:nvSpPr>
        <p:spPr>
          <a:xfrm>
            <a:off x="16700254" y="8536550"/>
            <a:ext cx="4495800" cy="3557100"/>
          </a:xfrm>
          <a:prstGeom prst="roundRect">
            <a:avLst>
              <a:gd name="adj" fmla="val 48000"/>
            </a:avLst>
          </a:prstGeom>
          <a:solidFill>
            <a:schemeClr val="dk1"/>
          </a:solidFill>
          <a:ln w="76200"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FF9900"/>
                </a:solidFill>
              </a:rPr>
              <a:t>Prompt</a:t>
            </a:r>
          </a:p>
          <a:p>
            <a:pPr marL="0" lvl="0" indent="0" algn="ctr" rtl="0">
              <a:lnSpc>
                <a:spcPct val="90000"/>
              </a:lnSpc>
              <a:spcBef>
                <a:spcPts val="0"/>
              </a:spcBef>
              <a:spcAft>
                <a:spcPts val="0"/>
              </a:spcAft>
              <a:buNone/>
            </a:pPr>
            <a:r>
              <a:rPr lang="en-US" sz="3900">
                <a:solidFill>
                  <a:srgbClr val="FF9900"/>
                </a:solidFill>
                <a:latin typeface="Roboto Mono"/>
                <a:ea typeface="Roboto Mono"/>
                <a:cs typeface="Roboto Mono"/>
                <a:sym typeface="Roboto Mono"/>
              </a:rPr>
              <a:t>Synthesize</a:t>
            </a:r>
          </a:p>
        </p:txBody>
      </p:sp>
      <p:sp>
        <p:nvSpPr>
          <p:cNvPr id="5" name="Google Shape;2894;p215">
            <a:extLst>
              <a:ext uri="{FF2B5EF4-FFF2-40B4-BE49-F238E27FC236}">
                <a16:creationId xmlns:a16="http://schemas.microsoft.com/office/drawing/2014/main" id="{02EFDEA3-A065-BACF-7828-D13DA7AA4136}"/>
              </a:ext>
            </a:extLst>
          </p:cNvPr>
          <p:cNvSpPr/>
          <p:nvPr/>
        </p:nvSpPr>
        <p:spPr>
          <a:xfrm>
            <a:off x="32072941" y="13112066"/>
            <a:ext cx="36810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Image</a:t>
            </a:r>
            <a:endParaRPr sz="6400" b="1">
              <a:solidFill>
                <a:srgbClr val="0071C5"/>
              </a:solidFill>
            </a:endParaRPr>
          </a:p>
        </p:txBody>
      </p:sp>
      <p:sp>
        <p:nvSpPr>
          <p:cNvPr id="6" name="Google Shape;2894;p215">
            <a:extLst>
              <a:ext uri="{FF2B5EF4-FFF2-40B4-BE49-F238E27FC236}">
                <a16:creationId xmlns:a16="http://schemas.microsoft.com/office/drawing/2014/main" id="{A808CB2F-EB78-4DD7-62FF-EDF18C67655C}"/>
              </a:ext>
            </a:extLst>
          </p:cNvPr>
          <p:cNvSpPr/>
          <p:nvPr/>
        </p:nvSpPr>
        <p:spPr>
          <a:xfrm>
            <a:off x="28114863" y="14910400"/>
            <a:ext cx="36810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Image</a:t>
            </a:r>
            <a:endParaRPr sz="6400" b="1">
              <a:solidFill>
                <a:srgbClr val="0071C5"/>
              </a:solidFill>
            </a:endParaRPr>
          </a:p>
        </p:txBody>
      </p:sp>
      <p:sp>
        <p:nvSpPr>
          <p:cNvPr id="7" name="Google Shape;2894;p215">
            <a:extLst>
              <a:ext uri="{FF2B5EF4-FFF2-40B4-BE49-F238E27FC236}">
                <a16:creationId xmlns:a16="http://schemas.microsoft.com/office/drawing/2014/main" id="{EC620D0F-9AE2-8A44-385E-1EE6E5A17801}"/>
              </a:ext>
            </a:extLst>
          </p:cNvPr>
          <p:cNvSpPr/>
          <p:nvPr/>
        </p:nvSpPr>
        <p:spPr>
          <a:xfrm>
            <a:off x="31418789" y="15670775"/>
            <a:ext cx="36810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Image</a:t>
            </a:r>
            <a:endParaRPr sz="6400" b="1">
              <a:solidFill>
                <a:srgbClr val="0071C5"/>
              </a:solidFill>
            </a:endParaRPr>
          </a:p>
        </p:txBody>
      </p:sp>
      <p:sp>
        <p:nvSpPr>
          <p:cNvPr id="8" name="Google Shape;2894;p215">
            <a:extLst>
              <a:ext uri="{FF2B5EF4-FFF2-40B4-BE49-F238E27FC236}">
                <a16:creationId xmlns:a16="http://schemas.microsoft.com/office/drawing/2014/main" id="{A7541AA5-629E-41C0-024E-6EF8B21A17DE}"/>
              </a:ext>
            </a:extLst>
          </p:cNvPr>
          <p:cNvSpPr/>
          <p:nvPr/>
        </p:nvSpPr>
        <p:spPr>
          <a:xfrm>
            <a:off x="28729255" y="12331907"/>
            <a:ext cx="3681000" cy="3557100"/>
          </a:xfrm>
          <a:prstGeom prst="roundRect">
            <a:avLst>
              <a:gd name="adj" fmla="val 48000"/>
            </a:avLst>
          </a:prstGeom>
          <a:solidFill>
            <a:schemeClr val="dk1"/>
          </a:solidFill>
          <a:ln w="76200" cap="flat" cmpd="sng">
            <a:solidFill>
              <a:srgbClr val="0071C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400" b="1">
                <a:solidFill>
                  <a:srgbClr val="0071C5"/>
                </a:solidFill>
              </a:rPr>
              <a:t>Image</a:t>
            </a:r>
            <a:endParaRPr sz="6400" b="1">
              <a:solidFill>
                <a:srgbClr val="0071C5"/>
              </a:solidFill>
            </a:endParaRPr>
          </a:p>
        </p:txBody>
      </p:sp>
    </p:spTree>
    <p:extLst>
      <p:ext uri="{BB962C8B-B14F-4D97-AF65-F5344CB8AC3E}">
        <p14:creationId xmlns:p14="http://schemas.microsoft.com/office/powerpoint/2010/main" val="3767686624"/>
      </p:ext>
    </p:extLst>
  </p:cSld>
  <p:clrMapOvr>
    <a:masterClrMapping/>
  </p:clrMapOvr>
  <mc:AlternateContent xmlns:mc="http://schemas.openxmlformats.org/markup-compatibility/2006" xmlns:p14="http://schemas.microsoft.com/office/powerpoint/2010/main">
    <mc:Choice Requires="p14">
      <p:transition spd="slow" p14:dur="2000" advTm="133941"/>
    </mc:Choice>
    <mc:Fallback xmlns="">
      <p:transition spd="slow" advTm="133941"/>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2974"/>
        <p:cNvGrpSpPr/>
        <p:nvPr/>
      </p:nvGrpSpPr>
      <p:grpSpPr>
        <a:xfrm>
          <a:off x="0" y="0"/>
          <a:ext cx="0" cy="0"/>
          <a:chOff x="0" y="0"/>
          <a:chExt cx="0" cy="0"/>
        </a:xfrm>
      </p:grpSpPr>
      <p:sp>
        <p:nvSpPr>
          <p:cNvPr id="2975" name="Google Shape;2975;p219"/>
          <p:cNvSpPr txBox="1">
            <a:spLocks noGrp="1"/>
          </p:cNvSpPr>
          <p:nvPr>
            <p:ph type="ctrTitle"/>
          </p:nvPr>
        </p:nvSpPr>
        <p:spPr>
          <a:xfrm>
            <a:off x="1513012" y="2983577"/>
            <a:ext cx="19282200" cy="4937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8800"/>
              <a:buFont typeface="NVIDIA Sans"/>
              <a:buNone/>
            </a:pPr>
            <a:r>
              <a:rPr lang="en-US" sz="9600"/>
              <a:t>Thank You!</a:t>
            </a:r>
            <a:endParaRPr sz="9600"/>
          </a:p>
        </p:txBody>
      </p:sp>
    </p:spTree>
  </p:cSld>
  <p:clrMapOvr>
    <a:masterClrMapping/>
  </p:clrMapOvr>
</p:sld>
</file>

<file path=ppt/theme/theme1.xml><?xml version="1.0" encoding="utf-8"?>
<a:theme xmlns:a="http://schemas.openxmlformats.org/drawingml/2006/main" name="Title Only">
  <a:themeElements>
    <a:clrScheme name="Custom 15">
      <a:dk1>
        <a:srgbClr val="FFFFFF"/>
      </a:dk1>
      <a:lt1>
        <a:srgbClr val="000000"/>
      </a:lt1>
      <a:dk2>
        <a:srgbClr val="76B900"/>
      </a:dk2>
      <a:lt2>
        <a:srgbClr val="CDCDCD"/>
      </a:lt2>
      <a:accent1>
        <a:srgbClr val="008564"/>
      </a:accent1>
      <a:accent2>
        <a:srgbClr val="5D1682"/>
      </a:accent2>
      <a:accent3>
        <a:srgbClr val="890C58"/>
      </a:accent3>
      <a:accent4>
        <a:srgbClr val="5E5E5E"/>
      </a:accent4>
      <a:accent5>
        <a:srgbClr val="8C8C8C"/>
      </a:accent5>
      <a:accent6>
        <a:srgbClr val="0071C5"/>
      </a:accent6>
      <a:hlink>
        <a:srgbClr val="76B900"/>
      </a:hlink>
      <a:folHlink>
        <a:srgbClr val="76B9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43083d15-7273-40c1-b7db-39efd9ccc17a}" enabled="0" method="" siteId="{43083d15-7273-40c1-b7db-39efd9ccc17a}" removed="1"/>
</clbl:labelList>
</file>

<file path=docProps/app.xml><?xml version="1.0" encoding="utf-8"?>
<Properties xmlns="http://schemas.openxmlformats.org/officeDocument/2006/extended-properties" xmlns:vt="http://schemas.openxmlformats.org/officeDocument/2006/docPropsVTypes">
  <Template>Madison</Template>
  <TotalTime>1941</TotalTime>
  <Words>20404</Words>
  <Application>Microsoft Office PowerPoint</Application>
  <PresentationFormat>Custom</PresentationFormat>
  <Paragraphs>2395</Paragraphs>
  <Slides>193</Slides>
  <Notes>193</Notes>
  <HiddenSlides>1</HiddenSlides>
  <MMClips>0</MMClips>
  <ScaleCrop>false</ScaleCrop>
  <HeadingPairs>
    <vt:vector size="4" baseType="variant">
      <vt:variant>
        <vt:lpstr>Theme</vt:lpstr>
      </vt:variant>
      <vt:variant>
        <vt:i4>1</vt:i4>
      </vt:variant>
      <vt:variant>
        <vt:lpstr>Slide Titles</vt:lpstr>
      </vt:variant>
      <vt:variant>
        <vt:i4>193</vt:i4>
      </vt:variant>
    </vt:vector>
  </HeadingPairs>
  <TitlesOfParts>
    <vt:vector size="194" baseType="lpstr">
      <vt:lpstr>Title Only</vt:lpstr>
      <vt:lpstr>Rapid Application Development  using Large Language Models </vt:lpstr>
      <vt:lpstr>Large Language Models</vt:lpstr>
      <vt:lpstr>Language-Reasoning Systems</vt:lpstr>
      <vt:lpstr>Sequence Modeling</vt:lpstr>
      <vt:lpstr>Course Objectives</vt:lpstr>
      <vt:lpstr>Prerequisites</vt:lpstr>
      <vt:lpstr>Core Tools</vt:lpstr>
      <vt:lpstr>Course Schedule</vt:lpstr>
      <vt:lpstr>PowerPoint Presentation</vt:lpstr>
      <vt:lpstr>Deep Learning</vt:lpstr>
      <vt:lpstr>Deep Learning</vt:lpstr>
      <vt:lpstr>Deep Learning</vt:lpstr>
      <vt:lpstr>Deep Learning</vt:lpstr>
      <vt:lpstr>Deep Learning</vt:lpstr>
      <vt:lpstr>Deep Learning</vt:lpstr>
      <vt:lpstr>Deep Learning</vt:lpstr>
      <vt:lpstr>Deep Learning</vt:lpstr>
      <vt:lpstr>From Deep Learning to LLMs</vt:lpstr>
      <vt:lpstr>What Is Language?</vt:lpstr>
      <vt:lpstr>The Base Formulation</vt:lpstr>
      <vt:lpstr>PowerPoint Presentation</vt:lpstr>
      <vt:lpstr>Hugging Face</vt:lpstr>
      <vt:lpstr>Hugging Face</vt:lpstr>
      <vt:lpstr>Hugging Face</vt:lpstr>
      <vt:lpstr>Pulling In A Simple Model</vt:lpstr>
      <vt:lpstr>Pulling In A Simple Model</vt:lpstr>
      <vt:lpstr>Pulling In A Simple Model</vt:lpstr>
      <vt:lpstr>Pulling In A Simple Model</vt:lpstr>
      <vt:lpstr>Pulling In A Simple Model</vt:lpstr>
      <vt:lpstr>Running Your Simple Model</vt:lpstr>
      <vt:lpstr>Running Your Simple Model</vt:lpstr>
      <vt:lpstr>Pipeline Components</vt:lpstr>
      <vt:lpstr>Pipeline Components</vt:lpstr>
      <vt:lpstr>Pipeline Components</vt:lpstr>
      <vt:lpstr>Pipeline Components</vt:lpstr>
      <vt:lpstr>Pipeline Components</vt:lpstr>
      <vt:lpstr>Pipeline Components</vt:lpstr>
      <vt:lpstr>Pipeline Components</vt:lpstr>
      <vt:lpstr>HF Pipeline Options</vt:lpstr>
      <vt:lpstr>HF Pipeline Options</vt:lpstr>
      <vt:lpstr>PowerPoint Presentation</vt:lpstr>
      <vt:lpstr>Our Problem Space</vt:lpstr>
      <vt:lpstr>The Base Formulation</vt:lpstr>
      <vt:lpstr>Dealing With Classes</vt:lpstr>
      <vt:lpstr>Dealing With Classes</vt:lpstr>
      <vt:lpstr>Dealing With Classes</vt:lpstr>
      <vt:lpstr>Dealing With Classes</vt:lpstr>
      <vt:lpstr>Dealing With Classes</vt:lpstr>
      <vt:lpstr>Dealing With Ordered Classes</vt:lpstr>
      <vt:lpstr>Dealing With Ordered Classes</vt:lpstr>
      <vt:lpstr>Transformers for Sequence Reasonings</vt:lpstr>
      <vt:lpstr>Transformers for Sequence Reasonings</vt:lpstr>
      <vt:lpstr>Transformers for Sequence Reasonings</vt:lpstr>
      <vt:lpstr>Transformers for Sequence Reasonings</vt:lpstr>
      <vt:lpstr>Transformers for Sequence Reasonings</vt:lpstr>
      <vt:lpstr>Transformers for Sequence Reasonings</vt:lpstr>
      <vt:lpstr>Transformers for Sequence Reasonings</vt:lpstr>
      <vt:lpstr>Transformers Intuition</vt:lpstr>
      <vt:lpstr>Transformer Value Add</vt:lpstr>
      <vt:lpstr>“Encoder” Transformers In Practice</vt:lpstr>
      <vt:lpstr>BERT Model</vt:lpstr>
      <vt:lpstr>From Transformer to BERT</vt:lpstr>
      <vt:lpstr>From Transformer to BERT</vt:lpstr>
      <vt:lpstr>From Transformer to BERT</vt:lpstr>
      <vt:lpstr>From Transformer to BERT</vt:lpstr>
      <vt:lpstr>From Transformer to BERT</vt:lpstr>
      <vt:lpstr>BERT Constructed</vt:lpstr>
      <vt:lpstr>PowerPoint Presentation</vt:lpstr>
      <vt:lpstr>HF Pipeline Options</vt:lpstr>
      <vt:lpstr>Natural Encoder Tasks</vt:lpstr>
      <vt:lpstr>Natural Encoder Tasks</vt:lpstr>
      <vt:lpstr>Natural Encoder Tasks</vt:lpstr>
      <vt:lpstr>Natural Encoder Tasks</vt:lpstr>
      <vt:lpstr>Common Encoder Backbone</vt:lpstr>
      <vt:lpstr>Common Encoder Backbone</vt:lpstr>
      <vt:lpstr>Encoder Model Options</vt:lpstr>
      <vt:lpstr>Encoder Model Options</vt:lpstr>
      <vt:lpstr>Encoder Model Options</vt:lpstr>
      <vt:lpstr>BERT Benefits</vt:lpstr>
      <vt:lpstr>Multiple-Query Pipelines</vt:lpstr>
      <vt:lpstr>Variable-Length Outputs</vt:lpstr>
      <vt:lpstr>BERT Benefits</vt:lpstr>
      <vt:lpstr>PowerPoint Presentation</vt:lpstr>
      <vt:lpstr>Variable-Length Outputs</vt:lpstr>
      <vt:lpstr>Translation Tasks</vt:lpstr>
      <vt:lpstr>From Encoding to Decoding</vt:lpstr>
      <vt:lpstr>From Encoding to Decoding</vt:lpstr>
      <vt:lpstr>From Encoding to Decoding</vt:lpstr>
      <vt:lpstr>Decoder Training Parallelization</vt:lpstr>
      <vt:lpstr>Decoder Training Parallelization</vt:lpstr>
      <vt:lpstr>Context Limits</vt:lpstr>
      <vt:lpstr>Decoder-Guided Generation</vt:lpstr>
      <vt:lpstr>Encoders vs Decoders</vt:lpstr>
      <vt:lpstr>Encoders vs Decoders</vt:lpstr>
      <vt:lpstr>Encoder-Decoder</vt:lpstr>
      <vt:lpstr>Encoder-Decoder</vt:lpstr>
      <vt:lpstr>Encoder-Decoder Benefits</vt:lpstr>
      <vt:lpstr>Conversational Tasks</vt:lpstr>
      <vt:lpstr>Progressing Towards Zero-Shot</vt:lpstr>
      <vt:lpstr>Question-Understanding Seq2Seq</vt:lpstr>
      <vt:lpstr>Instruction-Following Seq2Seq</vt:lpstr>
      <vt:lpstr>PowerPoint Presentation</vt:lpstr>
      <vt:lpstr>Large Language Models</vt:lpstr>
      <vt:lpstr>Encoders vs Decoders</vt:lpstr>
      <vt:lpstr>Modular Modalities</vt:lpstr>
      <vt:lpstr>Information Modalities</vt:lpstr>
      <vt:lpstr>What Makes Modalities Different?</vt:lpstr>
      <vt:lpstr>Multimodal Connections</vt:lpstr>
      <vt:lpstr>Multimodal Connections</vt:lpstr>
      <vt:lpstr>Multimodal Connections</vt:lpstr>
      <vt:lpstr>Multimodal Connections</vt:lpstr>
      <vt:lpstr>Transformer Benefits</vt:lpstr>
      <vt:lpstr>Speech-Guided  Encoders</vt:lpstr>
      <vt:lpstr>Image-Guided  Encoders</vt:lpstr>
      <vt:lpstr>Synergizing Encoders</vt:lpstr>
      <vt:lpstr>Multimodal Retrievers</vt:lpstr>
      <vt:lpstr>Synergizing Encoders</vt:lpstr>
      <vt:lpstr>Speech-Guided  Text Generation</vt:lpstr>
      <vt:lpstr>Image-Guided  Text Generation</vt:lpstr>
      <vt:lpstr>Multi-Image Guided  Text Generation</vt:lpstr>
      <vt:lpstr>PowerPoint Presentation</vt:lpstr>
      <vt:lpstr>PowerPoint Presentation</vt:lpstr>
      <vt:lpstr>Core Transformer Benefits</vt:lpstr>
      <vt:lpstr>Image Generation?</vt:lpstr>
      <vt:lpstr>Image Generation?</vt:lpstr>
      <vt:lpstr>Image Generation?</vt:lpstr>
      <vt:lpstr>Making An Autoencoder</vt:lpstr>
      <vt:lpstr>Making A U-Net</vt:lpstr>
      <vt:lpstr>Making A Denoiser</vt:lpstr>
      <vt:lpstr>Policy Networks</vt:lpstr>
      <vt:lpstr>Helping Image Generation?</vt:lpstr>
      <vt:lpstr>Image Generation?</vt:lpstr>
      <vt:lpstr>Synergized Multi-Domain Encoders</vt:lpstr>
      <vt:lpstr>Modular Modalities</vt:lpstr>
      <vt:lpstr>PowerPoint Presentation</vt:lpstr>
      <vt:lpstr>Decoder-Guided Generation</vt:lpstr>
      <vt:lpstr>LLMs in the Wild: ChatGPT</vt:lpstr>
      <vt:lpstr>Productized LLM Application</vt:lpstr>
      <vt:lpstr>Productized LLM Application</vt:lpstr>
      <vt:lpstr>Productized LLM Application</vt:lpstr>
      <vt:lpstr>Productized LLM Application</vt:lpstr>
      <vt:lpstr>The Problem Landscape</vt:lpstr>
      <vt:lpstr>The Problem Landscape</vt:lpstr>
      <vt:lpstr>Model Deployment</vt:lpstr>
      <vt:lpstr>Model Deployment</vt:lpstr>
      <vt:lpstr>Large Model Hosting Platforms - OpenAI-Style</vt:lpstr>
      <vt:lpstr>Query Router Access</vt:lpstr>
      <vt:lpstr>NVIDIA NIM Optimized Inference Microservices</vt:lpstr>
      <vt:lpstr>NIM In Your Course</vt:lpstr>
      <vt:lpstr>Notebook Objective: Endpoint Orchestration</vt:lpstr>
      <vt:lpstr>PowerPoint Presentation</vt:lpstr>
      <vt:lpstr>Endpoint Orchestration</vt:lpstr>
      <vt:lpstr>Chatbot Workflow</vt:lpstr>
      <vt:lpstr>General Chat Application</vt:lpstr>
      <vt:lpstr>Dialog/Retrieval Agents</vt:lpstr>
      <vt:lpstr>Dialog/Retrieval Agents</vt:lpstr>
      <vt:lpstr>Dialog/Retrieval Agents</vt:lpstr>
      <vt:lpstr>Dialog/Retrieval Agents</vt:lpstr>
      <vt:lpstr>Dialog/Retrieval Agents</vt:lpstr>
      <vt:lpstr>Dialog/Retrieval Agents</vt:lpstr>
      <vt:lpstr>Dialog/Retrieval Agents</vt:lpstr>
      <vt:lpstr>LLM Orchestration Terminology</vt:lpstr>
      <vt:lpstr>Semantic Tools</vt:lpstr>
      <vt:lpstr>Semantic Tools</vt:lpstr>
      <vt:lpstr>Semantic Tools</vt:lpstr>
      <vt:lpstr>Hybrid Semantic/Structured</vt:lpstr>
      <vt:lpstr>Structured Retrieval</vt:lpstr>
      <vt:lpstr>Structured Retrieval</vt:lpstr>
      <vt:lpstr>Structured Retrieval</vt:lpstr>
      <vt:lpstr>Structured Retrieval</vt:lpstr>
      <vt:lpstr>How To Predict Valid Schema?</vt:lpstr>
      <vt:lpstr>How To Predict Valid Schema?</vt:lpstr>
      <vt:lpstr>How To Predict Valid Schema?</vt:lpstr>
      <vt:lpstr>How To Predict Valid Schema?</vt:lpstr>
      <vt:lpstr>Tool-Calling</vt:lpstr>
      <vt:lpstr>Agentic Tool-Calling</vt:lpstr>
      <vt:lpstr>Tooled ReAct Loop</vt:lpstr>
      <vt:lpstr>PowerPoint Presentation</vt:lpstr>
      <vt:lpstr>Tooled ReAct Loop</vt:lpstr>
      <vt:lpstr>Multi-Agent System</vt:lpstr>
      <vt:lpstr>Data Pipeline</vt:lpstr>
      <vt:lpstr>Data Pipeline</vt:lpstr>
      <vt:lpstr>Data Pipeline</vt:lpstr>
      <vt:lpstr>Local State Accumulation</vt:lpstr>
      <vt:lpstr>Communication Protocols</vt:lpstr>
      <vt:lpstr>Case For Agents</vt:lpstr>
      <vt:lpstr>LangGraph</vt:lpstr>
      <vt:lpstr>PowerPoint Presentation</vt:lpstr>
      <vt:lpstr>Data Pipeline</vt:lpstr>
      <vt:lpstr>Local State Accumulation</vt:lpstr>
      <vt:lpstr>Typical Data Pipeline</vt:lpstr>
      <vt:lpstr>Assessment Diffusion Pipeline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Vadim Kudlay</cp:lastModifiedBy>
  <cp:revision>62</cp:revision>
  <dcterms:modified xsi:type="dcterms:W3CDTF">2024-10-16T16:27:53Z</dcterms:modified>
</cp:coreProperties>
</file>